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5"/>
  </p:notesMasterIdLst>
  <p:handoutMasterIdLst>
    <p:handoutMasterId r:id="rId16"/>
  </p:handoutMasterIdLst>
  <p:sldIdLst>
    <p:sldId id="256" r:id="rId3"/>
    <p:sldId id="257" r:id="rId4"/>
    <p:sldId id="258" r:id="rId5"/>
    <p:sldId id="259" r:id="rId6"/>
    <p:sldId id="260" r:id="rId7"/>
    <p:sldId id="261" r:id="rId8"/>
    <p:sldId id="267" r:id="rId9"/>
    <p:sldId id="262" r:id="rId10"/>
    <p:sldId id="265" r:id="rId11"/>
    <p:sldId id="263" r:id="rId12"/>
    <p:sldId id="264" r:id="rId13"/>
    <p:sldId id="266" r:id="rId14"/>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8">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3508" autoAdjust="0"/>
  </p:normalViewPr>
  <p:slideViewPr>
    <p:cSldViewPr>
      <p:cViewPr varScale="1">
        <p:scale>
          <a:sx n="85" d="100"/>
          <a:sy n="85" d="100"/>
        </p:scale>
        <p:origin x="1219"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2088" y="-78"/>
      </p:cViewPr>
      <p:guideLst>
        <p:guide orient="horz" pos="2958"/>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469424"/>
          </a:xfrm>
          <a:prstGeom prst="rect">
            <a:avLst/>
          </a:prstGeom>
        </p:spPr>
        <p:txBody>
          <a:bodyPr vert="horz" lIns="91601" tIns="45800" rIns="91601" bIns="45800" rtlCol="0"/>
          <a:lstStyle>
            <a:lvl1pPr algn="l">
              <a:defRPr sz="1200"/>
            </a:lvl1pPr>
          </a:lstStyle>
          <a:p>
            <a:endParaRPr lang="en-US" dirty="0"/>
          </a:p>
        </p:txBody>
      </p:sp>
      <p:sp>
        <p:nvSpPr>
          <p:cNvPr id="3" name="Date Placeholder 2"/>
          <p:cNvSpPr>
            <a:spLocks noGrp="1"/>
          </p:cNvSpPr>
          <p:nvPr>
            <p:ph type="dt" sz="quarter" idx="1"/>
          </p:nvPr>
        </p:nvSpPr>
        <p:spPr>
          <a:xfrm>
            <a:off x="4023092" y="1"/>
            <a:ext cx="3077739" cy="469424"/>
          </a:xfrm>
          <a:prstGeom prst="rect">
            <a:avLst/>
          </a:prstGeom>
        </p:spPr>
        <p:txBody>
          <a:bodyPr vert="horz" lIns="91601" tIns="45800" rIns="91601" bIns="45800" rtlCol="0"/>
          <a:lstStyle>
            <a:lvl1pPr algn="r">
              <a:defRPr sz="1200"/>
            </a:lvl1pPr>
          </a:lstStyle>
          <a:p>
            <a:fld id="{5A721B00-6FC2-41C5-8CC8-B9EEA04C504C}" type="datetimeFigureOut">
              <a:rPr lang="en-US" smtClean="0"/>
              <a:pPr/>
              <a:t>11/3/2021</a:t>
            </a:fld>
            <a:endParaRPr lang="en-US" dirty="0"/>
          </a:p>
        </p:txBody>
      </p:sp>
      <p:sp>
        <p:nvSpPr>
          <p:cNvPr id="4" name="Footer Placeholder 3"/>
          <p:cNvSpPr>
            <a:spLocks noGrp="1"/>
          </p:cNvSpPr>
          <p:nvPr>
            <p:ph type="ftr" sz="quarter" idx="2"/>
          </p:nvPr>
        </p:nvSpPr>
        <p:spPr>
          <a:xfrm>
            <a:off x="0" y="8917423"/>
            <a:ext cx="3077739" cy="469424"/>
          </a:xfrm>
          <a:prstGeom prst="rect">
            <a:avLst/>
          </a:prstGeom>
        </p:spPr>
        <p:txBody>
          <a:bodyPr vert="horz" lIns="91601" tIns="45800" rIns="91601" bIns="4580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3"/>
            <a:ext cx="3077739" cy="469424"/>
          </a:xfrm>
          <a:prstGeom prst="rect">
            <a:avLst/>
          </a:prstGeom>
        </p:spPr>
        <p:txBody>
          <a:bodyPr vert="horz" lIns="91601" tIns="45800" rIns="91601" bIns="45800" rtlCol="0" anchor="b"/>
          <a:lstStyle>
            <a:lvl1pPr algn="r">
              <a:defRPr sz="1200"/>
            </a:lvl1pPr>
          </a:lstStyle>
          <a:p>
            <a:fld id="{23498FED-E309-4234-8533-7FE78C077757}"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469424"/>
          </a:xfrm>
          <a:prstGeom prst="rect">
            <a:avLst/>
          </a:prstGeom>
        </p:spPr>
        <p:txBody>
          <a:bodyPr vert="horz" lIns="91601" tIns="45800" rIns="91601" bIns="45800" rtlCol="0"/>
          <a:lstStyle>
            <a:lvl1pPr algn="l">
              <a:defRPr sz="1200"/>
            </a:lvl1pPr>
          </a:lstStyle>
          <a:p>
            <a:endParaRPr lang="en-US" dirty="0"/>
          </a:p>
        </p:txBody>
      </p:sp>
      <p:sp>
        <p:nvSpPr>
          <p:cNvPr id="3" name="Date Placeholder 2"/>
          <p:cNvSpPr>
            <a:spLocks noGrp="1"/>
          </p:cNvSpPr>
          <p:nvPr>
            <p:ph type="dt" idx="1"/>
          </p:nvPr>
        </p:nvSpPr>
        <p:spPr>
          <a:xfrm>
            <a:off x="4023092" y="1"/>
            <a:ext cx="3077739" cy="469424"/>
          </a:xfrm>
          <a:prstGeom prst="rect">
            <a:avLst/>
          </a:prstGeom>
        </p:spPr>
        <p:txBody>
          <a:bodyPr vert="horz" lIns="91601" tIns="45800" rIns="91601" bIns="45800" rtlCol="0"/>
          <a:lstStyle>
            <a:lvl1pPr algn="r">
              <a:defRPr sz="1200"/>
            </a:lvl1pPr>
          </a:lstStyle>
          <a:p>
            <a:fld id="{E964F934-0B1F-4A2D-B327-660F7F58F120}" type="datetimeFigureOut">
              <a:rPr lang="en-US" smtClean="0"/>
              <a:pPr/>
              <a:t>11/3/2021</a:t>
            </a:fld>
            <a:endParaRPr lang="en-US" dirty="0"/>
          </a:p>
        </p:txBody>
      </p:sp>
      <p:sp>
        <p:nvSpPr>
          <p:cNvPr id="4" name="Slide Image Placeholder 3"/>
          <p:cNvSpPr>
            <a:spLocks noGrp="1" noRot="1" noChangeAspect="1"/>
          </p:cNvSpPr>
          <p:nvPr>
            <p:ph type="sldImg" idx="2"/>
          </p:nvPr>
        </p:nvSpPr>
        <p:spPr>
          <a:xfrm>
            <a:off x="1203325" y="703263"/>
            <a:ext cx="4695825" cy="3522662"/>
          </a:xfrm>
          <a:prstGeom prst="rect">
            <a:avLst/>
          </a:prstGeom>
          <a:noFill/>
          <a:ln w="12700">
            <a:solidFill>
              <a:prstClr val="black"/>
            </a:solidFill>
          </a:ln>
        </p:spPr>
        <p:txBody>
          <a:bodyPr vert="horz" lIns="91601" tIns="45800" rIns="91601" bIns="45800"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1601" tIns="45800" rIns="91601" bIns="4580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69424"/>
          </a:xfrm>
          <a:prstGeom prst="rect">
            <a:avLst/>
          </a:prstGeom>
        </p:spPr>
        <p:txBody>
          <a:bodyPr vert="horz" lIns="91601" tIns="45800" rIns="91601" bIns="4580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3"/>
            <a:ext cx="3077739" cy="469424"/>
          </a:xfrm>
          <a:prstGeom prst="rect">
            <a:avLst/>
          </a:prstGeom>
        </p:spPr>
        <p:txBody>
          <a:bodyPr vert="horz" lIns="91601" tIns="45800" rIns="91601" bIns="45800" rtlCol="0" anchor="b"/>
          <a:lstStyle>
            <a:lvl1pPr algn="r">
              <a:defRPr sz="1200"/>
            </a:lvl1pPr>
          </a:lstStyle>
          <a:p>
            <a:fld id="{404592BD-A84E-44A3-8DF7-E6ED0C1DA78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5" name="Rectangle 4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p:cNvGrpSpPr/>
          <p:nvPr userDrawn="1"/>
        </p:nvGrpSpPr>
        <p:grpSpPr>
          <a:xfrm>
            <a:off x="0" y="2267858"/>
            <a:ext cx="4191000" cy="4590144"/>
            <a:chOff x="-1" y="1600199"/>
            <a:chExt cx="4501019" cy="5257801"/>
          </a:xfrm>
        </p:grpSpPr>
        <p:sp>
          <p:nvSpPr>
            <p:cNvPr id="39" name="Freeform 7"/>
            <p:cNvSpPr>
              <a:spLocks/>
            </p:cNvSpPr>
            <p:nvPr userDrawn="1"/>
          </p:nvSpPr>
          <p:spPr bwMode="auto">
            <a:xfrm>
              <a:off x="-1" y="1600199"/>
              <a:ext cx="4127498" cy="2514600"/>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8"/>
            <p:cNvSpPr>
              <a:spLocks/>
            </p:cNvSpPr>
            <p:nvPr userDrawn="1"/>
          </p:nvSpPr>
          <p:spPr bwMode="auto">
            <a:xfrm>
              <a:off x="-1" y="3581398"/>
              <a:ext cx="1600200" cy="3276599"/>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9"/>
            <p:cNvSpPr>
              <a:spLocks/>
            </p:cNvSpPr>
            <p:nvPr userDrawn="1"/>
          </p:nvSpPr>
          <p:spPr bwMode="auto">
            <a:xfrm>
              <a:off x="0" y="2438399"/>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 name="Freeform 10"/>
            <p:cNvSpPr>
              <a:spLocks/>
            </p:cNvSpPr>
            <p:nvPr userDrawn="1"/>
          </p:nvSpPr>
          <p:spPr bwMode="auto">
            <a:xfrm>
              <a:off x="1224419" y="3886199"/>
              <a:ext cx="3276599" cy="2971800"/>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11"/>
            <p:cNvSpPr>
              <a:spLocks/>
            </p:cNvSpPr>
            <p:nvPr userDrawn="1"/>
          </p:nvSpPr>
          <p:spPr bwMode="auto">
            <a:xfrm>
              <a:off x="876758" y="3994150"/>
              <a:ext cx="1719262" cy="2863850"/>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47" name="Freeform 46"/>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8" name="Freeform 47"/>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userDrawn="1">
            <p:ph type="ctrTitle"/>
          </p:nvPr>
        </p:nvSpPr>
        <p:spPr>
          <a:xfrm>
            <a:off x="990600" y="228600"/>
            <a:ext cx="6858000" cy="707886"/>
          </a:xfrm>
        </p:spPr>
        <p:txBody>
          <a:bodyPr wrap="square">
            <a:spAutoFit/>
          </a:bodyPr>
          <a:lstStyle>
            <a:lvl1pPr algn="r">
              <a:defRPr sz="4000">
                <a:solidFill>
                  <a:schemeClr val="accent2">
                    <a:lumMod val="75000"/>
                  </a:schemeClr>
                </a:solidFill>
              </a:defRPr>
            </a:lvl1pPr>
          </a:lstStyle>
          <a:p>
            <a:r>
              <a:rPr lang="en-US"/>
              <a:t>Click to edit Master title style</a:t>
            </a:r>
            <a:endParaRPr lang="en-US" dirty="0"/>
          </a:p>
        </p:txBody>
      </p:sp>
      <p:sp>
        <p:nvSpPr>
          <p:cNvPr id="3" name="Subtitle 2"/>
          <p:cNvSpPr>
            <a:spLocks noGrp="1"/>
          </p:cNvSpPr>
          <p:nvPr userDrawn="1">
            <p:ph type="subTitle" idx="1"/>
          </p:nvPr>
        </p:nvSpPr>
        <p:spPr>
          <a:xfrm>
            <a:off x="990600" y="1900535"/>
            <a:ext cx="6858000" cy="461665"/>
          </a:xfrm>
        </p:spPr>
        <p:txBody>
          <a:bodyPr wrap="square">
            <a:spAutoFit/>
          </a:bodyPr>
          <a:lstStyle>
            <a:lvl1pPr marL="0" indent="0" algn="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userDrawn="1">
            <p:ph type="dt" sz="half" idx="10"/>
          </p:nvPr>
        </p:nvSpPr>
        <p:spPr/>
        <p:txBody>
          <a:bodyPr/>
          <a:lstStyle/>
          <a:p>
            <a:fld id="{FF6F1548-A370-498C-A14B-E715C2319CD9}" type="datetimeFigureOut">
              <a:rPr lang="en-US" smtClean="0"/>
              <a:pPr/>
              <a:t>11/3/2021</a:t>
            </a:fld>
            <a:endParaRPr lang="en-US" dirty="0"/>
          </a:p>
        </p:txBody>
      </p:sp>
      <p:sp>
        <p:nvSpPr>
          <p:cNvPr id="5" name="Footer Placeholder 4"/>
          <p:cNvSpPr>
            <a:spLocks noGrp="1"/>
          </p:cNvSpPr>
          <p:nvPr userDrawn="1">
            <p:ph type="ftr" sz="quarter" idx="11"/>
          </p:nvPr>
        </p:nvSpPr>
        <p:spPr/>
        <p:txBody>
          <a:bodyPr/>
          <a:lstStyle/>
          <a:p>
            <a:endParaRPr lang="en-US" dirty="0"/>
          </a:p>
        </p:txBody>
      </p:sp>
      <p:sp>
        <p:nvSpPr>
          <p:cNvPr id="6" name="Slide Number Placeholder 5"/>
          <p:cNvSpPr>
            <a:spLocks noGrp="1"/>
          </p:cNvSpPr>
          <p:nvPr userDrawn="1">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lvl1pPr>
              <a:defRPr sz="4400">
                <a:latin typeface="Tahoma" pitchFamily="34" charset="0"/>
                <a:ea typeface="Tahoma" pitchFamily="34" charset="0"/>
                <a:cs typeface="Tahoma" pitchFamily="34" charset="0"/>
              </a:defRPr>
            </a:lvl1pPr>
          </a:lstStyle>
          <a:p>
            <a:r>
              <a:rPr lang="en-US" dirty="0"/>
              <a:t>Click to edit Master title style</a:t>
            </a:r>
          </a:p>
        </p:txBody>
      </p:sp>
      <p:sp>
        <p:nvSpPr>
          <p:cNvPr id="3" name="Content Placeholder 2"/>
          <p:cNvSpPr>
            <a:spLocks noGrp="1"/>
          </p:cNvSpPr>
          <p:nvPr>
            <p:ph idx="1"/>
          </p:nvPr>
        </p:nvSpPr>
        <p:spPr>
          <a:xfrm>
            <a:off x="0" y="1295400"/>
            <a:ext cx="9144000" cy="4830763"/>
          </a:xfrm>
        </p:spPr>
        <p:txBody>
          <a:bodyPr>
            <a:normAutofit/>
          </a:bodyPr>
          <a:lstStyle>
            <a:lvl1pPr>
              <a:buFont typeface="Wingdings" pitchFamily="2" charset="2"/>
              <a:buChar char="v"/>
              <a:defRPr sz="2600">
                <a:latin typeface="Tahoma" pitchFamily="34" charset="0"/>
                <a:ea typeface="Tahoma" pitchFamily="34" charset="0"/>
                <a:cs typeface="Tahoma" pitchFamily="34" charset="0"/>
              </a:defRPr>
            </a:lvl1pPr>
            <a:lvl2pPr>
              <a:buFont typeface="Wingdings" pitchFamily="2" charset="2"/>
              <a:buChar char="v"/>
              <a:defRPr sz="2600">
                <a:latin typeface="Tahoma" pitchFamily="34" charset="0"/>
                <a:ea typeface="Tahoma" pitchFamily="34" charset="0"/>
                <a:cs typeface="Tahoma" pitchFamily="34" charset="0"/>
              </a:defRPr>
            </a:lvl2pPr>
            <a:lvl3pPr>
              <a:buFont typeface="Wingdings" pitchFamily="2" charset="2"/>
              <a:buChar char="v"/>
              <a:defRPr sz="2600">
                <a:latin typeface="Tahoma" pitchFamily="34" charset="0"/>
                <a:ea typeface="Tahoma" pitchFamily="34" charset="0"/>
                <a:cs typeface="Tahoma" pitchFamily="34" charset="0"/>
              </a:defRPr>
            </a:lvl3pPr>
            <a:lvl4pPr>
              <a:buFont typeface="Wingdings" pitchFamily="2" charset="2"/>
              <a:buChar char="v"/>
              <a:defRPr sz="2600">
                <a:latin typeface="Tahoma" pitchFamily="34" charset="0"/>
                <a:ea typeface="Tahoma" pitchFamily="34" charset="0"/>
                <a:cs typeface="Tahoma" pitchFamily="34" charset="0"/>
              </a:defRPr>
            </a:lvl4pPr>
            <a:lvl5pPr>
              <a:buFont typeface="Wingdings" pitchFamily="2" charset="2"/>
              <a:buChar char="v"/>
              <a:defRPr sz="2600">
                <a:latin typeface="Tahoma" pitchFamily="34" charset="0"/>
                <a:ea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6F1548-A370-498C-A14B-E715C2319CD9}" type="datetimeFigureOut">
              <a:rPr lang="en-US" smtClean="0"/>
              <a:pPr/>
              <a:t>11/3/2021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6F1548-A370-498C-A14B-E715C2319CD9}" type="datetimeFigureOut">
              <a:rPr lang="en-US" smtClean="0"/>
              <a:pPr/>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6F1548-A370-498C-A14B-E715C2319CD9}" type="datetimeFigureOut">
              <a:rPr lang="en-US" smtClean="0"/>
              <a:pPr/>
              <a:t>11/3/2021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6F1548-A370-498C-A14B-E715C2319CD9}" type="datetimeFigureOut">
              <a:rPr lang="en-US" smtClean="0"/>
              <a:pPr/>
              <a:t>11/3/2021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F1548-A370-498C-A14B-E715C2319CD9}" type="datetimeFigureOut">
              <a:rPr lang="en-US" smtClean="0"/>
              <a:pPr/>
              <a:t>11/3/2021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11/3/2021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6F1548-A370-498C-A14B-E715C2319CD9}" type="datetimeFigureOut">
              <a:rPr lang="en-US" smtClean="0"/>
              <a:pPr/>
              <a:t>11/3/2021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grpSp>
        <p:nvGrpSpPr>
          <p:cNvPr id="33" name="Group 32"/>
          <p:cNvGrpSpPr/>
          <p:nvPr/>
        </p:nvGrpSpPr>
        <p:grpSpPr>
          <a:xfrm>
            <a:off x="0" y="0"/>
            <a:ext cx="9144001" cy="6858000"/>
            <a:chOff x="0" y="0"/>
            <a:chExt cx="9144001" cy="6858000"/>
          </a:xfrm>
        </p:grpSpPr>
        <p:sp>
          <p:nvSpPr>
            <p:cNvPr id="8" name="Rectangle 7"/>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8F03A-58E1-4ECA-9024-348A9A81A53D}" type="slidenum">
              <a:rPr lang="en-US" smtClean="0"/>
              <a:pPr/>
              <a:t>‹#›</a:t>
            </a:fld>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2" name="Group 11"/>
          <p:cNvGrpSpPr/>
          <p:nvPr/>
        </p:nvGrpSpPr>
        <p:grpSpPr>
          <a:xfrm>
            <a:off x="0" y="2855091"/>
            <a:ext cx="3581400" cy="4002909"/>
            <a:chOff x="0" y="2533588"/>
            <a:chExt cx="8022336" cy="8966516"/>
          </a:xfrm>
        </p:grpSpPr>
        <p:sp>
          <p:nvSpPr>
            <p:cNvPr id="13" name="Freeform 7"/>
            <p:cNvSpPr>
              <a:spLocks/>
            </p:cNvSpPr>
            <p:nvPr userDrawn="1"/>
          </p:nvSpPr>
          <p:spPr bwMode="auto">
            <a:xfrm>
              <a:off x="0" y="2533588"/>
              <a:ext cx="4127500" cy="2514599"/>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8"/>
            <p:cNvSpPr>
              <a:spLocks/>
            </p:cNvSpPr>
            <p:nvPr userDrawn="1"/>
          </p:nvSpPr>
          <p:spPr bwMode="auto">
            <a:xfrm>
              <a:off x="0" y="4980432"/>
              <a:ext cx="3184026" cy="6519672"/>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9"/>
            <p:cNvSpPr>
              <a:spLocks/>
            </p:cNvSpPr>
            <p:nvPr userDrawn="1"/>
          </p:nvSpPr>
          <p:spPr bwMode="auto">
            <a:xfrm>
              <a:off x="0" y="3371787"/>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10"/>
            <p:cNvSpPr>
              <a:spLocks/>
            </p:cNvSpPr>
            <p:nvPr userDrawn="1"/>
          </p:nvSpPr>
          <p:spPr bwMode="auto">
            <a:xfrm>
              <a:off x="1502664" y="5586916"/>
              <a:ext cx="6519672" cy="5913188"/>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1"/>
            <p:cNvSpPr>
              <a:spLocks/>
            </p:cNvSpPr>
            <p:nvPr userDrawn="1"/>
          </p:nvSpPr>
          <p:spPr bwMode="auto">
            <a:xfrm>
              <a:off x="1155002" y="5801712"/>
              <a:ext cx="3420932" cy="5698392"/>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000"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1219200"/>
            <a:ext cx="6858000" cy="838200"/>
          </a:xfrm>
        </p:spPr>
        <p:txBody>
          <a:bodyPr/>
          <a:lstStyle/>
          <a:p>
            <a:pPr algn="ctr"/>
            <a:r>
              <a:rPr lang="en-US" sz="4400" dirty="0">
                <a:latin typeface="Tahoma" pitchFamily="34" charset="0"/>
                <a:ea typeface="Tahoma" pitchFamily="34" charset="0"/>
                <a:cs typeface="Tahoma" pitchFamily="34" charset="0"/>
              </a:rPr>
              <a:t>WORKING FAITH</a:t>
            </a:r>
          </a:p>
        </p:txBody>
      </p:sp>
      <p:sp>
        <p:nvSpPr>
          <p:cNvPr id="5" name="Subtitle 4"/>
          <p:cNvSpPr>
            <a:spLocks noGrp="1"/>
          </p:cNvSpPr>
          <p:nvPr>
            <p:ph type="subTitle" idx="1"/>
          </p:nvPr>
        </p:nvSpPr>
        <p:spPr>
          <a:xfrm>
            <a:off x="990600" y="1905000"/>
            <a:ext cx="6858000" cy="3914713"/>
          </a:xfrm>
        </p:spPr>
        <p:txBody>
          <a:bodyPr/>
          <a:lstStyle/>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studies from the book of</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JAMES</a:t>
            </a:r>
          </a:p>
          <a:p>
            <a:pPr algn="ctr">
              <a:spcBef>
                <a:spcPts val="0"/>
              </a:spcBef>
            </a:pPr>
            <a:endParaRPr lang="en-US" dirty="0">
              <a:solidFill>
                <a:schemeClr val="accent2">
                  <a:lumMod val="75000"/>
                </a:schemeClr>
              </a:solidFill>
              <a:latin typeface="Tahoma" pitchFamily="34" charset="0"/>
              <a:ea typeface="Tahoma" pitchFamily="34" charset="0"/>
              <a:cs typeface="Tahoma" pitchFamily="34" charset="0"/>
            </a:endParaRPr>
          </a:p>
          <a:p>
            <a:pPr algn="ctr">
              <a:spcBef>
                <a:spcPts val="0"/>
              </a:spcBef>
            </a:pPr>
            <a:endParaRPr lang="en-US" b="1" dirty="0">
              <a:latin typeface="Tahoma" pitchFamily="34" charset="0"/>
              <a:ea typeface="Tahoma" pitchFamily="34" charset="0"/>
              <a:cs typeface="Tahoma" pitchFamily="34" charset="0"/>
            </a:endParaRPr>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JoLynn Gower</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493-6151</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jgower@guardingthetruth.org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FOR A REASON</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300"/>
              </a:spcBef>
            </a:pPr>
            <a:r>
              <a:rPr lang="en-US" b="1" dirty="0">
                <a:solidFill>
                  <a:srgbClr val="480000"/>
                </a:solidFill>
              </a:rPr>
              <a:t>James 5:13</a:t>
            </a:r>
            <a:r>
              <a:rPr lang="en-US" baseline="30000" dirty="0">
                <a:solidFill>
                  <a:srgbClr val="480000"/>
                </a:solidFill>
              </a:rPr>
              <a:t> </a:t>
            </a:r>
            <a:r>
              <a:rPr lang="en-US" dirty="0">
                <a:solidFill>
                  <a:srgbClr val="480000"/>
                </a:solidFill>
              </a:rPr>
              <a:t> Is anyone among you suffering? </a:t>
            </a:r>
            <a:r>
              <a:rPr lang="en-US" i="1" dirty="0">
                <a:solidFill>
                  <a:srgbClr val="480000"/>
                </a:solidFill>
              </a:rPr>
              <a:t>Then</a:t>
            </a:r>
            <a:r>
              <a:rPr lang="en-US" dirty="0">
                <a:solidFill>
                  <a:srgbClr val="480000"/>
                </a:solidFill>
              </a:rPr>
              <a:t> he must pray. Is anyone cheerful? He is to sing praises. </a:t>
            </a:r>
          </a:p>
          <a:p>
            <a:pPr>
              <a:lnSpc>
                <a:spcPct val="95000"/>
              </a:lnSpc>
              <a:spcBef>
                <a:spcPts val="300"/>
              </a:spcBef>
            </a:pPr>
            <a:r>
              <a:rPr lang="en-US" dirty="0">
                <a:solidFill>
                  <a:srgbClr val="480000"/>
                </a:solidFill>
              </a:rPr>
              <a:t>Cheerful: </a:t>
            </a:r>
            <a:r>
              <a:rPr lang="en-US" i="1" dirty="0" err="1">
                <a:solidFill>
                  <a:srgbClr val="480000"/>
                </a:solidFill>
              </a:rPr>
              <a:t>euthemeo</a:t>
            </a:r>
            <a:r>
              <a:rPr lang="en-US" i="1" dirty="0">
                <a:solidFill>
                  <a:srgbClr val="480000"/>
                </a:solidFill>
              </a:rPr>
              <a:t>: </a:t>
            </a:r>
            <a:r>
              <a:rPr lang="en-US" dirty="0">
                <a:solidFill>
                  <a:srgbClr val="480000"/>
                </a:solidFill>
              </a:rPr>
              <a:t>happy, keeping up good courage, encouraged</a:t>
            </a:r>
          </a:p>
          <a:p>
            <a:pPr>
              <a:lnSpc>
                <a:spcPct val="95000"/>
              </a:lnSpc>
              <a:spcBef>
                <a:spcPts val="300"/>
              </a:spcBef>
            </a:pPr>
            <a:r>
              <a:rPr lang="en-US" dirty="0">
                <a:solidFill>
                  <a:srgbClr val="480000"/>
                </a:solidFill>
              </a:rPr>
              <a:t>Sing praises: </a:t>
            </a:r>
            <a:r>
              <a:rPr lang="en-US" i="1" dirty="0" err="1">
                <a:solidFill>
                  <a:srgbClr val="480000"/>
                </a:solidFill>
              </a:rPr>
              <a:t>psalleto</a:t>
            </a:r>
            <a:r>
              <a:rPr lang="en-US" dirty="0">
                <a:solidFill>
                  <a:srgbClr val="480000"/>
                </a:solidFill>
              </a:rPr>
              <a:t> from</a:t>
            </a:r>
            <a:r>
              <a:rPr lang="en-US" i="1" dirty="0">
                <a:solidFill>
                  <a:srgbClr val="480000"/>
                </a:solidFill>
              </a:rPr>
              <a:t> </a:t>
            </a:r>
            <a:r>
              <a:rPr lang="en-US" i="1" dirty="0" err="1">
                <a:solidFill>
                  <a:srgbClr val="480000"/>
                </a:solidFill>
              </a:rPr>
              <a:t>psallo</a:t>
            </a:r>
            <a:r>
              <a:rPr lang="en-US" i="1" dirty="0">
                <a:solidFill>
                  <a:srgbClr val="480000"/>
                </a:solidFill>
              </a:rPr>
              <a:t> </a:t>
            </a:r>
            <a:r>
              <a:rPr lang="en-US" dirty="0">
                <a:solidFill>
                  <a:srgbClr val="480000"/>
                </a:solidFill>
              </a:rPr>
              <a:t>or </a:t>
            </a:r>
            <a:r>
              <a:rPr lang="en-US" i="1" dirty="0" err="1">
                <a:solidFill>
                  <a:srgbClr val="480000"/>
                </a:solidFill>
              </a:rPr>
              <a:t>psalmos</a:t>
            </a:r>
            <a:r>
              <a:rPr lang="en-US" i="1" dirty="0">
                <a:solidFill>
                  <a:srgbClr val="480000"/>
                </a:solidFill>
              </a:rPr>
              <a:t>: </a:t>
            </a:r>
            <a:r>
              <a:rPr lang="en-US" dirty="0">
                <a:solidFill>
                  <a:srgbClr val="480000"/>
                </a:solidFill>
              </a:rPr>
              <a:t>to worship God with music</a:t>
            </a:r>
          </a:p>
          <a:p>
            <a:pPr>
              <a:lnSpc>
                <a:spcPct val="95000"/>
              </a:lnSpc>
              <a:spcBef>
                <a:spcPts val="300"/>
              </a:spcBef>
            </a:pPr>
            <a:r>
              <a:rPr lang="en-US" b="1" dirty="0">
                <a:solidFill>
                  <a:srgbClr val="480000"/>
                </a:solidFill>
              </a:rPr>
              <a:t>1 Chronicles 15:16 </a:t>
            </a:r>
            <a:r>
              <a:rPr lang="en-US" dirty="0">
                <a:solidFill>
                  <a:srgbClr val="480000"/>
                </a:solidFill>
              </a:rPr>
              <a:t> Then David spoke to the chiefs of the Levites to appoint their relatives the singers, with instruments of music, harps, lyres, loud-sounding cymbals, to raise sounds of joy. </a:t>
            </a:r>
          </a:p>
          <a:p>
            <a:pPr>
              <a:lnSpc>
                <a:spcPct val="95000"/>
              </a:lnSpc>
              <a:spcBef>
                <a:spcPts val="300"/>
              </a:spcBef>
            </a:pPr>
            <a:r>
              <a:rPr lang="en-US" b="1" dirty="0">
                <a:solidFill>
                  <a:srgbClr val="480000"/>
                </a:solidFill>
              </a:rPr>
              <a:t>1 Chronicles 15:22-23 </a:t>
            </a:r>
            <a:r>
              <a:rPr lang="en-US" dirty="0">
                <a:solidFill>
                  <a:srgbClr val="480000"/>
                </a:solidFill>
              </a:rPr>
              <a:t> </a:t>
            </a:r>
            <a:r>
              <a:rPr lang="en-US" dirty="0" err="1">
                <a:solidFill>
                  <a:srgbClr val="480000"/>
                </a:solidFill>
              </a:rPr>
              <a:t>Chenaniah</a:t>
            </a:r>
            <a:r>
              <a:rPr lang="en-US" dirty="0">
                <a:solidFill>
                  <a:srgbClr val="480000"/>
                </a:solidFill>
              </a:rPr>
              <a:t>, chief of the Levites, was </a:t>
            </a:r>
            <a:r>
              <a:rPr lang="en-US" i="1" dirty="0">
                <a:solidFill>
                  <a:srgbClr val="480000"/>
                </a:solidFill>
              </a:rPr>
              <a:t>in charge of</a:t>
            </a:r>
            <a:r>
              <a:rPr lang="en-US" dirty="0">
                <a:solidFill>
                  <a:srgbClr val="480000"/>
                </a:solidFill>
              </a:rPr>
              <a:t> the singing; he gave instruction in singing because he was skillful. </a:t>
            </a:r>
            <a:r>
              <a:rPr lang="en-US" dirty="0" err="1">
                <a:solidFill>
                  <a:srgbClr val="480000"/>
                </a:solidFill>
              </a:rPr>
              <a:t>Berechiah</a:t>
            </a:r>
            <a:r>
              <a:rPr lang="en-US" dirty="0">
                <a:solidFill>
                  <a:srgbClr val="480000"/>
                </a:solidFill>
              </a:rPr>
              <a:t> and </a:t>
            </a:r>
            <a:r>
              <a:rPr lang="en-US" dirty="0" err="1">
                <a:solidFill>
                  <a:srgbClr val="480000"/>
                </a:solidFill>
              </a:rPr>
              <a:t>Elkanah</a:t>
            </a:r>
            <a:r>
              <a:rPr lang="en-US" dirty="0">
                <a:solidFill>
                  <a:srgbClr val="480000"/>
                </a:solidFill>
              </a:rPr>
              <a:t> were gatekeepers for the ark. </a:t>
            </a:r>
            <a:br>
              <a:rPr lang="en-US" dirty="0">
                <a:solidFill>
                  <a:srgbClr val="480000"/>
                </a:solidFill>
              </a:rPr>
            </a:br>
            <a:endParaRPr lang="en-US" dirty="0">
              <a:solidFill>
                <a:srgbClr val="48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066800"/>
          </a:xfrm>
        </p:spPr>
        <p:txBody>
          <a:bodyPr/>
          <a:lstStyle/>
          <a:p>
            <a:pPr algn="ctr"/>
            <a:r>
              <a:rPr lang="en-US" dirty="0"/>
              <a:t>IF YOU ARE ILL</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0"/>
              </a:spcBef>
              <a:spcAft>
                <a:spcPts val="300"/>
              </a:spcAft>
            </a:pPr>
            <a:r>
              <a:rPr lang="en-US" b="1" dirty="0">
                <a:solidFill>
                  <a:srgbClr val="480000"/>
                </a:solidFill>
              </a:rPr>
              <a:t>James 5:14 </a:t>
            </a:r>
            <a:r>
              <a:rPr lang="en-US" dirty="0">
                <a:solidFill>
                  <a:srgbClr val="480000"/>
                </a:solidFill>
              </a:rPr>
              <a:t> Is anyone among you sick? </a:t>
            </a:r>
            <a:r>
              <a:rPr lang="en-US" i="1" dirty="0">
                <a:solidFill>
                  <a:srgbClr val="480000"/>
                </a:solidFill>
              </a:rPr>
              <a:t>Then</a:t>
            </a:r>
            <a:r>
              <a:rPr lang="en-US" dirty="0">
                <a:solidFill>
                  <a:srgbClr val="480000"/>
                </a:solidFill>
              </a:rPr>
              <a:t> he must call for the elders of the church and they are to pray over him, anointing him with oil in the name of the Lord;</a:t>
            </a:r>
          </a:p>
          <a:p>
            <a:pPr>
              <a:lnSpc>
                <a:spcPct val="90000"/>
              </a:lnSpc>
              <a:spcBef>
                <a:spcPts val="0"/>
              </a:spcBef>
              <a:spcAft>
                <a:spcPts val="300"/>
              </a:spcAft>
            </a:pPr>
            <a:r>
              <a:rPr lang="en-US" dirty="0">
                <a:solidFill>
                  <a:srgbClr val="480000"/>
                </a:solidFill>
              </a:rPr>
              <a:t>Sick: </a:t>
            </a:r>
            <a:r>
              <a:rPr lang="en-US" i="1" dirty="0" err="1">
                <a:solidFill>
                  <a:srgbClr val="480000"/>
                </a:solidFill>
              </a:rPr>
              <a:t>astheneo</a:t>
            </a:r>
            <a:r>
              <a:rPr lang="en-US" i="1" dirty="0">
                <a:solidFill>
                  <a:srgbClr val="480000"/>
                </a:solidFill>
              </a:rPr>
              <a:t>: </a:t>
            </a:r>
            <a:r>
              <a:rPr lang="en-US" dirty="0">
                <a:solidFill>
                  <a:srgbClr val="480000"/>
                </a:solidFill>
              </a:rPr>
              <a:t>weak or feeble </a:t>
            </a:r>
          </a:p>
          <a:p>
            <a:pPr>
              <a:lnSpc>
                <a:spcPct val="90000"/>
              </a:lnSpc>
              <a:spcBef>
                <a:spcPts val="0"/>
              </a:spcBef>
              <a:spcAft>
                <a:spcPts val="300"/>
              </a:spcAft>
            </a:pPr>
            <a:r>
              <a:rPr lang="en-US" dirty="0">
                <a:solidFill>
                  <a:srgbClr val="480000"/>
                </a:solidFill>
              </a:rPr>
              <a:t>The sick person contacts the elders</a:t>
            </a:r>
          </a:p>
          <a:p>
            <a:pPr>
              <a:lnSpc>
                <a:spcPct val="90000"/>
              </a:lnSpc>
              <a:spcBef>
                <a:spcPts val="0"/>
              </a:spcBef>
              <a:spcAft>
                <a:spcPts val="300"/>
              </a:spcAft>
            </a:pPr>
            <a:r>
              <a:rPr lang="en-US" dirty="0">
                <a:solidFill>
                  <a:srgbClr val="480000"/>
                </a:solidFill>
              </a:rPr>
              <a:t>Elders: </a:t>
            </a:r>
            <a:r>
              <a:rPr lang="en-US" i="1" dirty="0" err="1">
                <a:solidFill>
                  <a:srgbClr val="480000"/>
                </a:solidFill>
              </a:rPr>
              <a:t>presbuteros</a:t>
            </a:r>
            <a:r>
              <a:rPr lang="en-US" i="1" dirty="0">
                <a:solidFill>
                  <a:srgbClr val="480000"/>
                </a:solidFill>
              </a:rPr>
              <a:t>: </a:t>
            </a:r>
            <a:r>
              <a:rPr lang="en-US" dirty="0">
                <a:solidFill>
                  <a:srgbClr val="480000"/>
                </a:solidFill>
              </a:rPr>
              <a:t>an older man or woman; in the church an older person recognized as having wisdom in acting in a godly way; James is using the masculine form of the word</a:t>
            </a:r>
          </a:p>
          <a:p>
            <a:pPr>
              <a:lnSpc>
                <a:spcPct val="90000"/>
              </a:lnSpc>
              <a:spcBef>
                <a:spcPts val="0"/>
              </a:spcBef>
              <a:spcAft>
                <a:spcPts val="300"/>
              </a:spcAft>
            </a:pPr>
            <a:r>
              <a:rPr lang="en-US" b="1" dirty="0">
                <a:solidFill>
                  <a:srgbClr val="480000"/>
                </a:solidFill>
              </a:rPr>
              <a:t>1 Timothy 5:1-2 </a:t>
            </a:r>
            <a:r>
              <a:rPr lang="en-US" dirty="0">
                <a:solidFill>
                  <a:srgbClr val="480000"/>
                </a:solidFill>
              </a:rPr>
              <a:t> Do not sharply rebuke an older man, but </a:t>
            </a:r>
            <a:r>
              <a:rPr lang="en-US" i="1" dirty="0">
                <a:solidFill>
                  <a:srgbClr val="480000"/>
                </a:solidFill>
              </a:rPr>
              <a:t>rather</a:t>
            </a:r>
            <a:r>
              <a:rPr lang="en-US" dirty="0">
                <a:solidFill>
                  <a:srgbClr val="480000"/>
                </a:solidFill>
              </a:rPr>
              <a:t> appeal to </a:t>
            </a:r>
            <a:r>
              <a:rPr lang="en-US" i="1" dirty="0">
                <a:solidFill>
                  <a:srgbClr val="480000"/>
                </a:solidFill>
              </a:rPr>
              <a:t>him</a:t>
            </a:r>
            <a:r>
              <a:rPr lang="en-US" dirty="0">
                <a:solidFill>
                  <a:srgbClr val="480000"/>
                </a:solidFill>
              </a:rPr>
              <a:t> as a father, </a:t>
            </a:r>
            <a:r>
              <a:rPr lang="en-US" i="1" dirty="0">
                <a:solidFill>
                  <a:srgbClr val="480000"/>
                </a:solidFill>
              </a:rPr>
              <a:t>to</a:t>
            </a:r>
            <a:r>
              <a:rPr lang="en-US" dirty="0">
                <a:solidFill>
                  <a:srgbClr val="480000"/>
                </a:solidFill>
              </a:rPr>
              <a:t> the younger men as brothers, the older women as mothers, </a:t>
            </a:r>
            <a:r>
              <a:rPr lang="en-US" i="1" dirty="0">
                <a:solidFill>
                  <a:srgbClr val="480000"/>
                </a:solidFill>
              </a:rPr>
              <a:t>and</a:t>
            </a:r>
            <a:r>
              <a:rPr lang="en-US" dirty="0">
                <a:solidFill>
                  <a:srgbClr val="480000"/>
                </a:solidFill>
              </a:rPr>
              <a:t> the younger women as sisters, in all purity.</a:t>
            </a:r>
          </a:p>
          <a:p>
            <a:pPr>
              <a:lnSpc>
                <a:spcPct val="90000"/>
              </a:lnSpc>
              <a:spcBef>
                <a:spcPts val="0"/>
              </a:spcBef>
              <a:spcAft>
                <a:spcPts val="300"/>
              </a:spcAft>
            </a:pPr>
            <a:r>
              <a:rPr lang="en-US" dirty="0">
                <a:solidFill>
                  <a:srgbClr val="480000"/>
                </a:solidFill>
              </a:rPr>
              <a:t>In the Jewish tradition, elders were usually members of the Sanhedrin</a:t>
            </a:r>
            <a:br>
              <a:rPr lang="en-US" dirty="0">
                <a:solidFill>
                  <a:srgbClr val="480000"/>
                </a:solidFill>
              </a:rPr>
            </a:br>
            <a:endParaRPr lang="en-US" dirty="0">
              <a:solidFill>
                <a:srgbClr val="48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9144000" cy="6172200"/>
          </a:xfrm>
        </p:spPr>
        <p:txBody>
          <a:bodyPr>
            <a:noAutofit/>
          </a:bodyPr>
          <a:lstStyle/>
          <a:p>
            <a:pPr>
              <a:lnSpc>
                <a:spcPct val="90000"/>
              </a:lnSpc>
              <a:spcBef>
                <a:spcPts val="0"/>
              </a:spcBef>
            </a:pPr>
            <a:r>
              <a:rPr lang="en-US" b="1" dirty="0">
                <a:solidFill>
                  <a:srgbClr val="480000"/>
                </a:solidFill>
              </a:rPr>
              <a:t>Acts 11:30 </a:t>
            </a:r>
            <a:r>
              <a:rPr lang="en-US" dirty="0">
                <a:solidFill>
                  <a:srgbClr val="480000"/>
                </a:solidFill>
              </a:rPr>
              <a:t> church in Antioch sent relief  to Jerusalem</a:t>
            </a:r>
          </a:p>
          <a:p>
            <a:pPr>
              <a:lnSpc>
                <a:spcPct val="90000"/>
              </a:lnSpc>
              <a:spcBef>
                <a:spcPts val="0"/>
              </a:spcBef>
            </a:pPr>
            <a:r>
              <a:rPr lang="en-US" b="1" dirty="0">
                <a:solidFill>
                  <a:srgbClr val="480000"/>
                </a:solidFill>
              </a:rPr>
              <a:t>Acts 15 </a:t>
            </a:r>
            <a:r>
              <a:rPr lang="en-US" dirty="0">
                <a:solidFill>
                  <a:srgbClr val="480000"/>
                </a:solidFill>
              </a:rPr>
              <a:t> Jerusalem council; </a:t>
            </a:r>
            <a:r>
              <a:rPr lang="en-US" b="1" dirty="0">
                <a:solidFill>
                  <a:srgbClr val="480000"/>
                </a:solidFill>
              </a:rPr>
              <a:t>Acts 21:18 </a:t>
            </a:r>
            <a:r>
              <a:rPr lang="en-US" dirty="0">
                <a:solidFill>
                  <a:srgbClr val="480000"/>
                </a:solidFill>
              </a:rPr>
              <a:t> Paul reports to James concerning his ministry; </a:t>
            </a:r>
            <a:r>
              <a:rPr lang="en-US" b="1" dirty="0">
                <a:solidFill>
                  <a:srgbClr val="480000"/>
                </a:solidFill>
              </a:rPr>
              <a:t>Acts 14:23 </a:t>
            </a:r>
            <a:r>
              <a:rPr lang="en-US" dirty="0">
                <a:solidFill>
                  <a:srgbClr val="480000"/>
                </a:solidFill>
              </a:rPr>
              <a:t>elders appointed in churches after prayer and fasting; we don’t know how many – but they were appointed not elected</a:t>
            </a:r>
            <a:endParaRPr lang="en-US" b="1" dirty="0">
              <a:solidFill>
                <a:srgbClr val="480000"/>
              </a:solidFill>
            </a:endParaRPr>
          </a:p>
          <a:p>
            <a:pPr>
              <a:lnSpc>
                <a:spcPct val="90000"/>
              </a:lnSpc>
              <a:spcBef>
                <a:spcPts val="0"/>
              </a:spcBef>
            </a:pPr>
            <a:r>
              <a:rPr lang="en-US" b="1" dirty="0">
                <a:solidFill>
                  <a:srgbClr val="480000"/>
                </a:solidFill>
              </a:rPr>
              <a:t>1 Timothy 3:2-7 </a:t>
            </a:r>
            <a:r>
              <a:rPr lang="en-US" dirty="0">
                <a:solidFill>
                  <a:srgbClr val="480000"/>
                </a:solidFill>
              </a:rPr>
              <a:t> An overseer, then, must be above reproach, the husband of one wife, temperate, prudent, respectable, hospitable, able </a:t>
            </a:r>
            <a:r>
              <a:rPr lang="en-US" spc="-150" dirty="0">
                <a:solidFill>
                  <a:srgbClr val="480000"/>
                </a:solidFill>
              </a:rPr>
              <a:t>to teach, not </a:t>
            </a:r>
            <a:r>
              <a:rPr lang="en-US" dirty="0">
                <a:solidFill>
                  <a:srgbClr val="480000"/>
                </a:solidFill>
              </a:rPr>
              <a:t>addicted to wine or pugnacious, but gentle, peaceable, free from the love of money</a:t>
            </a:r>
            <a:r>
              <a:rPr lang="en-US" spc="-150" dirty="0">
                <a:solidFill>
                  <a:srgbClr val="480000"/>
                </a:solidFill>
              </a:rPr>
              <a:t>. </a:t>
            </a:r>
            <a:r>
              <a:rPr lang="en-US" i="1" spc="-150" dirty="0">
                <a:solidFill>
                  <a:srgbClr val="480000"/>
                </a:solidFill>
              </a:rPr>
              <a:t>He must be</a:t>
            </a:r>
            <a:r>
              <a:rPr lang="en-US" spc="-150" dirty="0">
                <a:solidFill>
                  <a:srgbClr val="480000"/>
                </a:solidFill>
              </a:rPr>
              <a:t> </a:t>
            </a:r>
            <a:r>
              <a:rPr lang="en-US" dirty="0">
                <a:solidFill>
                  <a:srgbClr val="480000"/>
                </a:solidFill>
              </a:rPr>
              <a:t>one who </a:t>
            </a:r>
            <a:r>
              <a:rPr lang="en-US" spc="-150" dirty="0">
                <a:solidFill>
                  <a:srgbClr val="480000"/>
                </a:solidFill>
              </a:rPr>
              <a:t>manages his own </a:t>
            </a:r>
            <a:r>
              <a:rPr lang="en-US" dirty="0">
                <a:solidFill>
                  <a:srgbClr val="480000"/>
                </a:solidFill>
              </a:rPr>
              <a:t>household well keeping his children under control with all dignity (but if a man does not know how to manage his own household, how will he take care of the church of God</a:t>
            </a:r>
            <a:r>
              <a:rPr lang="en-US" spc="-150" dirty="0">
                <a:solidFill>
                  <a:srgbClr val="480000"/>
                </a:solidFill>
              </a:rPr>
              <a:t>?), </a:t>
            </a:r>
            <a:r>
              <a:rPr lang="en-US" i="1" spc="-150" dirty="0">
                <a:solidFill>
                  <a:srgbClr val="480000"/>
                </a:solidFill>
              </a:rPr>
              <a:t>and</a:t>
            </a:r>
            <a:r>
              <a:rPr lang="en-US" spc="-150" dirty="0">
                <a:solidFill>
                  <a:srgbClr val="480000"/>
                </a:solidFill>
              </a:rPr>
              <a:t> not </a:t>
            </a:r>
            <a:r>
              <a:rPr lang="en-US" dirty="0">
                <a:solidFill>
                  <a:srgbClr val="480000"/>
                </a:solidFill>
              </a:rPr>
              <a:t>a new convert, so that he will not become conceited and fall into the condemnation incurred by the devil</a:t>
            </a:r>
            <a:r>
              <a:rPr lang="en-US" spc="-150" dirty="0">
                <a:solidFill>
                  <a:srgbClr val="480000"/>
                </a:solidFill>
              </a:rPr>
              <a:t>.  And he </a:t>
            </a:r>
            <a:r>
              <a:rPr lang="en-US" dirty="0">
                <a:solidFill>
                  <a:srgbClr val="480000"/>
                </a:solidFill>
              </a:rPr>
              <a:t>must have a good reputation with those outside </a:t>
            </a:r>
            <a:r>
              <a:rPr lang="en-US" i="1" dirty="0">
                <a:solidFill>
                  <a:srgbClr val="480000"/>
                </a:solidFill>
              </a:rPr>
              <a:t>the church,</a:t>
            </a:r>
            <a:r>
              <a:rPr lang="en-US" dirty="0">
                <a:solidFill>
                  <a:srgbClr val="480000"/>
                </a:solidFill>
              </a:rPr>
              <a:t> so that he will not fall into reproach and the snare of the devil. </a:t>
            </a:r>
            <a:br>
              <a:rPr lang="en-US" dirty="0">
                <a:solidFill>
                  <a:srgbClr val="480000"/>
                </a:solidFill>
              </a:rPr>
            </a:br>
            <a:endParaRPr lang="en-US" dirty="0">
              <a:solidFill>
                <a:srgbClr val="480000"/>
              </a:solidFill>
            </a:endParaRPr>
          </a:p>
        </p:txBody>
      </p:sp>
      <p:sp>
        <p:nvSpPr>
          <p:cNvPr id="4" name="Title 3"/>
          <p:cNvSpPr>
            <a:spLocks noGrp="1"/>
          </p:cNvSpPr>
          <p:nvPr>
            <p:ph type="title"/>
          </p:nvPr>
        </p:nvSpPr>
        <p:spPr>
          <a:xfrm>
            <a:off x="457200" y="0"/>
            <a:ext cx="8229600" cy="685800"/>
          </a:xfrm>
        </p:spPr>
        <p:txBody>
          <a:bodyPr>
            <a:noAutofit/>
          </a:bodyPr>
          <a:lstStyle/>
          <a:p>
            <a:pPr algn="ctr"/>
            <a:r>
              <a:rPr lang="en-US" dirty="0">
                <a:solidFill>
                  <a:srgbClr val="480000"/>
                </a:solidFill>
              </a:rPr>
              <a:t>ELDERS IN THE CHURCH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pPr algn="ctr"/>
            <a:r>
              <a:rPr lang="en-US" dirty="0"/>
              <a:t>WORD FOR THE JOURNEY</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a:solidFill>
                  <a:schemeClr val="accent2">
                    <a:lumMod val="75000"/>
                  </a:schemeClr>
                </a:solidFill>
              </a:rPr>
              <a:t>James 5:16 </a:t>
            </a:r>
            <a:r>
              <a:rPr lang="en-US" dirty="0">
                <a:solidFill>
                  <a:schemeClr val="accent2">
                    <a:lumMod val="75000"/>
                  </a:schemeClr>
                </a:solidFill>
              </a:rPr>
              <a:t> Therefore, confess your sins to one another, and pray for one another so that you may be healed. The effective prayer of a righteous man can accomplish much.</a:t>
            </a:r>
          </a:p>
          <a:p>
            <a:pPr>
              <a:lnSpc>
                <a:spcPct val="90000"/>
              </a:lnSpc>
              <a:spcBef>
                <a:spcPts val="200"/>
              </a:spcBef>
            </a:pPr>
            <a:r>
              <a:rPr lang="en-US" b="1" dirty="0">
                <a:solidFill>
                  <a:schemeClr val="accent2">
                    <a:lumMod val="75000"/>
                  </a:schemeClr>
                </a:solidFill>
              </a:rPr>
              <a:t>It is important to not only have faith, but also do to the things God wants you to do</a:t>
            </a:r>
          </a:p>
          <a:p>
            <a:pPr>
              <a:lnSpc>
                <a:spcPct val="90000"/>
              </a:lnSpc>
              <a:spcBef>
                <a:spcPts val="200"/>
              </a:spcBef>
            </a:pPr>
            <a:r>
              <a:rPr lang="en-US" b="1" dirty="0">
                <a:solidFill>
                  <a:schemeClr val="accent2">
                    <a:lumMod val="75000"/>
                  </a:schemeClr>
                </a:solidFill>
              </a:rPr>
              <a:t>It is also important to not just do “godly” things but to also be able to share your faith in words</a:t>
            </a:r>
          </a:p>
          <a:p>
            <a:pPr>
              <a:lnSpc>
                <a:spcPct val="90000"/>
              </a:lnSpc>
              <a:spcBef>
                <a:spcPts val="200"/>
              </a:spcBef>
            </a:pPr>
            <a:r>
              <a:rPr lang="en-US" b="1" dirty="0">
                <a:solidFill>
                  <a:schemeClr val="accent2">
                    <a:lumMod val="75000"/>
                  </a:schemeClr>
                </a:solidFill>
              </a:rPr>
              <a:t>It is important to do and share within the boundaries of the wisdom of God</a:t>
            </a:r>
          </a:p>
          <a:p>
            <a:pPr>
              <a:lnSpc>
                <a:spcPct val="90000"/>
              </a:lnSpc>
              <a:spcBef>
                <a:spcPts val="200"/>
              </a:spcBef>
            </a:pPr>
            <a:r>
              <a:rPr lang="en-US" b="1" dirty="0">
                <a:solidFill>
                  <a:schemeClr val="accent2">
                    <a:lumMod val="75000"/>
                  </a:schemeClr>
                </a:solidFill>
              </a:rPr>
              <a:t>When you ask for God’s wisdom, be sure your motives are right</a:t>
            </a:r>
          </a:p>
          <a:p>
            <a:pPr>
              <a:lnSpc>
                <a:spcPct val="90000"/>
              </a:lnSpc>
              <a:spcBef>
                <a:spcPts val="200"/>
              </a:spcBef>
            </a:pPr>
            <a:r>
              <a:rPr lang="en-US" b="1" dirty="0">
                <a:solidFill>
                  <a:schemeClr val="accent2">
                    <a:lumMod val="75000"/>
                  </a:schemeClr>
                </a:solidFill>
              </a:rPr>
              <a:t>Don’t presume to know God’s plan for your future</a:t>
            </a:r>
          </a:p>
          <a:p>
            <a:pPr>
              <a:lnSpc>
                <a:spcPct val="90000"/>
              </a:lnSpc>
              <a:spcBef>
                <a:spcPts val="200"/>
              </a:spcBef>
            </a:pPr>
            <a:r>
              <a:rPr lang="en-US" b="1" dirty="0">
                <a:solidFill>
                  <a:schemeClr val="accent2">
                    <a:lumMod val="75000"/>
                  </a:schemeClr>
                </a:solidFill>
              </a:rPr>
              <a:t>Make sure that you get, guard, and give your money appropriately</a:t>
            </a:r>
          </a:p>
          <a:p>
            <a:pPr>
              <a:lnSpc>
                <a:spcPct val="90000"/>
              </a:lnSpc>
              <a:spcBef>
                <a:spcPts val="200"/>
              </a:spcBef>
            </a:pPr>
            <a:r>
              <a:rPr lang="en-US" b="1" dirty="0">
                <a:solidFill>
                  <a:schemeClr val="accent2">
                    <a:lumMod val="75000"/>
                  </a:schemeClr>
                </a:solidFill>
              </a:rPr>
              <a:t>Keep checking your inner condition</a:t>
            </a:r>
          </a:p>
          <a:p>
            <a:pPr>
              <a:lnSpc>
                <a:spcPct val="90000"/>
              </a:lnSpc>
              <a:spcBef>
                <a:spcPts val="200"/>
              </a:spcBef>
            </a:pPr>
            <a:endParaRPr lang="en-US" b="1" dirty="0">
              <a:solidFill>
                <a:schemeClr val="accent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WHAT IS INSIDE?</a:t>
            </a:r>
          </a:p>
        </p:txBody>
      </p:sp>
      <p:sp>
        <p:nvSpPr>
          <p:cNvPr id="3" name="Content Placeholder 2"/>
          <p:cNvSpPr>
            <a:spLocks noGrp="1"/>
          </p:cNvSpPr>
          <p:nvPr>
            <p:ph idx="1"/>
          </p:nvPr>
        </p:nvSpPr>
        <p:spPr>
          <a:xfrm>
            <a:off x="0" y="838200"/>
            <a:ext cx="9144000" cy="6019800"/>
          </a:xfrm>
        </p:spPr>
        <p:txBody>
          <a:bodyPr>
            <a:noAutofit/>
          </a:bodyPr>
          <a:lstStyle/>
          <a:p>
            <a:pPr>
              <a:lnSpc>
                <a:spcPct val="95000"/>
              </a:lnSpc>
              <a:spcBef>
                <a:spcPts val="300"/>
              </a:spcBef>
            </a:pPr>
            <a:r>
              <a:rPr lang="en-US" b="1" dirty="0">
                <a:solidFill>
                  <a:srgbClr val="480000"/>
                </a:solidFill>
              </a:rPr>
              <a:t>James 5:7-8 </a:t>
            </a:r>
            <a:r>
              <a:rPr lang="en-US" dirty="0">
                <a:solidFill>
                  <a:srgbClr val="480000"/>
                </a:solidFill>
              </a:rPr>
              <a:t> Therefore be patient, brethren, until the coming of the Lord. The farmer waits for the precious produce of the soil, being patient about it, until it gets the early and late rains. You too be patient; strengthen your hearts, for the coming of the Lord is near. </a:t>
            </a:r>
          </a:p>
          <a:p>
            <a:pPr>
              <a:lnSpc>
                <a:spcPct val="95000"/>
              </a:lnSpc>
              <a:spcBef>
                <a:spcPts val="300"/>
              </a:spcBef>
            </a:pPr>
            <a:r>
              <a:rPr lang="en-US" b="1" dirty="0">
                <a:solidFill>
                  <a:srgbClr val="480000"/>
                </a:solidFill>
              </a:rPr>
              <a:t>James 5:9 </a:t>
            </a:r>
            <a:r>
              <a:rPr lang="en-US" dirty="0">
                <a:solidFill>
                  <a:srgbClr val="480000"/>
                </a:solidFill>
              </a:rPr>
              <a:t> Do not </a:t>
            </a:r>
            <a:r>
              <a:rPr lang="en-US" u="sng" dirty="0">
                <a:solidFill>
                  <a:srgbClr val="480000"/>
                </a:solidFill>
              </a:rPr>
              <a:t>complain</a:t>
            </a:r>
            <a:r>
              <a:rPr lang="en-US" dirty="0">
                <a:solidFill>
                  <a:srgbClr val="480000"/>
                </a:solidFill>
              </a:rPr>
              <a:t>, brethren, against one another, so that you yourselves may not be judged; behold, the Judge is standing right at the door. </a:t>
            </a:r>
          </a:p>
          <a:p>
            <a:pPr>
              <a:lnSpc>
                <a:spcPct val="95000"/>
              </a:lnSpc>
              <a:spcBef>
                <a:spcPts val="300"/>
              </a:spcBef>
            </a:pPr>
            <a:r>
              <a:rPr lang="en-US" dirty="0">
                <a:solidFill>
                  <a:srgbClr val="480000"/>
                </a:solidFill>
              </a:rPr>
              <a:t>Complain: </a:t>
            </a:r>
            <a:r>
              <a:rPr lang="en-US" i="1" dirty="0" err="1">
                <a:solidFill>
                  <a:srgbClr val="480000"/>
                </a:solidFill>
              </a:rPr>
              <a:t>stenazo</a:t>
            </a:r>
            <a:r>
              <a:rPr lang="en-US" i="1" dirty="0">
                <a:solidFill>
                  <a:srgbClr val="480000"/>
                </a:solidFill>
              </a:rPr>
              <a:t>: </a:t>
            </a:r>
            <a:r>
              <a:rPr lang="en-US" dirty="0">
                <a:solidFill>
                  <a:srgbClr val="480000"/>
                </a:solidFill>
              </a:rPr>
              <a:t>grumble, sigh, murmur, groan inwardly</a:t>
            </a:r>
          </a:p>
          <a:p>
            <a:pPr>
              <a:lnSpc>
                <a:spcPct val="95000"/>
              </a:lnSpc>
              <a:spcBef>
                <a:spcPts val="300"/>
              </a:spcBef>
            </a:pPr>
            <a:r>
              <a:rPr lang="en-US" b="1" dirty="0">
                <a:solidFill>
                  <a:srgbClr val="480000"/>
                </a:solidFill>
              </a:rPr>
              <a:t>Romans 8:22-23 </a:t>
            </a:r>
            <a:r>
              <a:rPr lang="en-US" dirty="0">
                <a:solidFill>
                  <a:srgbClr val="480000"/>
                </a:solidFill>
              </a:rPr>
              <a:t> For we know that the whole creation groans and suffers the pains of childbirth together until now.  And not only this, but also we ourselves, having the first fruits of the Spirit, even we ourselves groan within ourselves, waiting eagerly for </a:t>
            </a:r>
            <a:r>
              <a:rPr lang="en-US" i="1" dirty="0">
                <a:solidFill>
                  <a:srgbClr val="480000"/>
                </a:solidFill>
              </a:rPr>
              <a:t>our</a:t>
            </a:r>
            <a:r>
              <a:rPr lang="en-US" dirty="0">
                <a:solidFill>
                  <a:srgbClr val="480000"/>
                </a:solidFill>
              </a:rPr>
              <a:t> adoption as sons, the redemption of our body. </a:t>
            </a:r>
            <a:br>
              <a:rPr lang="en-US" dirty="0">
                <a:solidFill>
                  <a:srgbClr val="480000"/>
                </a:solidFill>
              </a:rPr>
            </a:br>
            <a:endParaRPr lang="en-US" dirty="0">
              <a:solidFill>
                <a:srgbClr val="48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990600"/>
          </a:xfrm>
        </p:spPr>
        <p:txBody>
          <a:bodyPr>
            <a:normAutofit/>
          </a:bodyPr>
          <a:lstStyle/>
          <a:p>
            <a:pPr algn="ctr"/>
            <a:r>
              <a:rPr lang="en-US" dirty="0"/>
              <a:t>THOSE WHO WENT BEFORE</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500"/>
              </a:spcBef>
            </a:pPr>
            <a:r>
              <a:rPr lang="en-US" b="1" dirty="0">
                <a:solidFill>
                  <a:srgbClr val="480000"/>
                </a:solidFill>
              </a:rPr>
              <a:t>James 5:10 </a:t>
            </a:r>
            <a:r>
              <a:rPr lang="en-US" dirty="0">
                <a:solidFill>
                  <a:srgbClr val="480000"/>
                </a:solidFill>
              </a:rPr>
              <a:t> As an example, brethren, of suffering and patience, take the prophets who spoke in the name of the Lord. </a:t>
            </a:r>
          </a:p>
          <a:p>
            <a:pPr>
              <a:lnSpc>
                <a:spcPct val="90000"/>
              </a:lnSpc>
              <a:spcBef>
                <a:spcPts val="500"/>
              </a:spcBef>
            </a:pPr>
            <a:r>
              <a:rPr lang="en-US" b="1" dirty="0">
                <a:solidFill>
                  <a:srgbClr val="480000"/>
                </a:solidFill>
              </a:rPr>
              <a:t>Jeremiah 20:7-10 </a:t>
            </a:r>
            <a:r>
              <a:rPr lang="en-US" dirty="0">
                <a:solidFill>
                  <a:srgbClr val="480000"/>
                </a:solidFill>
              </a:rPr>
              <a:t> O </a:t>
            </a:r>
            <a:r>
              <a:rPr lang="en-US" cap="small" dirty="0">
                <a:solidFill>
                  <a:srgbClr val="480000"/>
                </a:solidFill>
              </a:rPr>
              <a:t>LORD</a:t>
            </a:r>
            <a:r>
              <a:rPr lang="en-US" dirty="0">
                <a:solidFill>
                  <a:srgbClr val="480000"/>
                </a:solidFill>
              </a:rPr>
              <a:t>, You have deceived me and I was deceived; You have overcome me and prevailed. I have become a laughingstock all day long; Everyone mocks me. For each time I speak, I cry aloud; I proclaim violence and destruction, because for me the word of the </a:t>
            </a:r>
            <a:r>
              <a:rPr lang="en-US" cap="small" dirty="0">
                <a:solidFill>
                  <a:srgbClr val="480000"/>
                </a:solidFill>
              </a:rPr>
              <a:t>LORD</a:t>
            </a:r>
            <a:r>
              <a:rPr lang="en-US" dirty="0">
                <a:solidFill>
                  <a:srgbClr val="480000"/>
                </a:solidFill>
              </a:rPr>
              <a:t> has resulted in reproach and derision all day long. </a:t>
            </a:r>
            <a:br>
              <a:rPr lang="en-US" dirty="0">
                <a:solidFill>
                  <a:srgbClr val="480000"/>
                </a:solidFill>
              </a:rPr>
            </a:br>
            <a:r>
              <a:rPr lang="en-US" dirty="0">
                <a:solidFill>
                  <a:srgbClr val="480000"/>
                </a:solidFill>
              </a:rPr>
              <a:t>But if I say, "I will not remember </a:t>
            </a:r>
            <a:r>
              <a:rPr lang="en-US">
                <a:solidFill>
                  <a:srgbClr val="480000"/>
                </a:solidFill>
              </a:rPr>
              <a:t>Him or </a:t>
            </a:r>
            <a:r>
              <a:rPr lang="en-US" dirty="0">
                <a:solidFill>
                  <a:srgbClr val="480000"/>
                </a:solidFill>
              </a:rPr>
              <a:t>speak anymore in His name," then in my heart it becomes like a burning fire shut up in my bones; And I am weary of holding </a:t>
            </a:r>
            <a:r>
              <a:rPr lang="en-US" i="1" dirty="0">
                <a:solidFill>
                  <a:srgbClr val="480000"/>
                </a:solidFill>
              </a:rPr>
              <a:t>it</a:t>
            </a:r>
            <a:r>
              <a:rPr lang="en-US" dirty="0">
                <a:solidFill>
                  <a:srgbClr val="480000"/>
                </a:solidFill>
              </a:rPr>
              <a:t> in, and I cannot endure </a:t>
            </a:r>
            <a:r>
              <a:rPr lang="en-US" i="1" dirty="0">
                <a:solidFill>
                  <a:srgbClr val="480000"/>
                </a:solidFill>
              </a:rPr>
              <a:t>it.</a:t>
            </a:r>
            <a:r>
              <a:rPr lang="en-US" dirty="0">
                <a:solidFill>
                  <a:srgbClr val="480000"/>
                </a:solidFill>
              </a:rPr>
              <a:t>  For I have heard the whispering of many, "Terror on every side! Denounce </a:t>
            </a:r>
            <a:r>
              <a:rPr lang="en-US" i="1" dirty="0">
                <a:solidFill>
                  <a:srgbClr val="480000"/>
                </a:solidFill>
              </a:rPr>
              <a:t>him;</a:t>
            </a:r>
            <a:r>
              <a:rPr lang="en-US" dirty="0">
                <a:solidFill>
                  <a:srgbClr val="480000"/>
                </a:solidFill>
              </a:rPr>
              <a:t> yes, let us denounce him”</a:t>
            </a:r>
          </a:p>
          <a:p>
            <a:pPr>
              <a:lnSpc>
                <a:spcPct val="90000"/>
              </a:lnSpc>
              <a:spcBef>
                <a:spcPts val="500"/>
              </a:spcBef>
            </a:pPr>
            <a:r>
              <a:rPr lang="en-US" dirty="0">
                <a:solidFill>
                  <a:srgbClr val="480000"/>
                </a:solidFill>
              </a:rPr>
              <a:t>Deceived: </a:t>
            </a:r>
            <a:r>
              <a:rPr lang="en-US" i="1" dirty="0" err="1">
                <a:solidFill>
                  <a:srgbClr val="480000"/>
                </a:solidFill>
              </a:rPr>
              <a:t>pathah</a:t>
            </a:r>
            <a:r>
              <a:rPr lang="en-US" i="1" dirty="0">
                <a:solidFill>
                  <a:srgbClr val="480000"/>
                </a:solidFill>
              </a:rPr>
              <a:t>: </a:t>
            </a:r>
            <a:r>
              <a:rPr lang="en-US" dirty="0">
                <a:solidFill>
                  <a:srgbClr val="480000"/>
                </a:solidFill>
              </a:rPr>
              <a:t>to allure or entice (either good or bad)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algn="ctr"/>
            <a:r>
              <a:rPr lang="en-US" dirty="0"/>
              <a:t>EXAMPLE OF ENDURANCE</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400"/>
              </a:spcBef>
            </a:pPr>
            <a:r>
              <a:rPr lang="en-US" b="1" dirty="0">
                <a:solidFill>
                  <a:srgbClr val="480000"/>
                </a:solidFill>
              </a:rPr>
              <a:t>James 5:11 </a:t>
            </a:r>
            <a:r>
              <a:rPr lang="en-US" dirty="0">
                <a:solidFill>
                  <a:srgbClr val="480000"/>
                </a:solidFill>
              </a:rPr>
              <a:t> We count those blessed who endured. You have heard of the endurance of Job and have seen the outcome of the Lord's dealings, that the Lord is full of compassion and </a:t>
            </a:r>
            <a:r>
              <a:rPr lang="en-US" i="1" dirty="0">
                <a:solidFill>
                  <a:srgbClr val="480000"/>
                </a:solidFill>
              </a:rPr>
              <a:t>is</a:t>
            </a:r>
            <a:r>
              <a:rPr lang="en-US" dirty="0">
                <a:solidFill>
                  <a:srgbClr val="480000"/>
                </a:solidFill>
              </a:rPr>
              <a:t> merciful. </a:t>
            </a:r>
          </a:p>
          <a:p>
            <a:pPr>
              <a:lnSpc>
                <a:spcPct val="90000"/>
              </a:lnSpc>
              <a:spcBef>
                <a:spcPts val="400"/>
              </a:spcBef>
            </a:pPr>
            <a:r>
              <a:rPr lang="en-US" b="1" dirty="0">
                <a:solidFill>
                  <a:srgbClr val="480000"/>
                </a:solidFill>
              </a:rPr>
              <a:t>Philippians 4:10-13 </a:t>
            </a:r>
            <a:r>
              <a:rPr lang="en-US" dirty="0">
                <a:solidFill>
                  <a:srgbClr val="480000"/>
                </a:solidFill>
              </a:rPr>
              <a:t> But I rejoiced in the Lord greatly, that now at last you have revived your concern for me; indeed, you were concerned </a:t>
            </a:r>
            <a:r>
              <a:rPr lang="en-US" i="1" dirty="0">
                <a:solidFill>
                  <a:srgbClr val="480000"/>
                </a:solidFill>
              </a:rPr>
              <a:t>before,</a:t>
            </a:r>
            <a:r>
              <a:rPr lang="en-US" dirty="0">
                <a:solidFill>
                  <a:srgbClr val="480000"/>
                </a:solidFill>
              </a:rPr>
              <a:t> but you lacked opportunity.  Not that I speak from want, for I have learned to be content in whatever circumstances I am. </a:t>
            </a:r>
            <a:br>
              <a:rPr lang="en-US" dirty="0">
                <a:solidFill>
                  <a:srgbClr val="480000"/>
                </a:solidFill>
              </a:rPr>
            </a:br>
            <a:r>
              <a:rPr lang="en-US" dirty="0">
                <a:solidFill>
                  <a:srgbClr val="480000"/>
                </a:solidFill>
              </a:rPr>
              <a:t>I know how to get along with humble means, and I also know how to live in prosperity; in any and every circumstance I have learned the secret of being filled and going hungry, both of having abundance and suffering need. I can do all things through Him who strengthens 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Autofit/>
          </a:bodyPr>
          <a:lstStyle/>
          <a:p>
            <a:pPr algn="ctr"/>
            <a:r>
              <a:rPr lang="en-US" sz="4200" dirty="0"/>
              <a:t>SUFFERING FOR CHRIST</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400"/>
              </a:spcBef>
            </a:pPr>
            <a:r>
              <a:rPr lang="en-US" b="1" dirty="0">
                <a:solidFill>
                  <a:srgbClr val="480000"/>
                </a:solidFill>
              </a:rPr>
              <a:t>2 Corinthians 11:22-27 </a:t>
            </a:r>
            <a:r>
              <a:rPr lang="en-US" dirty="0">
                <a:solidFill>
                  <a:srgbClr val="480000"/>
                </a:solidFill>
              </a:rPr>
              <a:t> Are they Hebrews? So am I. Are they Israelites? So am I. Are they descendants of Abraham? So am I. Are they servants of Christ?—I speak as if insane—I more so; in far more labors, in far more imprisonments, beaten times without number, often in danger of death. Five times I received from the Jews thirty-nine </a:t>
            </a:r>
            <a:r>
              <a:rPr lang="en-US" i="1" dirty="0">
                <a:solidFill>
                  <a:srgbClr val="480000"/>
                </a:solidFill>
              </a:rPr>
              <a:t>lashes.</a:t>
            </a:r>
            <a:r>
              <a:rPr lang="en-US" dirty="0">
                <a:solidFill>
                  <a:srgbClr val="480000"/>
                </a:solidFill>
              </a:rPr>
              <a:t> Three times I was beaten with rods, once I was stoned, three times I was shipwrecked, a night and a day I have spent in the deep. </a:t>
            </a:r>
            <a:r>
              <a:rPr lang="en-US" i="1" dirty="0">
                <a:solidFill>
                  <a:srgbClr val="480000"/>
                </a:solidFill>
              </a:rPr>
              <a:t>I have been</a:t>
            </a:r>
            <a:r>
              <a:rPr lang="en-US" dirty="0">
                <a:solidFill>
                  <a:srgbClr val="480000"/>
                </a:solidFill>
              </a:rPr>
              <a:t> on frequent journeys, in dangers from rivers, dangers from robbers, dangers from </a:t>
            </a:r>
            <a:r>
              <a:rPr lang="en-US" i="1" dirty="0">
                <a:solidFill>
                  <a:srgbClr val="480000"/>
                </a:solidFill>
              </a:rPr>
              <a:t>my</a:t>
            </a:r>
            <a:r>
              <a:rPr lang="en-US" dirty="0">
                <a:solidFill>
                  <a:srgbClr val="480000"/>
                </a:solidFill>
              </a:rPr>
              <a:t> countrymen, dangers from the Gentiles, dangers in the city, dangers in the wilderness, dangers on the sea, dangers among false brethren; </a:t>
            </a:r>
            <a:br>
              <a:rPr lang="en-US" dirty="0">
                <a:solidFill>
                  <a:srgbClr val="480000"/>
                </a:solidFill>
              </a:rPr>
            </a:br>
            <a:r>
              <a:rPr lang="en-US" i="1" dirty="0">
                <a:solidFill>
                  <a:srgbClr val="480000"/>
                </a:solidFill>
              </a:rPr>
              <a:t>I have been</a:t>
            </a:r>
            <a:r>
              <a:rPr lang="en-US" dirty="0">
                <a:solidFill>
                  <a:srgbClr val="480000"/>
                </a:solidFill>
              </a:rPr>
              <a:t> in labor and hardship, through many sleepless nights, in hunger and thirst, often without food, in cold and exposure. </a:t>
            </a:r>
            <a:br>
              <a:rPr lang="en-US" dirty="0">
                <a:solidFill>
                  <a:srgbClr val="480000"/>
                </a:solidFill>
              </a:rPr>
            </a:br>
            <a:endParaRPr lang="en-US" b="1" dirty="0">
              <a:solidFill>
                <a:srgbClr val="48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9372600" cy="990600"/>
          </a:xfrm>
        </p:spPr>
        <p:txBody>
          <a:bodyPr>
            <a:normAutofit/>
          </a:bodyPr>
          <a:lstStyle/>
          <a:p>
            <a:pPr algn="ctr"/>
            <a:r>
              <a:rPr lang="en-US" dirty="0"/>
              <a:t>ABOUT OATHS</a:t>
            </a:r>
            <a:endParaRPr lang="en-US" spc="-150" dirty="0"/>
          </a:p>
        </p:txBody>
      </p:sp>
      <p:sp>
        <p:nvSpPr>
          <p:cNvPr id="5" name="Content Placeholder 4"/>
          <p:cNvSpPr>
            <a:spLocks noGrp="1"/>
          </p:cNvSpPr>
          <p:nvPr>
            <p:ph idx="1"/>
          </p:nvPr>
        </p:nvSpPr>
        <p:spPr>
          <a:xfrm>
            <a:off x="0" y="914400"/>
            <a:ext cx="9144000" cy="5943600"/>
          </a:xfrm>
        </p:spPr>
        <p:txBody>
          <a:bodyPr>
            <a:noAutofit/>
          </a:bodyPr>
          <a:lstStyle/>
          <a:p>
            <a:pPr>
              <a:lnSpc>
                <a:spcPct val="90000"/>
              </a:lnSpc>
              <a:spcBef>
                <a:spcPts val="200"/>
              </a:spcBef>
            </a:pPr>
            <a:r>
              <a:rPr lang="en-US" b="1" dirty="0">
                <a:solidFill>
                  <a:srgbClr val="480000"/>
                </a:solidFill>
              </a:rPr>
              <a:t>James 5:12 </a:t>
            </a:r>
            <a:r>
              <a:rPr lang="en-US" dirty="0">
                <a:solidFill>
                  <a:srgbClr val="480000"/>
                </a:solidFill>
              </a:rPr>
              <a:t> But above all, my brethren, do not swear, either by heaven or by earth or with any other oath; but your yes is to be yes, and your no, no, so that you may not fall under judgment. </a:t>
            </a:r>
          </a:p>
          <a:p>
            <a:pPr>
              <a:lnSpc>
                <a:spcPct val="90000"/>
              </a:lnSpc>
              <a:spcBef>
                <a:spcPts val="200"/>
              </a:spcBef>
            </a:pPr>
            <a:r>
              <a:rPr lang="en-US" b="1" dirty="0">
                <a:solidFill>
                  <a:srgbClr val="480000"/>
                </a:solidFill>
              </a:rPr>
              <a:t>Matthew 23:16-18 </a:t>
            </a:r>
            <a:r>
              <a:rPr lang="en-US" dirty="0">
                <a:solidFill>
                  <a:srgbClr val="480000"/>
                </a:solidFill>
              </a:rPr>
              <a:t> "Woe to you, blind guides, who say, 'Whoever swears by the temple, </a:t>
            </a:r>
            <a:r>
              <a:rPr lang="en-US" i="1" dirty="0">
                <a:solidFill>
                  <a:srgbClr val="480000"/>
                </a:solidFill>
              </a:rPr>
              <a:t>that</a:t>
            </a:r>
            <a:r>
              <a:rPr lang="en-US" dirty="0">
                <a:solidFill>
                  <a:srgbClr val="480000"/>
                </a:solidFill>
              </a:rPr>
              <a:t> is nothing; but whoever swears by the gold of the temple is obligated.' </a:t>
            </a:r>
            <a:br>
              <a:rPr lang="en-US" dirty="0">
                <a:solidFill>
                  <a:srgbClr val="480000"/>
                </a:solidFill>
              </a:rPr>
            </a:br>
            <a:r>
              <a:rPr lang="en-US" dirty="0">
                <a:solidFill>
                  <a:srgbClr val="480000"/>
                </a:solidFill>
              </a:rPr>
              <a:t>You fools and blind men! Which is more important, the gold or the temple that sanctified the gold? And, 'Whoever swears by the altar, </a:t>
            </a:r>
            <a:r>
              <a:rPr lang="en-US" i="1" dirty="0">
                <a:solidFill>
                  <a:srgbClr val="480000"/>
                </a:solidFill>
              </a:rPr>
              <a:t>that</a:t>
            </a:r>
            <a:r>
              <a:rPr lang="en-US" dirty="0">
                <a:solidFill>
                  <a:srgbClr val="480000"/>
                </a:solidFill>
              </a:rPr>
              <a:t> is nothing, but whoever swears by the offering on it, he is obligated.’”</a:t>
            </a:r>
          </a:p>
          <a:p>
            <a:pPr>
              <a:lnSpc>
                <a:spcPct val="90000"/>
              </a:lnSpc>
              <a:spcBef>
                <a:spcPts val="200"/>
              </a:spcBef>
            </a:pPr>
            <a:r>
              <a:rPr lang="en-US" dirty="0">
                <a:solidFill>
                  <a:srgbClr val="480000"/>
                </a:solidFill>
              </a:rPr>
              <a:t> </a:t>
            </a:r>
            <a:r>
              <a:rPr lang="en-US" b="1" dirty="0">
                <a:solidFill>
                  <a:srgbClr val="480000"/>
                </a:solidFill>
              </a:rPr>
              <a:t>Hebrews 6:16 </a:t>
            </a:r>
            <a:r>
              <a:rPr lang="en-US" dirty="0">
                <a:solidFill>
                  <a:srgbClr val="480000"/>
                </a:solidFill>
              </a:rPr>
              <a:t>For men swear by one greater </a:t>
            </a:r>
            <a:r>
              <a:rPr lang="en-US" i="1" dirty="0">
                <a:solidFill>
                  <a:srgbClr val="480000"/>
                </a:solidFill>
              </a:rPr>
              <a:t>than themselves,</a:t>
            </a:r>
            <a:r>
              <a:rPr lang="en-US" dirty="0">
                <a:solidFill>
                  <a:srgbClr val="480000"/>
                </a:solidFill>
              </a:rPr>
              <a:t> and with them an oath </a:t>
            </a:r>
            <a:r>
              <a:rPr lang="en-US" i="1" dirty="0">
                <a:solidFill>
                  <a:srgbClr val="480000"/>
                </a:solidFill>
              </a:rPr>
              <a:t>given</a:t>
            </a:r>
            <a:r>
              <a:rPr lang="en-US" dirty="0">
                <a:solidFill>
                  <a:srgbClr val="480000"/>
                </a:solidFill>
              </a:rPr>
              <a:t> as confirmation is an end of every dispute. </a:t>
            </a:r>
          </a:p>
          <a:p>
            <a:pPr>
              <a:lnSpc>
                <a:spcPct val="90000"/>
              </a:lnSpc>
              <a:spcBef>
                <a:spcPts val="200"/>
              </a:spcBef>
            </a:pPr>
            <a:r>
              <a:rPr lang="en-US" dirty="0">
                <a:solidFill>
                  <a:srgbClr val="480000"/>
                </a:solidFill>
              </a:rPr>
              <a:t>Oath-taking had apparently gotten out of control!  Oaths were being worded so people could get out of them!</a:t>
            </a:r>
          </a:p>
          <a:p>
            <a:pPr>
              <a:lnSpc>
                <a:spcPct val="90000"/>
              </a:lnSpc>
              <a:spcBef>
                <a:spcPts val="200"/>
              </a:spcBef>
            </a:pPr>
            <a:endParaRPr lang="en-US" dirty="0">
              <a:solidFill>
                <a:srgbClr val="48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ctr"/>
            <a:r>
              <a:rPr lang="en-US" dirty="0"/>
              <a:t>EXAMPLE: CORBAN</a:t>
            </a:r>
          </a:p>
        </p:txBody>
      </p:sp>
      <p:sp>
        <p:nvSpPr>
          <p:cNvPr id="3" name="Content Placeholder 2"/>
          <p:cNvSpPr>
            <a:spLocks noGrp="1"/>
          </p:cNvSpPr>
          <p:nvPr>
            <p:ph idx="1"/>
          </p:nvPr>
        </p:nvSpPr>
        <p:spPr>
          <a:xfrm>
            <a:off x="0" y="838200"/>
            <a:ext cx="9144000" cy="6019800"/>
          </a:xfrm>
        </p:spPr>
        <p:txBody>
          <a:bodyPr>
            <a:noAutofit/>
          </a:bodyPr>
          <a:lstStyle/>
          <a:p>
            <a:pPr>
              <a:lnSpc>
                <a:spcPct val="89000"/>
              </a:lnSpc>
              <a:spcBef>
                <a:spcPts val="0"/>
              </a:spcBef>
            </a:pPr>
            <a:r>
              <a:rPr lang="en-US" b="1" dirty="0">
                <a:solidFill>
                  <a:srgbClr val="480000"/>
                </a:solidFill>
              </a:rPr>
              <a:t>Mark 7:8-13 </a:t>
            </a:r>
            <a:r>
              <a:rPr lang="en-US" dirty="0">
                <a:solidFill>
                  <a:srgbClr val="480000"/>
                </a:solidFill>
              </a:rPr>
              <a:t>"Neglecting the commandment of God, you hold to the tradition of men.” …"You are experts at setting aside the commandment of God in order to keep your tradition</a:t>
            </a:r>
            <a:r>
              <a:rPr lang="en-US" spc="-150" dirty="0">
                <a:solidFill>
                  <a:srgbClr val="480000"/>
                </a:solidFill>
              </a:rPr>
              <a:t>. For </a:t>
            </a:r>
            <a:r>
              <a:rPr lang="en-US" dirty="0">
                <a:solidFill>
                  <a:srgbClr val="480000"/>
                </a:solidFill>
              </a:rPr>
              <a:t>Moses said</a:t>
            </a:r>
            <a:r>
              <a:rPr lang="en-US" sz="2400" dirty="0">
                <a:solidFill>
                  <a:srgbClr val="480000"/>
                </a:solidFill>
              </a:rPr>
              <a:t>, </a:t>
            </a:r>
            <a:r>
              <a:rPr lang="en-US" sz="2400" spc="-150" dirty="0">
                <a:solidFill>
                  <a:srgbClr val="480000"/>
                </a:solidFill>
              </a:rPr>
              <a:t>'</a:t>
            </a:r>
            <a:r>
              <a:rPr lang="en-US" sz="2400" cap="small" spc="-150" dirty="0">
                <a:solidFill>
                  <a:srgbClr val="480000"/>
                </a:solidFill>
              </a:rPr>
              <a:t>HONOR</a:t>
            </a:r>
            <a:r>
              <a:rPr lang="en-US" sz="2400" cap="small" dirty="0">
                <a:solidFill>
                  <a:srgbClr val="480000"/>
                </a:solidFill>
              </a:rPr>
              <a:t> YOUR FATHER AND YOUR MOTHER</a:t>
            </a:r>
            <a:r>
              <a:rPr lang="en-US" sz="2400" spc="-150" dirty="0">
                <a:solidFill>
                  <a:srgbClr val="480000"/>
                </a:solidFill>
              </a:rPr>
              <a:t>'</a:t>
            </a:r>
            <a:r>
              <a:rPr lang="en-US" spc="-150" dirty="0">
                <a:solidFill>
                  <a:srgbClr val="480000"/>
                </a:solidFill>
              </a:rPr>
              <a:t>; and, </a:t>
            </a:r>
            <a:r>
              <a:rPr lang="en-US" sz="2400" spc="-150" dirty="0">
                <a:solidFill>
                  <a:srgbClr val="480000"/>
                </a:solidFill>
              </a:rPr>
              <a:t>'</a:t>
            </a:r>
            <a:r>
              <a:rPr lang="en-US" sz="2400" cap="small" spc="-150" dirty="0">
                <a:solidFill>
                  <a:srgbClr val="480000"/>
                </a:solidFill>
              </a:rPr>
              <a:t>HE </a:t>
            </a:r>
            <a:r>
              <a:rPr lang="en-US" sz="2400" cap="small" dirty="0">
                <a:solidFill>
                  <a:srgbClr val="480000"/>
                </a:solidFill>
              </a:rPr>
              <a:t>WHO SPEAKS EVIL OF FATHER OR MOTHER</a:t>
            </a:r>
            <a:r>
              <a:rPr lang="en-US" sz="2400" dirty="0">
                <a:solidFill>
                  <a:srgbClr val="480000"/>
                </a:solidFill>
              </a:rPr>
              <a:t>, </a:t>
            </a:r>
            <a:r>
              <a:rPr lang="en-US" sz="2400" cap="small" dirty="0">
                <a:solidFill>
                  <a:srgbClr val="480000"/>
                </a:solidFill>
              </a:rPr>
              <a:t>IS TO</a:t>
            </a:r>
            <a:r>
              <a:rPr lang="en-US" sz="2400" dirty="0">
                <a:solidFill>
                  <a:srgbClr val="480000"/>
                </a:solidFill>
              </a:rPr>
              <a:t> </a:t>
            </a:r>
            <a:r>
              <a:rPr lang="en-US" sz="2400" cap="small" dirty="0">
                <a:solidFill>
                  <a:srgbClr val="480000"/>
                </a:solidFill>
              </a:rPr>
              <a:t>BE PUT TO DEATH</a:t>
            </a:r>
            <a:r>
              <a:rPr lang="en-US" dirty="0">
                <a:solidFill>
                  <a:srgbClr val="480000"/>
                </a:solidFill>
              </a:rPr>
              <a:t>'; but you say, 'If a man says to </a:t>
            </a:r>
            <a:r>
              <a:rPr lang="en-US" i="1" dirty="0">
                <a:solidFill>
                  <a:srgbClr val="480000"/>
                </a:solidFill>
              </a:rPr>
              <a:t>his</a:t>
            </a:r>
            <a:r>
              <a:rPr lang="en-US" dirty="0">
                <a:solidFill>
                  <a:srgbClr val="480000"/>
                </a:solidFill>
              </a:rPr>
              <a:t> father or </a:t>
            </a:r>
            <a:r>
              <a:rPr lang="en-US" i="1" dirty="0">
                <a:solidFill>
                  <a:srgbClr val="480000"/>
                </a:solidFill>
              </a:rPr>
              <a:t>his</a:t>
            </a:r>
            <a:r>
              <a:rPr lang="en-US" dirty="0">
                <a:solidFill>
                  <a:srgbClr val="480000"/>
                </a:solidFill>
              </a:rPr>
              <a:t> mother, whatever I have that would help you is </a:t>
            </a:r>
            <a:r>
              <a:rPr lang="en-US" dirty="0" err="1">
                <a:solidFill>
                  <a:srgbClr val="480000"/>
                </a:solidFill>
              </a:rPr>
              <a:t>Corban</a:t>
            </a:r>
            <a:r>
              <a:rPr lang="en-US" dirty="0">
                <a:solidFill>
                  <a:srgbClr val="480000"/>
                </a:solidFill>
              </a:rPr>
              <a:t> (that is to say, given </a:t>
            </a:r>
            <a:r>
              <a:rPr lang="en-US" i="1" dirty="0">
                <a:solidFill>
                  <a:srgbClr val="480000"/>
                </a:solidFill>
              </a:rPr>
              <a:t>to God</a:t>
            </a:r>
            <a:r>
              <a:rPr lang="en-US" dirty="0">
                <a:solidFill>
                  <a:srgbClr val="480000"/>
                </a:solidFill>
              </a:rPr>
              <a:t>),’ you no longer permit him to do anything for </a:t>
            </a:r>
            <a:r>
              <a:rPr lang="en-US" i="1" dirty="0">
                <a:solidFill>
                  <a:srgbClr val="480000"/>
                </a:solidFill>
              </a:rPr>
              <a:t>his</a:t>
            </a:r>
            <a:r>
              <a:rPr lang="en-US" dirty="0">
                <a:solidFill>
                  <a:srgbClr val="480000"/>
                </a:solidFill>
              </a:rPr>
              <a:t> father or </a:t>
            </a:r>
            <a:r>
              <a:rPr lang="en-US" i="1" dirty="0">
                <a:solidFill>
                  <a:srgbClr val="480000"/>
                </a:solidFill>
              </a:rPr>
              <a:t>his</a:t>
            </a:r>
            <a:r>
              <a:rPr lang="en-US" dirty="0">
                <a:solidFill>
                  <a:srgbClr val="480000"/>
                </a:solidFill>
              </a:rPr>
              <a:t> mother; </a:t>
            </a:r>
            <a:r>
              <a:rPr lang="en-US" i="1" dirty="0">
                <a:solidFill>
                  <a:srgbClr val="480000"/>
                </a:solidFill>
              </a:rPr>
              <a:t>thus</a:t>
            </a:r>
            <a:r>
              <a:rPr lang="en-US" dirty="0">
                <a:solidFill>
                  <a:srgbClr val="480000"/>
                </a:solidFill>
              </a:rPr>
              <a:t> invalidating </a:t>
            </a:r>
            <a:r>
              <a:rPr lang="en-US" spc="-150" dirty="0">
                <a:solidFill>
                  <a:srgbClr val="480000"/>
                </a:solidFill>
              </a:rPr>
              <a:t>the word </a:t>
            </a:r>
            <a:r>
              <a:rPr lang="en-US" dirty="0">
                <a:solidFill>
                  <a:srgbClr val="480000"/>
                </a:solidFill>
              </a:rPr>
              <a:t>of God </a:t>
            </a:r>
            <a:r>
              <a:rPr lang="en-US" spc="-150" dirty="0">
                <a:solidFill>
                  <a:srgbClr val="480000"/>
                </a:solidFill>
              </a:rPr>
              <a:t>by your </a:t>
            </a:r>
            <a:r>
              <a:rPr lang="en-US" dirty="0">
                <a:solidFill>
                  <a:srgbClr val="480000"/>
                </a:solidFill>
              </a:rPr>
              <a:t>tradition which you have handed down; </a:t>
            </a:r>
            <a:r>
              <a:rPr lang="en-US" spc="-150" dirty="0">
                <a:solidFill>
                  <a:srgbClr val="480000"/>
                </a:solidFill>
              </a:rPr>
              <a:t>and you do many </a:t>
            </a:r>
            <a:r>
              <a:rPr lang="en-US" dirty="0">
                <a:solidFill>
                  <a:srgbClr val="480000"/>
                </a:solidFill>
              </a:rPr>
              <a:t>things such as that."   </a:t>
            </a:r>
          </a:p>
          <a:p>
            <a:pPr>
              <a:lnSpc>
                <a:spcPct val="89000"/>
              </a:lnSpc>
              <a:spcBef>
                <a:spcPts val="0"/>
              </a:spcBef>
            </a:pPr>
            <a:r>
              <a:rPr lang="en-US" b="1" dirty="0">
                <a:solidFill>
                  <a:srgbClr val="480000"/>
                </a:solidFill>
              </a:rPr>
              <a:t>Matthew 5:34-37… </a:t>
            </a:r>
            <a:r>
              <a:rPr lang="en-US" dirty="0">
                <a:solidFill>
                  <a:srgbClr val="480000"/>
                </a:solidFill>
              </a:rPr>
              <a:t>make no oath at all, </a:t>
            </a:r>
            <a:r>
              <a:rPr lang="en-US" spc="-150" dirty="0">
                <a:solidFill>
                  <a:srgbClr val="480000"/>
                </a:solidFill>
              </a:rPr>
              <a:t>either by heaven, </a:t>
            </a:r>
            <a:r>
              <a:rPr lang="en-US" dirty="0">
                <a:solidFill>
                  <a:srgbClr val="480000"/>
                </a:solidFill>
              </a:rPr>
              <a:t>for it is the throne of God, or by the earth, for it is the footstool </a:t>
            </a:r>
            <a:r>
              <a:rPr lang="en-US" spc="-150" dirty="0">
                <a:solidFill>
                  <a:srgbClr val="480000"/>
                </a:solidFill>
              </a:rPr>
              <a:t>of His </a:t>
            </a:r>
            <a:r>
              <a:rPr lang="en-US" dirty="0">
                <a:solidFill>
                  <a:srgbClr val="480000"/>
                </a:solidFill>
              </a:rPr>
              <a:t>feet</a:t>
            </a:r>
            <a:r>
              <a:rPr lang="en-US" spc="-150" dirty="0">
                <a:solidFill>
                  <a:srgbClr val="480000"/>
                </a:solidFill>
              </a:rPr>
              <a:t>, or by </a:t>
            </a:r>
            <a:r>
              <a:rPr lang="en-US" dirty="0">
                <a:solidFill>
                  <a:srgbClr val="480000"/>
                </a:solidFill>
              </a:rPr>
              <a:t>Jerusalem</a:t>
            </a:r>
            <a:r>
              <a:rPr lang="en-US" spc="-150" dirty="0">
                <a:solidFill>
                  <a:srgbClr val="480000"/>
                </a:solidFill>
              </a:rPr>
              <a:t>, for it is </a:t>
            </a:r>
            <a:r>
              <a:rPr lang="en-US" sz="2400" cap="small" dirty="0">
                <a:solidFill>
                  <a:srgbClr val="480000"/>
                </a:solidFill>
              </a:rPr>
              <a:t>THE CITY OF THE</a:t>
            </a:r>
            <a:r>
              <a:rPr lang="en-US" sz="2400" dirty="0">
                <a:solidFill>
                  <a:srgbClr val="480000"/>
                </a:solidFill>
              </a:rPr>
              <a:t> </a:t>
            </a:r>
            <a:r>
              <a:rPr lang="en-US" sz="2400" cap="small" dirty="0">
                <a:solidFill>
                  <a:srgbClr val="480000"/>
                </a:solidFill>
              </a:rPr>
              <a:t>GREAT</a:t>
            </a:r>
            <a:r>
              <a:rPr lang="en-US" sz="2400" dirty="0">
                <a:solidFill>
                  <a:srgbClr val="480000"/>
                </a:solidFill>
              </a:rPr>
              <a:t> </a:t>
            </a:r>
            <a:r>
              <a:rPr lang="en-US" sz="2400" cap="small" dirty="0">
                <a:solidFill>
                  <a:srgbClr val="480000"/>
                </a:solidFill>
              </a:rPr>
              <a:t>KING</a:t>
            </a:r>
            <a:r>
              <a:rPr lang="en-US" sz="2400" dirty="0">
                <a:solidFill>
                  <a:srgbClr val="480000"/>
                </a:solidFill>
              </a:rPr>
              <a:t>.</a:t>
            </a:r>
            <a:r>
              <a:rPr lang="en-US" sz="2400" spc="-150" dirty="0">
                <a:solidFill>
                  <a:srgbClr val="480000"/>
                </a:solidFill>
              </a:rPr>
              <a:t> </a:t>
            </a:r>
            <a:r>
              <a:rPr lang="en-US" spc="-150" dirty="0">
                <a:solidFill>
                  <a:srgbClr val="480000"/>
                </a:solidFill>
              </a:rPr>
              <a:t>"Nor </a:t>
            </a:r>
            <a:r>
              <a:rPr lang="en-US" dirty="0">
                <a:solidFill>
                  <a:srgbClr val="480000"/>
                </a:solidFill>
              </a:rPr>
              <a:t>shall you make an oath by your head, for you cannot make one hair white or black. “Let your word      be, 'Yes, yes' </a:t>
            </a:r>
            <a:r>
              <a:rPr lang="en-US" i="1" dirty="0">
                <a:solidFill>
                  <a:srgbClr val="480000"/>
                </a:solidFill>
              </a:rPr>
              <a:t>or</a:t>
            </a:r>
            <a:r>
              <a:rPr lang="en-US" dirty="0">
                <a:solidFill>
                  <a:srgbClr val="480000"/>
                </a:solidFill>
              </a:rPr>
              <a:t> 'No, no'; anything beyond these is of evil.” </a:t>
            </a:r>
          </a:p>
          <a:p>
            <a:pPr>
              <a:lnSpc>
                <a:spcPct val="90000"/>
              </a:lnSpc>
              <a:spcBef>
                <a:spcPts val="0"/>
              </a:spcBef>
            </a:pPr>
            <a:endParaRPr lang="en-US" dirty="0">
              <a:solidFill>
                <a:srgbClr val="480000"/>
              </a:solidFill>
            </a:endParaRPr>
          </a:p>
          <a:p>
            <a:pPr>
              <a:lnSpc>
                <a:spcPct val="90000"/>
              </a:lnSpc>
              <a:spcBef>
                <a:spcPts val="0"/>
              </a:spcBef>
            </a:pPr>
            <a:endParaRPr lang="en-US" dirty="0">
              <a:solidFill>
                <a:srgbClr val="48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ctr"/>
            <a:r>
              <a:rPr lang="en-US" dirty="0"/>
              <a:t>PARTICULAR SUFFERING</a:t>
            </a:r>
          </a:p>
        </p:txBody>
      </p:sp>
      <p:sp>
        <p:nvSpPr>
          <p:cNvPr id="3" name="Content Placeholder 2"/>
          <p:cNvSpPr>
            <a:spLocks noGrp="1"/>
          </p:cNvSpPr>
          <p:nvPr>
            <p:ph idx="1"/>
          </p:nvPr>
        </p:nvSpPr>
        <p:spPr>
          <a:xfrm>
            <a:off x="0" y="1066800"/>
            <a:ext cx="9144000" cy="5791200"/>
          </a:xfrm>
        </p:spPr>
        <p:txBody>
          <a:bodyPr>
            <a:noAutofit/>
          </a:bodyPr>
          <a:lstStyle/>
          <a:p>
            <a:pPr>
              <a:lnSpc>
                <a:spcPct val="95000"/>
              </a:lnSpc>
              <a:spcBef>
                <a:spcPts val="0"/>
              </a:spcBef>
              <a:spcAft>
                <a:spcPts val="400"/>
              </a:spcAft>
            </a:pPr>
            <a:r>
              <a:rPr lang="en-US" b="1" dirty="0">
                <a:solidFill>
                  <a:srgbClr val="480000"/>
                </a:solidFill>
              </a:rPr>
              <a:t>James 5:13-15 </a:t>
            </a:r>
            <a:r>
              <a:rPr lang="en-US" dirty="0">
                <a:solidFill>
                  <a:srgbClr val="480000"/>
                </a:solidFill>
              </a:rPr>
              <a:t> Is anyone among you suffering? </a:t>
            </a:r>
            <a:r>
              <a:rPr lang="en-US" i="1" dirty="0">
                <a:solidFill>
                  <a:srgbClr val="480000"/>
                </a:solidFill>
              </a:rPr>
              <a:t>Then</a:t>
            </a:r>
            <a:r>
              <a:rPr lang="en-US" dirty="0">
                <a:solidFill>
                  <a:srgbClr val="480000"/>
                </a:solidFill>
              </a:rPr>
              <a:t> he must pray. Is anyone cheerful? He is to sing praises.</a:t>
            </a:r>
          </a:p>
          <a:p>
            <a:pPr>
              <a:lnSpc>
                <a:spcPct val="95000"/>
              </a:lnSpc>
              <a:spcBef>
                <a:spcPts val="0"/>
              </a:spcBef>
              <a:spcAft>
                <a:spcPts val="400"/>
              </a:spcAft>
            </a:pPr>
            <a:r>
              <a:rPr lang="en-US" dirty="0">
                <a:solidFill>
                  <a:srgbClr val="480000"/>
                </a:solidFill>
              </a:rPr>
              <a:t>Suffering: </a:t>
            </a:r>
            <a:r>
              <a:rPr lang="en-US" i="1" dirty="0" err="1">
                <a:solidFill>
                  <a:srgbClr val="480000"/>
                </a:solidFill>
              </a:rPr>
              <a:t>kakopatheo</a:t>
            </a:r>
            <a:r>
              <a:rPr lang="en-US" i="1" dirty="0">
                <a:solidFill>
                  <a:srgbClr val="480000"/>
                </a:solidFill>
              </a:rPr>
              <a:t>: </a:t>
            </a:r>
            <a:r>
              <a:rPr lang="en-US" dirty="0">
                <a:solidFill>
                  <a:srgbClr val="480000"/>
                </a:solidFill>
              </a:rPr>
              <a:t>suffering hardship from evil </a:t>
            </a:r>
          </a:p>
          <a:p>
            <a:pPr>
              <a:lnSpc>
                <a:spcPct val="95000"/>
              </a:lnSpc>
              <a:spcBef>
                <a:spcPts val="0"/>
              </a:spcBef>
              <a:spcAft>
                <a:spcPts val="400"/>
              </a:spcAft>
            </a:pPr>
            <a:r>
              <a:rPr lang="en-US" dirty="0">
                <a:solidFill>
                  <a:srgbClr val="480000"/>
                </a:solidFill>
              </a:rPr>
              <a:t>Pray: </a:t>
            </a:r>
            <a:r>
              <a:rPr lang="en-US" i="1" dirty="0" err="1">
                <a:solidFill>
                  <a:srgbClr val="480000"/>
                </a:solidFill>
              </a:rPr>
              <a:t>proseuchomai</a:t>
            </a:r>
            <a:endParaRPr lang="en-US" i="1" dirty="0">
              <a:solidFill>
                <a:srgbClr val="480000"/>
              </a:solidFill>
            </a:endParaRPr>
          </a:p>
          <a:p>
            <a:pPr>
              <a:lnSpc>
                <a:spcPct val="90000"/>
              </a:lnSpc>
              <a:spcBef>
                <a:spcPts val="0"/>
              </a:spcBef>
              <a:spcAft>
                <a:spcPts val="200"/>
              </a:spcAft>
            </a:pPr>
            <a:r>
              <a:rPr lang="en-US" b="1" dirty="0">
                <a:solidFill>
                  <a:srgbClr val="480000"/>
                </a:solidFill>
              </a:rPr>
              <a:t>Ask</a:t>
            </a:r>
            <a:r>
              <a:rPr lang="en-US" dirty="0">
                <a:solidFill>
                  <a:srgbClr val="480000"/>
                </a:solidFill>
              </a:rPr>
              <a:t> </a:t>
            </a:r>
            <a:r>
              <a:rPr lang="en-US" i="1" dirty="0" err="1">
                <a:solidFill>
                  <a:srgbClr val="480000"/>
                </a:solidFill>
              </a:rPr>
              <a:t>aiteo</a:t>
            </a:r>
            <a:r>
              <a:rPr lang="en-US" i="1" dirty="0">
                <a:solidFill>
                  <a:srgbClr val="480000"/>
                </a:solidFill>
              </a:rPr>
              <a:t>: </a:t>
            </a:r>
            <a:r>
              <a:rPr lang="en-US" dirty="0">
                <a:solidFill>
                  <a:srgbClr val="480000"/>
                </a:solidFill>
              </a:rPr>
              <a:t>to ask for with urgency</a:t>
            </a:r>
          </a:p>
          <a:p>
            <a:pPr>
              <a:lnSpc>
                <a:spcPct val="90000"/>
              </a:lnSpc>
              <a:spcBef>
                <a:spcPts val="0"/>
              </a:spcBef>
              <a:spcAft>
                <a:spcPts val="200"/>
              </a:spcAft>
            </a:pPr>
            <a:r>
              <a:rPr lang="en-US" b="1" dirty="0">
                <a:solidFill>
                  <a:srgbClr val="480000"/>
                </a:solidFill>
              </a:rPr>
              <a:t>Beg</a:t>
            </a:r>
            <a:r>
              <a:rPr lang="en-US" dirty="0">
                <a:solidFill>
                  <a:srgbClr val="480000"/>
                </a:solidFill>
              </a:rPr>
              <a:t>  </a:t>
            </a:r>
            <a:r>
              <a:rPr lang="en-US" i="1" dirty="0" err="1">
                <a:solidFill>
                  <a:srgbClr val="480000"/>
                </a:solidFill>
              </a:rPr>
              <a:t>deomai</a:t>
            </a:r>
            <a:r>
              <a:rPr lang="en-US" dirty="0">
                <a:solidFill>
                  <a:srgbClr val="480000"/>
                </a:solidFill>
              </a:rPr>
              <a:t>: (from</a:t>
            </a:r>
            <a:r>
              <a:rPr lang="en-US" b="1" dirty="0">
                <a:solidFill>
                  <a:srgbClr val="480000"/>
                </a:solidFill>
              </a:rPr>
              <a:t> </a:t>
            </a:r>
            <a:r>
              <a:rPr lang="en-US" b="1" i="1" dirty="0" err="1">
                <a:solidFill>
                  <a:srgbClr val="480000"/>
                </a:solidFill>
              </a:rPr>
              <a:t>deo</a:t>
            </a:r>
            <a:r>
              <a:rPr lang="en-US" b="1" i="1" dirty="0">
                <a:solidFill>
                  <a:srgbClr val="480000"/>
                </a:solidFill>
              </a:rPr>
              <a:t>: </a:t>
            </a:r>
            <a:r>
              <a:rPr lang="en-US" dirty="0">
                <a:solidFill>
                  <a:srgbClr val="480000"/>
                </a:solidFill>
              </a:rPr>
              <a:t>to bind): to ask for something with the sense of pleading</a:t>
            </a:r>
          </a:p>
          <a:p>
            <a:pPr>
              <a:lnSpc>
                <a:spcPct val="90000"/>
              </a:lnSpc>
              <a:spcBef>
                <a:spcPts val="0"/>
              </a:spcBef>
              <a:spcAft>
                <a:spcPts val="200"/>
              </a:spcAft>
            </a:pPr>
            <a:r>
              <a:rPr lang="en-US" b="1" dirty="0">
                <a:solidFill>
                  <a:srgbClr val="480000"/>
                </a:solidFill>
              </a:rPr>
              <a:t>Pray</a:t>
            </a:r>
            <a:r>
              <a:rPr lang="en-US" dirty="0">
                <a:solidFill>
                  <a:srgbClr val="480000"/>
                </a:solidFill>
              </a:rPr>
              <a:t> </a:t>
            </a:r>
            <a:r>
              <a:rPr lang="en-US" i="1" dirty="0" err="1">
                <a:solidFill>
                  <a:srgbClr val="480000"/>
                </a:solidFill>
              </a:rPr>
              <a:t>proseuchomai</a:t>
            </a:r>
            <a:r>
              <a:rPr lang="en-US" i="1" dirty="0">
                <a:solidFill>
                  <a:srgbClr val="480000"/>
                </a:solidFill>
              </a:rPr>
              <a:t>:</a:t>
            </a:r>
            <a:r>
              <a:rPr lang="en-US" dirty="0">
                <a:solidFill>
                  <a:srgbClr val="480000"/>
                </a:solidFill>
              </a:rPr>
              <a:t> from </a:t>
            </a:r>
            <a:r>
              <a:rPr lang="en-US" b="1" i="1" dirty="0">
                <a:solidFill>
                  <a:srgbClr val="480000"/>
                </a:solidFill>
              </a:rPr>
              <a:t>pros: </a:t>
            </a:r>
            <a:r>
              <a:rPr lang="en-US" dirty="0">
                <a:solidFill>
                  <a:srgbClr val="480000"/>
                </a:solidFill>
              </a:rPr>
              <a:t>toward, facing, before [emphasizing the direct approach of the one who prays in seeking God’s face] + </a:t>
            </a:r>
            <a:r>
              <a:rPr lang="en-US" b="1" i="1" dirty="0" err="1">
                <a:solidFill>
                  <a:srgbClr val="480000"/>
                </a:solidFill>
              </a:rPr>
              <a:t>euchomai</a:t>
            </a:r>
            <a:r>
              <a:rPr lang="en-US" b="1" i="1" dirty="0">
                <a:solidFill>
                  <a:srgbClr val="480000"/>
                </a:solidFill>
              </a:rPr>
              <a:t>:</a:t>
            </a:r>
            <a:r>
              <a:rPr lang="en-US" i="1" dirty="0">
                <a:solidFill>
                  <a:srgbClr val="480000"/>
                </a:solidFill>
              </a:rPr>
              <a:t> </a:t>
            </a:r>
            <a:r>
              <a:rPr lang="en-US" dirty="0">
                <a:solidFill>
                  <a:srgbClr val="480000"/>
                </a:solidFill>
              </a:rPr>
              <a:t>originally to speak out, utter aloud, express a wish, then to pray or to vow. </a:t>
            </a:r>
          </a:p>
          <a:p>
            <a:pPr>
              <a:lnSpc>
                <a:spcPct val="90000"/>
              </a:lnSpc>
              <a:spcAft>
                <a:spcPts val="200"/>
              </a:spcAft>
            </a:pPr>
            <a:r>
              <a:rPr lang="en-US" b="1" dirty="0">
                <a:solidFill>
                  <a:srgbClr val="480000"/>
                </a:solidFill>
              </a:rPr>
              <a:t>Pray: </a:t>
            </a:r>
            <a:r>
              <a:rPr lang="en-US" i="1" dirty="0" err="1">
                <a:solidFill>
                  <a:srgbClr val="480000"/>
                </a:solidFill>
              </a:rPr>
              <a:t>euchomai</a:t>
            </a:r>
            <a:r>
              <a:rPr lang="en-US" i="1" dirty="0">
                <a:solidFill>
                  <a:srgbClr val="480000"/>
                </a:solidFill>
              </a:rPr>
              <a:t>:</a:t>
            </a:r>
            <a:r>
              <a:rPr lang="en-US" dirty="0">
                <a:solidFill>
                  <a:srgbClr val="480000"/>
                </a:solidFill>
              </a:rPr>
              <a:t> vow in Acts 18:18; prayer in James 5:15</a:t>
            </a:r>
          </a:p>
          <a:p>
            <a:pPr>
              <a:lnSpc>
                <a:spcPct val="90000"/>
              </a:lnSpc>
              <a:spcAft>
                <a:spcPts val="200"/>
              </a:spcAft>
            </a:pPr>
            <a:r>
              <a:rPr lang="en-US" b="1" dirty="0">
                <a:solidFill>
                  <a:srgbClr val="480000"/>
                </a:solidFill>
              </a:rPr>
              <a:t>Prayer</a:t>
            </a:r>
            <a:r>
              <a:rPr lang="en-US" dirty="0">
                <a:solidFill>
                  <a:srgbClr val="480000"/>
                </a:solidFill>
              </a:rPr>
              <a:t>: </a:t>
            </a:r>
            <a:r>
              <a:rPr lang="en-US" i="1" dirty="0" err="1">
                <a:solidFill>
                  <a:srgbClr val="480000"/>
                </a:solidFill>
              </a:rPr>
              <a:t>deesis</a:t>
            </a:r>
            <a:r>
              <a:rPr lang="en-US" dirty="0">
                <a:solidFill>
                  <a:srgbClr val="480000"/>
                </a:solidFill>
              </a:rPr>
              <a:t>: urgent requests for immediate need</a:t>
            </a:r>
          </a:p>
          <a:p>
            <a:pPr>
              <a:lnSpc>
                <a:spcPct val="90000"/>
              </a:lnSpc>
              <a:spcAft>
                <a:spcPts val="200"/>
              </a:spcAft>
            </a:pPr>
            <a:r>
              <a:rPr lang="en-US" b="1" dirty="0">
                <a:solidFill>
                  <a:srgbClr val="480000"/>
                </a:solidFill>
              </a:rPr>
              <a:t>Prayer: </a:t>
            </a:r>
            <a:r>
              <a:rPr lang="en-US" i="1" dirty="0" err="1">
                <a:solidFill>
                  <a:srgbClr val="480000"/>
                </a:solidFill>
              </a:rPr>
              <a:t>Proseuche</a:t>
            </a:r>
            <a:r>
              <a:rPr lang="en-US" i="1" dirty="0">
                <a:solidFill>
                  <a:srgbClr val="480000"/>
                </a:solidFill>
              </a:rPr>
              <a:t>:</a:t>
            </a:r>
            <a:r>
              <a:rPr lang="en-US" dirty="0">
                <a:solidFill>
                  <a:srgbClr val="480000"/>
                </a:solidFill>
              </a:rPr>
              <a:t> worshipful prayer before God</a:t>
            </a:r>
          </a:p>
        </p:txBody>
      </p:sp>
    </p:spTree>
  </p:cSld>
  <p:clrMapOvr>
    <a:masterClrMapping/>
  </p:clrMapOvr>
</p:sld>
</file>

<file path=ppt/theme/theme1.xml><?xml version="1.0" encoding="utf-8"?>
<a:theme xmlns:a="http://schemas.openxmlformats.org/drawingml/2006/main" name="GreenWave_BusDesignSlides">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06B6EB-8CCB-429C-9D3B-EA09378A39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GreenWave_BusDesignSlides</Template>
  <TotalTime>14475</TotalTime>
  <Words>1865</Words>
  <Application>Microsoft Office PowerPoint</Application>
  <PresentationFormat>On-screen Show (4:3)</PresentationFormat>
  <Paragraphs>73</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Wingdings</vt:lpstr>
      <vt:lpstr>GreenWave_BusDesignSlides</vt:lpstr>
      <vt:lpstr>WORKING FAITH</vt:lpstr>
      <vt:lpstr>WORD FOR THE JOURNEY</vt:lpstr>
      <vt:lpstr>WHAT IS INSIDE?</vt:lpstr>
      <vt:lpstr>THOSE WHO WENT BEFORE</vt:lpstr>
      <vt:lpstr>EXAMPLE OF ENDURANCE</vt:lpstr>
      <vt:lpstr>SUFFERING FOR CHRIST</vt:lpstr>
      <vt:lpstr>ABOUT OATHS</vt:lpstr>
      <vt:lpstr>EXAMPLE: CORBAN</vt:lpstr>
      <vt:lpstr>PARTICULAR SUFFERING</vt:lpstr>
      <vt:lpstr>FOR A REASON</vt:lpstr>
      <vt:lpstr>IF YOU ARE ILL</vt:lpstr>
      <vt:lpstr>ELDERS IN THE CHURCH</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FAITH</dc:title>
  <dc:creator>JoLynn Rees</dc:creator>
  <cp:lastModifiedBy>Gower</cp:lastModifiedBy>
  <cp:revision>29</cp:revision>
  <dcterms:created xsi:type="dcterms:W3CDTF">2017-05-15T12:59:04Z</dcterms:created>
  <dcterms:modified xsi:type="dcterms:W3CDTF">2021-11-03T21:21:05Z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TC103853789990</vt:lpwstr>
  </property>
</Properties>
</file>