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5"/>
  </p:notesMasterIdLst>
  <p:handoutMasterIdLst>
    <p:handoutMasterId r:id="rId16"/>
  </p:handoutMasterIdLst>
  <p:sldIdLst>
    <p:sldId id="256" r:id="rId3"/>
    <p:sldId id="257" r:id="rId4"/>
    <p:sldId id="258" r:id="rId5"/>
    <p:sldId id="259" r:id="rId6"/>
    <p:sldId id="260" r:id="rId7"/>
    <p:sldId id="261" r:id="rId8"/>
    <p:sldId id="267" r:id="rId9"/>
    <p:sldId id="262" r:id="rId10"/>
    <p:sldId id="265" r:id="rId11"/>
    <p:sldId id="263" r:id="rId12"/>
    <p:sldId id="264" r:id="rId13"/>
    <p:sldId id="266" r:id="rId14"/>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43">
          <p15:clr>
            <a:srgbClr val="A4A3A4"/>
          </p15:clr>
        </p15:guide>
        <p15:guide id="2" pos="22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3508" autoAdjust="0"/>
  </p:normalViewPr>
  <p:slideViewPr>
    <p:cSldViewPr>
      <p:cViewPr varScale="1">
        <p:scale>
          <a:sx n="85" d="100"/>
          <a:sy n="85" d="100"/>
        </p:scale>
        <p:origin x="1219"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2088" y="-78"/>
      </p:cViewPr>
      <p:guideLst>
        <p:guide orient="horz" pos="2843"/>
        <p:guide pos="22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27" tIns="45713" rIns="91427" bIns="45713" rtlCol="0"/>
          <a:lstStyle>
            <a:lvl1pPr algn="l">
              <a:defRPr sz="1200"/>
            </a:lvl1pPr>
          </a:lstStyle>
          <a:p>
            <a:endParaRPr lang="en-US" dirty="0"/>
          </a:p>
        </p:txBody>
      </p:sp>
      <p:sp>
        <p:nvSpPr>
          <p:cNvPr id="3" name="Date Placeholder 2"/>
          <p:cNvSpPr>
            <a:spLocks noGrp="1"/>
          </p:cNvSpPr>
          <p:nvPr>
            <p:ph type="dt" sz="quarter" idx="1"/>
          </p:nvPr>
        </p:nvSpPr>
        <p:spPr>
          <a:xfrm>
            <a:off x="4014100" y="0"/>
            <a:ext cx="3070860" cy="451247"/>
          </a:xfrm>
          <a:prstGeom prst="rect">
            <a:avLst/>
          </a:prstGeom>
        </p:spPr>
        <p:txBody>
          <a:bodyPr vert="horz" lIns="91427" tIns="45713" rIns="91427" bIns="45713" rtlCol="0"/>
          <a:lstStyle>
            <a:lvl1pPr algn="r">
              <a:defRPr sz="1200"/>
            </a:lvl1pPr>
          </a:lstStyle>
          <a:p>
            <a:fld id="{5A721B00-6FC2-41C5-8CC8-B9EEA04C504C}" type="datetimeFigureOut">
              <a:rPr lang="en-US" smtClean="0"/>
              <a:pPr/>
              <a:t>10/28/2021</a:t>
            </a:fld>
            <a:endParaRPr lang="en-US" dirty="0"/>
          </a:p>
        </p:txBody>
      </p:sp>
      <p:sp>
        <p:nvSpPr>
          <p:cNvPr id="4" name="Footer Placeholder 3"/>
          <p:cNvSpPr>
            <a:spLocks noGrp="1"/>
          </p:cNvSpPr>
          <p:nvPr>
            <p:ph type="ftr" sz="quarter" idx="2"/>
          </p:nvPr>
        </p:nvSpPr>
        <p:spPr>
          <a:xfrm>
            <a:off x="0" y="8572126"/>
            <a:ext cx="3070860" cy="451247"/>
          </a:xfrm>
          <a:prstGeom prst="rect">
            <a:avLst/>
          </a:prstGeom>
        </p:spPr>
        <p:txBody>
          <a:bodyPr vert="horz" lIns="91427" tIns="45713" rIns="91427" bIns="45713"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14100" y="8572126"/>
            <a:ext cx="3070860" cy="451247"/>
          </a:xfrm>
          <a:prstGeom prst="rect">
            <a:avLst/>
          </a:prstGeom>
        </p:spPr>
        <p:txBody>
          <a:bodyPr vert="horz" lIns="91427" tIns="45713" rIns="91427" bIns="45713" rtlCol="0" anchor="b"/>
          <a:lstStyle>
            <a:lvl1pPr algn="r">
              <a:defRPr sz="1200"/>
            </a:lvl1pPr>
          </a:lstStyle>
          <a:p>
            <a:fld id="{23498FED-E309-4234-8533-7FE78C077757}" type="slidenum">
              <a:rPr lang="en-US" smtClean="0"/>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27" tIns="45713" rIns="91427" bIns="45713" rtlCol="0"/>
          <a:lstStyle>
            <a:lvl1pPr algn="l">
              <a:defRPr sz="1200"/>
            </a:lvl1pPr>
          </a:lstStyle>
          <a:p>
            <a:endParaRPr lang="en-US" dirty="0"/>
          </a:p>
        </p:txBody>
      </p:sp>
      <p:sp>
        <p:nvSpPr>
          <p:cNvPr id="3" name="Date Placeholder 2"/>
          <p:cNvSpPr>
            <a:spLocks noGrp="1"/>
          </p:cNvSpPr>
          <p:nvPr>
            <p:ph type="dt" idx="1"/>
          </p:nvPr>
        </p:nvSpPr>
        <p:spPr>
          <a:xfrm>
            <a:off x="4014100" y="0"/>
            <a:ext cx="3070860" cy="451247"/>
          </a:xfrm>
          <a:prstGeom prst="rect">
            <a:avLst/>
          </a:prstGeom>
        </p:spPr>
        <p:txBody>
          <a:bodyPr vert="horz" lIns="91427" tIns="45713" rIns="91427" bIns="45713" rtlCol="0"/>
          <a:lstStyle>
            <a:lvl1pPr algn="r">
              <a:defRPr sz="1200"/>
            </a:lvl1pPr>
          </a:lstStyle>
          <a:p>
            <a:fld id="{E964F934-0B1F-4A2D-B327-660F7F58F120}" type="datetimeFigureOut">
              <a:rPr lang="en-US" smtClean="0"/>
              <a:pPr/>
              <a:t>10/28/2021</a:t>
            </a:fld>
            <a:endParaRPr lang="en-US" dirty="0"/>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27" tIns="45713" rIns="91427" bIns="45713" rtlCol="0" anchor="ctr"/>
          <a:lstStyle/>
          <a:p>
            <a:endParaRPr lang="en-US" dirty="0"/>
          </a:p>
        </p:txBody>
      </p:sp>
      <p:sp>
        <p:nvSpPr>
          <p:cNvPr id="5" name="Notes Placeholder 4"/>
          <p:cNvSpPr>
            <a:spLocks noGrp="1"/>
          </p:cNvSpPr>
          <p:nvPr>
            <p:ph type="body" sz="quarter" idx="3"/>
          </p:nvPr>
        </p:nvSpPr>
        <p:spPr>
          <a:xfrm>
            <a:off x="708660" y="4286846"/>
            <a:ext cx="5669280" cy="4061222"/>
          </a:xfrm>
          <a:prstGeom prst="rect">
            <a:avLst/>
          </a:prstGeom>
        </p:spPr>
        <p:txBody>
          <a:bodyPr vert="horz" lIns="91427" tIns="45713" rIns="91427" bIns="4571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72126"/>
            <a:ext cx="3070860" cy="451247"/>
          </a:xfrm>
          <a:prstGeom prst="rect">
            <a:avLst/>
          </a:prstGeom>
        </p:spPr>
        <p:txBody>
          <a:bodyPr vert="horz" lIns="91427" tIns="45713" rIns="91427" bIns="45713"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14100" y="8572126"/>
            <a:ext cx="3070860" cy="451247"/>
          </a:xfrm>
          <a:prstGeom prst="rect">
            <a:avLst/>
          </a:prstGeom>
        </p:spPr>
        <p:txBody>
          <a:bodyPr vert="horz" lIns="91427" tIns="45713" rIns="91427" bIns="45713" rtlCol="0" anchor="b"/>
          <a:lstStyle>
            <a:lvl1pPr algn="r">
              <a:defRPr sz="1200"/>
            </a:lvl1pPr>
          </a:lstStyle>
          <a:p>
            <a:fld id="{404592BD-A84E-44A3-8DF7-E6ED0C1DA784}"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4592BD-A84E-44A3-8DF7-E6ED0C1DA78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4592BD-A84E-44A3-8DF7-E6ED0C1DA784}"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5" name="Rectangle 44"/>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4" name="Group 43"/>
          <p:cNvGrpSpPr/>
          <p:nvPr userDrawn="1"/>
        </p:nvGrpSpPr>
        <p:grpSpPr>
          <a:xfrm>
            <a:off x="0" y="2267858"/>
            <a:ext cx="4191000" cy="4590144"/>
            <a:chOff x="-1" y="1600199"/>
            <a:chExt cx="4501019" cy="5257801"/>
          </a:xfrm>
        </p:grpSpPr>
        <p:sp>
          <p:nvSpPr>
            <p:cNvPr id="39" name="Freeform 7"/>
            <p:cNvSpPr>
              <a:spLocks/>
            </p:cNvSpPr>
            <p:nvPr userDrawn="1"/>
          </p:nvSpPr>
          <p:spPr bwMode="auto">
            <a:xfrm>
              <a:off x="-1" y="1600199"/>
              <a:ext cx="4127498" cy="2514600"/>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0" name="Freeform 8"/>
            <p:cNvSpPr>
              <a:spLocks/>
            </p:cNvSpPr>
            <p:nvPr userDrawn="1"/>
          </p:nvSpPr>
          <p:spPr bwMode="auto">
            <a:xfrm>
              <a:off x="-1" y="3581398"/>
              <a:ext cx="1600200" cy="3276599"/>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1" name="Freeform 9"/>
            <p:cNvSpPr>
              <a:spLocks/>
            </p:cNvSpPr>
            <p:nvPr userDrawn="1"/>
          </p:nvSpPr>
          <p:spPr bwMode="auto">
            <a:xfrm>
              <a:off x="0" y="2438399"/>
              <a:ext cx="2895599" cy="2154237"/>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2" name="Freeform 10"/>
            <p:cNvSpPr>
              <a:spLocks/>
            </p:cNvSpPr>
            <p:nvPr userDrawn="1"/>
          </p:nvSpPr>
          <p:spPr bwMode="auto">
            <a:xfrm>
              <a:off x="1224419" y="3886199"/>
              <a:ext cx="3276599" cy="2971800"/>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3" name="Freeform 11"/>
            <p:cNvSpPr>
              <a:spLocks/>
            </p:cNvSpPr>
            <p:nvPr userDrawn="1"/>
          </p:nvSpPr>
          <p:spPr bwMode="auto">
            <a:xfrm>
              <a:off x="876758" y="3994150"/>
              <a:ext cx="1719262" cy="2863850"/>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47" name="Freeform 46"/>
          <p:cNvSpPr>
            <a:spLocks/>
          </p:cNvSpPr>
          <p:nvPr userDrawn="1"/>
        </p:nvSpPr>
        <p:spPr bwMode="auto">
          <a:xfrm>
            <a:off x="7543800" y="0"/>
            <a:ext cx="1600201" cy="2209800"/>
          </a:xfrm>
          <a:custGeom>
            <a:avLst/>
            <a:gdLst/>
            <a:ahLst/>
            <a:cxnLst>
              <a:cxn ang="0">
                <a:pos x="0" y="0"/>
              </a:cxn>
              <a:cxn ang="0">
                <a:pos x="1432" y="0"/>
              </a:cxn>
              <a:cxn ang="0">
                <a:pos x="1432" y="3492"/>
              </a:cxn>
              <a:cxn ang="0">
                <a:pos x="1419" y="3252"/>
              </a:cxn>
              <a:cxn ang="0">
                <a:pos x="1406" y="3024"/>
              </a:cxn>
              <a:cxn ang="0">
                <a:pos x="1393" y="2807"/>
              </a:cxn>
              <a:cxn ang="0">
                <a:pos x="1379" y="2601"/>
              </a:cxn>
              <a:cxn ang="0">
                <a:pos x="1364" y="2407"/>
              </a:cxn>
              <a:cxn ang="0">
                <a:pos x="1348" y="2222"/>
              </a:cxn>
              <a:cxn ang="0">
                <a:pos x="1330" y="2047"/>
              </a:cxn>
              <a:cxn ang="0">
                <a:pos x="1311" y="1881"/>
              </a:cxn>
              <a:cxn ang="0">
                <a:pos x="1291" y="1726"/>
              </a:cxn>
              <a:cxn ang="0">
                <a:pos x="1268" y="1580"/>
              </a:cxn>
              <a:cxn ang="0">
                <a:pos x="1245" y="1442"/>
              </a:cxn>
              <a:cxn ang="0">
                <a:pos x="1218" y="1313"/>
              </a:cxn>
              <a:cxn ang="0">
                <a:pos x="1190" y="1192"/>
              </a:cxn>
              <a:cxn ang="0">
                <a:pos x="1158" y="1078"/>
              </a:cxn>
              <a:cxn ang="0">
                <a:pos x="1125" y="973"/>
              </a:cxn>
              <a:cxn ang="0">
                <a:pos x="1089" y="873"/>
              </a:cxn>
              <a:cxn ang="0">
                <a:pos x="1049" y="781"/>
              </a:cxn>
              <a:cxn ang="0">
                <a:pos x="1007" y="696"/>
              </a:cxn>
              <a:cxn ang="0">
                <a:pos x="962" y="617"/>
              </a:cxn>
              <a:cxn ang="0">
                <a:pos x="913" y="544"/>
              </a:cxn>
              <a:cxn ang="0">
                <a:pos x="860" y="475"/>
              </a:cxn>
              <a:cxn ang="0">
                <a:pos x="804" y="413"/>
              </a:cxn>
              <a:cxn ang="0">
                <a:pos x="744" y="354"/>
              </a:cxn>
              <a:cxn ang="0">
                <a:pos x="680" y="301"/>
              </a:cxn>
              <a:cxn ang="0">
                <a:pos x="611" y="252"/>
              </a:cxn>
              <a:cxn ang="0">
                <a:pos x="539" y="206"/>
              </a:cxn>
              <a:cxn ang="0">
                <a:pos x="461" y="165"/>
              </a:cxn>
              <a:cxn ang="0">
                <a:pos x="379" y="128"/>
              </a:cxn>
              <a:cxn ang="0">
                <a:pos x="292" y="92"/>
              </a:cxn>
              <a:cxn ang="0">
                <a:pos x="200" y="59"/>
              </a:cxn>
              <a:cxn ang="0">
                <a:pos x="103" y="28"/>
              </a:cxn>
              <a:cxn ang="0">
                <a:pos x="0" y="0"/>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8" name="Freeform 47"/>
          <p:cNvSpPr>
            <a:spLocks/>
          </p:cNvSpPr>
          <p:nvPr userDrawn="1"/>
        </p:nvSpPr>
        <p:spPr bwMode="auto">
          <a:xfrm>
            <a:off x="3733800" y="5715000"/>
            <a:ext cx="5029200"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userDrawn="1">
            <p:ph type="ctrTitle"/>
          </p:nvPr>
        </p:nvSpPr>
        <p:spPr>
          <a:xfrm>
            <a:off x="990600" y="228600"/>
            <a:ext cx="6858000" cy="707886"/>
          </a:xfrm>
        </p:spPr>
        <p:txBody>
          <a:bodyPr wrap="square">
            <a:spAutoFit/>
          </a:bodyPr>
          <a:lstStyle>
            <a:lvl1pPr algn="r">
              <a:defRPr sz="4000">
                <a:solidFill>
                  <a:schemeClr val="accent2">
                    <a:lumMod val="75000"/>
                  </a:schemeClr>
                </a:solidFill>
              </a:defRPr>
            </a:lvl1pPr>
          </a:lstStyle>
          <a:p>
            <a:r>
              <a:rPr lang="en-US"/>
              <a:t>Click to edit Master title style</a:t>
            </a:r>
            <a:endParaRPr lang="en-US" dirty="0"/>
          </a:p>
        </p:txBody>
      </p:sp>
      <p:sp>
        <p:nvSpPr>
          <p:cNvPr id="3" name="Subtitle 2"/>
          <p:cNvSpPr>
            <a:spLocks noGrp="1"/>
          </p:cNvSpPr>
          <p:nvPr userDrawn="1">
            <p:ph type="subTitle" idx="1"/>
          </p:nvPr>
        </p:nvSpPr>
        <p:spPr>
          <a:xfrm>
            <a:off x="990600" y="1900535"/>
            <a:ext cx="6858000" cy="461665"/>
          </a:xfrm>
        </p:spPr>
        <p:txBody>
          <a:bodyPr wrap="square">
            <a:spAutoFit/>
          </a:bodyPr>
          <a:lstStyle>
            <a:lvl1pPr marL="0" indent="0" algn="r">
              <a:buNone/>
              <a:defRPr sz="2400">
                <a:solidFill>
                  <a:schemeClr val="accent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userDrawn="1">
            <p:ph type="dt" sz="half" idx="10"/>
          </p:nvPr>
        </p:nvSpPr>
        <p:spPr/>
        <p:txBody>
          <a:bodyPr/>
          <a:lstStyle/>
          <a:p>
            <a:fld id="{FF6F1548-A370-498C-A14B-E715C2319CD9}" type="datetimeFigureOut">
              <a:rPr lang="en-US" smtClean="0"/>
              <a:pPr/>
              <a:t>10/28/2021</a:t>
            </a:fld>
            <a:endParaRPr lang="en-US" dirty="0"/>
          </a:p>
        </p:txBody>
      </p:sp>
      <p:sp>
        <p:nvSpPr>
          <p:cNvPr id="5" name="Footer Placeholder 4"/>
          <p:cNvSpPr>
            <a:spLocks noGrp="1"/>
          </p:cNvSpPr>
          <p:nvPr userDrawn="1">
            <p:ph type="ftr" sz="quarter" idx="11"/>
          </p:nvPr>
        </p:nvSpPr>
        <p:spPr/>
        <p:txBody>
          <a:bodyPr/>
          <a:lstStyle/>
          <a:p>
            <a:endParaRPr lang="en-US" dirty="0"/>
          </a:p>
        </p:txBody>
      </p:sp>
      <p:sp>
        <p:nvSpPr>
          <p:cNvPr id="6" name="Slide Number Placeholder 5"/>
          <p:cNvSpPr>
            <a:spLocks noGrp="1"/>
          </p:cNvSpPr>
          <p:nvPr userDrawn="1">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6F1548-A370-498C-A14B-E715C2319CD9}" type="datetimeFigureOut">
              <a:rPr lang="en-US" smtClean="0"/>
              <a:pPr/>
              <a:t>10/28/2021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6F1548-A370-498C-A14B-E715C2319CD9}" type="datetimeFigureOut">
              <a:rPr lang="en-US" smtClean="0"/>
              <a:pPr/>
              <a:t>10/28/2021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lvl1pPr>
              <a:defRPr sz="4400">
                <a:latin typeface="Tahoma" pitchFamily="34" charset="0"/>
                <a:ea typeface="Tahoma" pitchFamily="34" charset="0"/>
                <a:cs typeface="Tahoma" pitchFamily="34" charset="0"/>
              </a:defRPr>
            </a:lvl1pPr>
          </a:lstStyle>
          <a:p>
            <a:r>
              <a:rPr lang="en-US" dirty="0"/>
              <a:t>Click to edit Master title style</a:t>
            </a:r>
          </a:p>
        </p:txBody>
      </p:sp>
      <p:sp>
        <p:nvSpPr>
          <p:cNvPr id="3" name="Content Placeholder 2"/>
          <p:cNvSpPr>
            <a:spLocks noGrp="1"/>
          </p:cNvSpPr>
          <p:nvPr>
            <p:ph idx="1"/>
          </p:nvPr>
        </p:nvSpPr>
        <p:spPr>
          <a:xfrm>
            <a:off x="0" y="1295400"/>
            <a:ext cx="9144000" cy="4830763"/>
          </a:xfrm>
        </p:spPr>
        <p:txBody>
          <a:bodyPr>
            <a:normAutofit/>
          </a:bodyPr>
          <a:lstStyle>
            <a:lvl1pPr>
              <a:buFont typeface="Wingdings" pitchFamily="2" charset="2"/>
              <a:buChar char="v"/>
              <a:defRPr sz="2600">
                <a:latin typeface="Tahoma" pitchFamily="34" charset="0"/>
                <a:ea typeface="Tahoma" pitchFamily="34" charset="0"/>
                <a:cs typeface="Tahoma" pitchFamily="34" charset="0"/>
              </a:defRPr>
            </a:lvl1pPr>
            <a:lvl2pPr>
              <a:buFont typeface="Wingdings" pitchFamily="2" charset="2"/>
              <a:buChar char="v"/>
              <a:defRPr sz="2600">
                <a:latin typeface="Tahoma" pitchFamily="34" charset="0"/>
                <a:ea typeface="Tahoma" pitchFamily="34" charset="0"/>
                <a:cs typeface="Tahoma" pitchFamily="34" charset="0"/>
              </a:defRPr>
            </a:lvl2pPr>
            <a:lvl3pPr>
              <a:buFont typeface="Wingdings" pitchFamily="2" charset="2"/>
              <a:buChar char="v"/>
              <a:defRPr sz="2600">
                <a:latin typeface="Tahoma" pitchFamily="34" charset="0"/>
                <a:ea typeface="Tahoma" pitchFamily="34" charset="0"/>
                <a:cs typeface="Tahoma" pitchFamily="34" charset="0"/>
              </a:defRPr>
            </a:lvl3pPr>
            <a:lvl4pPr>
              <a:buFont typeface="Wingdings" pitchFamily="2" charset="2"/>
              <a:buChar char="v"/>
              <a:defRPr sz="2600">
                <a:latin typeface="Tahoma" pitchFamily="34" charset="0"/>
                <a:ea typeface="Tahoma" pitchFamily="34" charset="0"/>
                <a:cs typeface="Tahoma" pitchFamily="34" charset="0"/>
              </a:defRPr>
            </a:lvl4pPr>
            <a:lvl5pPr>
              <a:buFont typeface="Wingdings" pitchFamily="2" charset="2"/>
              <a:buChar char="v"/>
              <a:defRPr sz="2600">
                <a:latin typeface="Tahoma" pitchFamily="34" charset="0"/>
                <a:ea typeface="Tahoma" pitchFamily="34" charset="0"/>
                <a:cs typeface="Tahom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6F1548-A370-498C-A14B-E715C2319CD9}" type="datetimeFigureOut">
              <a:rPr lang="en-US" smtClean="0"/>
              <a:pPr/>
              <a:t>10/28/2021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6F1548-A370-498C-A14B-E715C2319CD9}" type="datetimeFigureOut">
              <a:rPr lang="en-US" smtClean="0"/>
              <a:pPr/>
              <a:t>10/28/2021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F6F1548-A370-498C-A14B-E715C2319CD9}" type="datetimeFigureOut">
              <a:rPr lang="en-US" smtClean="0"/>
              <a:pPr/>
              <a:t>10/28/2021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F6F1548-A370-498C-A14B-E715C2319CD9}" type="datetimeFigureOut">
              <a:rPr lang="en-US" smtClean="0"/>
              <a:pPr/>
              <a:t>10/28/2021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F6F1548-A370-498C-A14B-E715C2319CD9}" type="datetimeFigureOut">
              <a:rPr lang="en-US" smtClean="0"/>
              <a:pPr/>
              <a:t>10/28/2021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6F1548-A370-498C-A14B-E715C2319CD9}" type="datetimeFigureOut">
              <a:rPr lang="en-US" smtClean="0"/>
              <a:pPr/>
              <a:t>10/28/2021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6F1548-A370-498C-A14B-E715C2319CD9}" type="datetimeFigureOut">
              <a:rPr lang="en-US" smtClean="0"/>
              <a:pPr/>
              <a:t>10/28/2021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6F1548-A370-498C-A14B-E715C2319CD9}" type="datetimeFigureOut">
              <a:rPr lang="en-US" smtClean="0"/>
              <a:pPr/>
              <a:t>10/28/2021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6F1548-A370-498C-A14B-E715C2319CD9}" type="datetimeFigureOut">
              <a:rPr lang="en-US" smtClean="0"/>
              <a:pPr/>
              <a:t>10/28/2021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grpSp>
        <p:nvGrpSpPr>
          <p:cNvPr id="33" name="Group 32"/>
          <p:cNvGrpSpPr/>
          <p:nvPr/>
        </p:nvGrpSpPr>
        <p:grpSpPr>
          <a:xfrm>
            <a:off x="0" y="0"/>
            <a:ext cx="9144001" cy="6858000"/>
            <a:chOff x="0" y="0"/>
            <a:chExt cx="9144001" cy="6858000"/>
          </a:xfrm>
        </p:grpSpPr>
        <p:sp>
          <p:nvSpPr>
            <p:cNvPr id="8" name="Rectangle 7"/>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a:spLocks/>
            </p:cNvSpPr>
            <p:nvPr userDrawn="1"/>
          </p:nvSpPr>
          <p:spPr bwMode="auto">
            <a:xfrm>
              <a:off x="7543800" y="0"/>
              <a:ext cx="1600201" cy="2209800"/>
            </a:xfrm>
            <a:custGeom>
              <a:avLst/>
              <a:gdLst/>
              <a:ahLst/>
              <a:cxnLst>
                <a:cxn ang="0">
                  <a:pos x="0" y="0"/>
                </a:cxn>
                <a:cxn ang="0">
                  <a:pos x="1432" y="0"/>
                </a:cxn>
                <a:cxn ang="0">
                  <a:pos x="1432" y="3492"/>
                </a:cxn>
                <a:cxn ang="0">
                  <a:pos x="1419" y="3252"/>
                </a:cxn>
                <a:cxn ang="0">
                  <a:pos x="1406" y="3024"/>
                </a:cxn>
                <a:cxn ang="0">
                  <a:pos x="1393" y="2807"/>
                </a:cxn>
                <a:cxn ang="0">
                  <a:pos x="1379" y="2601"/>
                </a:cxn>
                <a:cxn ang="0">
                  <a:pos x="1364" y="2407"/>
                </a:cxn>
                <a:cxn ang="0">
                  <a:pos x="1348" y="2222"/>
                </a:cxn>
                <a:cxn ang="0">
                  <a:pos x="1330" y="2047"/>
                </a:cxn>
                <a:cxn ang="0">
                  <a:pos x="1311" y="1881"/>
                </a:cxn>
                <a:cxn ang="0">
                  <a:pos x="1291" y="1726"/>
                </a:cxn>
                <a:cxn ang="0">
                  <a:pos x="1268" y="1580"/>
                </a:cxn>
                <a:cxn ang="0">
                  <a:pos x="1245" y="1442"/>
                </a:cxn>
                <a:cxn ang="0">
                  <a:pos x="1218" y="1313"/>
                </a:cxn>
                <a:cxn ang="0">
                  <a:pos x="1190" y="1192"/>
                </a:cxn>
                <a:cxn ang="0">
                  <a:pos x="1158" y="1078"/>
                </a:cxn>
                <a:cxn ang="0">
                  <a:pos x="1125" y="973"/>
                </a:cxn>
                <a:cxn ang="0">
                  <a:pos x="1089" y="873"/>
                </a:cxn>
                <a:cxn ang="0">
                  <a:pos x="1049" y="781"/>
                </a:cxn>
                <a:cxn ang="0">
                  <a:pos x="1007" y="696"/>
                </a:cxn>
                <a:cxn ang="0">
                  <a:pos x="962" y="617"/>
                </a:cxn>
                <a:cxn ang="0">
                  <a:pos x="913" y="544"/>
                </a:cxn>
                <a:cxn ang="0">
                  <a:pos x="860" y="475"/>
                </a:cxn>
                <a:cxn ang="0">
                  <a:pos x="804" y="413"/>
                </a:cxn>
                <a:cxn ang="0">
                  <a:pos x="744" y="354"/>
                </a:cxn>
                <a:cxn ang="0">
                  <a:pos x="680" y="301"/>
                </a:cxn>
                <a:cxn ang="0">
                  <a:pos x="611" y="252"/>
                </a:cxn>
                <a:cxn ang="0">
                  <a:pos x="539" y="206"/>
                </a:cxn>
                <a:cxn ang="0">
                  <a:pos x="461" y="165"/>
                </a:cxn>
                <a:cxn ang="0">
                  <a:pos x="379" y="128"/>
                </a:cxn>
                <a:cxn ang="0">
                  <a:pos x="292" y="92"/>
                </a:cxn>
                <a:cxn ang="0">
                  <a:pos x="200" y="59"/>
                </a:cxn>
                <a:cxn ang="0">
                  <a:pos x="103" y="28"/>
                </a:cxn>
                <a:cxn ang="0">
                  <a:pos x="0" y="0"/>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0"/>
            <p:cNvSpPr>
              <a:spLocks/>
            </p:cNvSpPr>
            <p:nvPr userDrawn="1"/>
          </p:nvSpPr>
          <p:spPr bwMode="auto">
            <a:xfrm>
              <a:off x="3733800" y="5715000"/>
              <a:ext cx="5029200"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8F03A-58E1-4ECA-9024-348A9A81A53D}" type="slidenum">
              <a:rPr lang="en-US" smtClean="0"/>
              <a:pPr/>
              <a:t>‹#›</a:t>
            </a:fld>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2" name="Group 11"/>
          <p:cNvGrpSpPr/>
          <p:nvPr/>
        </p:nvGrpSpPr>
        <p:grpSpPr>
          <a:xfrm>
            <a:off x="0" y="2855091"/>
            <a:ext cx="3581400" cy="4002909"/>
            <a:chOff x="0" y="2533588"/>
            <a:chExt cx="8022336" cy="8966516"/>
          </a:xfrm>
        </p:grpSpPr>
        <p:sp>
          <p:nvSpPr>
            <p:cNvPr id="13" name="Freeform 7"/>
            <p:cNvSpPr>
              <a:spLocks/>
            </p:cNvSpPr>
            <p:nvPr userDrawn="1"/>
          </p:nvSpPr>
          <p:spPr bwMode="auto">
            <a:xfrm>
              <a:off x="0" y="2533588"/>
              <a:ext cx="4127500" cy="2514599"/>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8"/>
            <p:cNvSpPr>
              <a:spLocks/>
            </p:cNvSpPr>
            <p:nvPr userDrawn="1"/>
          </p:nvSpPr>
          <p:spPr bwMode="auto">
            <a:xfrm>
              <a:off x="0" y="4980432"/>
              <a:ext cx="3184026" cy="6519672"/>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 name="Freeform 9"/>
            <p:cNvSpPr>
              <a:spLocks/>
            </p:cNvSpPr>
            <p:nvPr userDrawn="1"/>
          </p:nvSpPr>
          <p:spPr bwMode="auto">
            <a:xfrm>
              <a:off x="0" y="3371787"/>
              <a:ext cx="2895599" cy="2154237"/>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 name="Freeform 10"/>
            <p:cNvSpPr>
              <a:spLocks/>
            </p:cNvSpPr>
            <p:nvPr userDrawn="1"/>
          </p:nvSpPr>
          <p:spPr bwMode="auto">
            <a:xfrm>
              <a:off x="1502664" y="5586916"/>
              <a:ext cx="6519672" cy="5913188"/>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1"/>
            <p:cNvSpPr>
              <a:spLocks/>
            </p:cNvSpPr>
            <p:nvPr userDrawn="1"/>
          </p:nvSpPr>
          <p:spPr bwMode="auto">
            <a:xfrm>
              <a:off x="1155002" y="5801712"/>
              <a:ext cx="3420932" cy="5698392"/>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4000" kern="1200">
          <a:solidFill>
            <a:schemeClr val="accent2">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accent1">
              <a:lumMod val="7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90600" y="1219200"/>
            <a:ext cx="6858000" cy="838200"/>
          </a:xfrm>
        </p:spPr>
        <p:txBody>
          <a:bodyPr/>
          <a:lstStyle/>
          <a:p>
            <a:pPr algn="ctr"/>
            <a:r>
              <a:rPr lang="en-US" sz="4400" dirty="0">
                <a:latin typeface="Tahoma" pitchFamily="34" charset="0"/>
                <a:ea typeface="Tahoma" pitchFamily="34" charset="0"/>
                <a:cs typeface="Tahoma" pitchFamily="34" charset="0"/>
              </a:rPr>
              <a:t>WORKING FAITH</a:t>
            </a:r>
          </a:p>
        </p:txBody>
      </p:sp>
      <p:sp>
        <p:nvSpPr>
          <p:cNvPr id="5" name="Subtitle 4"/>
          <p:cNvSpPr>
            <a:spLocks noGrp="1"/>
          </p:cNvSpPr>
          <p:nvPr>
            <p:ph type="subTitle" idx="1"/>
          </p:nvPr>
        </p:nvSpPr>
        <p:spPr>
          <a:xfrm>
            <a:off x="990600" y="1905000"/>
            <a:ext cx="6858000" cy="3914713"/>
          </a:xfrm>
        </p:spPr>
        <p:txBody>
          <a:bodyPr/>
          <a:lstStyle/>
          <a:p>
            <a:pPr algn="ctr">
              <a:spcBef>
                <a:spcPts val="0"/>
              </a:spcBef>
            </a:pPr>
            <a:r>
              <a:rPr lang="en-US" dirty="0">
                <a:solidFill>
                  <a:schemeClr val="accent2">
                    <a:lumMod val="75000"/>
                  </a:schemeClr>
                </a:solidFill>
                <a:latin typeface="Tahoma" pitchFamily="34" charset="0"/>
                <a:ea typeface="Tahoma" pitchFamily="34" charset="0"/>
                <a:cs typeface="Tahoma" pitchFamily="34" charset="0"/>
              </a:rPr>
              <a:t>studies from the book of</a:t>
            </a:r>
          </a:p>
          <a:p>
            <a:pPr algn="ctr">
              <a:spcBef>
                <a:spcPts val="0"/>
              </a:spcBef>
            </a:pPr>
            <a:r>
              <a:rPr lang="en-US" dirty="0">
                <a:solidFill>
                  <a:schemeClr val="accent2">
                    <a:lumMod val="75000"/>
                  </a:schemeClr>
                </a:solidFill>
                <a:latin typeface="Tahoma" pitchFamily="34" charset="0"/>
                <a:ea typeface="Tahoma" pitchFamily="34" charset="0"/>
                <a:cs typeface="Tahoma" pitchFamily="34" charset="0"/>
              </a:rPr>
              <a:t>JAMES</a:t>
            </a:r>
          </a:p>
          <a:p>
            <a:pPr algn="ctr">
              <a:spcBef>
                <a:spcPts val="0"/>
              </a:spcBef>
            </a:pPr>
            <a:endParaRPr lang="en-US" dirty="0">
              <a:solidFill>
                <a:schemeClr val="accent2">
                  <a:lumMod val="75000"/>
                </a:schemeClr>
              </a:solidFill>
              <a:latin typeface="Tahoma" pitchFamily="34" charset="0"/>
              <a:ea typeface="Tahoma" pitchFamily="34" charset="0"/>
              <a:cs typeface="Tahoma" pitchFamily="34" charset="0"/>
            </a:endParaRPr>
          </a:p>
          <a:p>
            <a:pPr algn="ctr">
              <a:spcBef>
                <a:spcPts val="0"/>
              </a:spcBef>
            </a:pPr>
            <a:endParaRPr lang="en-US" b="1" dirty="0">
              <a:latin typeface="Tahoma" pitchFamily="34" charset="0"/>
              <a:ea typeface="Tahoma" pitchFamily="34" charset="0"/>
              <a:cs typeface="Tahoma" pitchFamily="34" charset="0"/>
            </a:endParaRPr>
          </a:p>
          <a:p>
            <a:pPr algn="ctr">
              <a:spcBef>
                <a:spcPts val="0"/>
              </a:spcBef>
            </a:pPr>
            <a:endParaRPr lang="en-US" b="1" dirty="0"/>
          </a:p>
          <a:p>
            <a:pPr algn="ctr">
              <a:spcBef>
                <a:spcPts val="0"/>
              </a:spcBef>
            </a:pPr>
            <a:endParaRPr lang="en-US" b="1" dirty="0"/>
          </a:p>
          <a:p>
            <a:pPr algn="ctr">
              <a:spcBef>
                <a:spcPts val="0"/>
              </a:spcBef>
            </a:pPr>
            <a:endParaRPr lang="en-US" b="1" dirty="0"/>
          </a:p>
          <a:p>
            <a:pPr algn="ctr">
              <a:spcBef>
                <a:spcPts val="0"/>
              </a:spcBef>
            </a:pPr>
            <a:endParaRPr lang="en-US" b="1" dirty="0"/>
          </a:p>
          <a:p>
            <a:pPr algn="ctr">
              <a:spcBef>
                <a:spcPts val="0"/>
              </a:spcBef>
            </a:pPr>
            <a:endParaRPr lang="en-US" b="1" dirty="0"/>
          </a:p>
          <a:p>
            <a:pPr algn="ctr">
              <a:spcBef>
                <a:spcPts val="0"/>
              </a:spcBef>
            </a:pPr>
            <a:r>
              <a:rPr lang="en-US" dirty="0">
                <a:solidFill>
                  <a:schemeClr val="accent2">
                    <a:lumMod val="75000"/>
                  </a:schemeClr>
                </a:solidFill>
                <a:latin typeface="Tahoma" pitchFamily="34" charset="0"/>
                <a:ea typeface="Tahoma" pitchFamily="34" charset="0"/>
                <a:cs typeface="Tahoma" pitchFamily="34" charset="0"/>
              </a:rPr>
              <a:t>JoLynn Gower</a:t>
            </a:r>
          </a:p>
          <a:p>
            <a:pPr algn="ctr">
              <a:spcBef>
                <a:spcPts val="0"/>
              </a:spcBef>
            </a:pPr>
            <a:r>
              <a:rPr lang="en-US" dirty="0">
                <a:solidFill>
                  <a:schemeClr val="accent2">
                    <a:lumMod val="75000"/>
                  </a:schemeClr>
                </a:solidFill>
                <a:latin typeface="Tahoma" pitchFamily="34" charset="0"/>
                <a:ea typeface="Tahoma" pitchFamily="34" charset="0"/>
                <a:cs typeface="Tahoma" pitchFamily="34" charset="0"/>
              </a:rPr>
              <a:t>493-6151</a:t>
            </a:r>
          </a:p>
          <a:p>
            <a:pPr algn="ctr">
              <a:spcBef>
                <a:spcPts val="0"/>
              </a:spcBef>
            </a:pPr>
            <a:r>
              <a:rPr lang="en-US" dirty="0">
                <a:solidFill>
                  <a:schemeClr val="accent2">
                    <a:lumMod val="75000"/>
                  </a:schemeClr>
                </a:solidFill>
                <a:latin typeface="Tahoma" pitchFamily="34" charset="0"/>
                <a:ea typeface="Tahoma" pitchFamily="34" charset="0"/>
                <a:cs typeface="Tahoma" pitchFamily="34" charset="0"/>
              </a:rPr>
              <a:t>jgower@guardingthetruth.org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algn="ctr"/>
            <a:r>
              <a:rPr lang="en-US" dirty="0"/>
              <a:t>FOR A REASON</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300"/>
              </a:spcBef>
            </a:pPr>
            <a:r>
              <a:rPr lang="en-US" dirty="0">
                <a:solidFill>
                  <a:srgbClr val="480000"/>
                </a:solidFill>
              </a:rPr>
              <a:t>God entrusts us with money, possessions, and spiritual gifts according to our ability; He wants the things he gives us to be in circulation – being used for His kingdom</a:t>
            </a:r>
          </a:p>
          <a:p>
            <a:pPr>
              <a:lnSpc>
                <a:spcPct val="90000"/>
              </a:lnSpc>
              <a:spcBef>
                <a:spcPts val="300"/>
              </a:spcBef>
            </a:pPr>
            <a:r>
              <a:rPr lang="en-US" b="1" dirty="0">
                <a:solidFill>
                  <a:srgbClr val="480000"/>
                </a:solidFill>
              </a:rPr>
              <a:t>Matthew 25:14-15 </a:t>
            </a:r>
            <a:r>
              <a:rPr lang="en-US" dirty="0">
                <a:solidFill>
                  <a:srgbClr val="480000"/>
                </a:solidFill>
              </a:rPr>
              <a:t> "For </a:t>
            </a:r>
            <a:r>
              <a:rPr lang="en-US" i="1" dirty="0">
                <a:solidFill>
                  <a:srgbClr val="480000"/>
                </a:solidFill>
              </a:rPr>
              <a:t>it is</a:t>
            </a:r>
            <a:r>
              <a:rPr lang="en-US" dirty="0">
                <a:solidFill>
                  <a:srgbClr val="480000"/>
                </a:solidFill>
              </a:rPr>
              <a:t> just like a man </a:t>
            </a:r>
            <a:r>
              <a:rPr lang="en-US" i="1" dirty="0">
                <a:solidFill>
                  <a:srgbClr val="480000"/>
                </a:solidFill>
              </a:rPr>
              <a:t>about</a:t>
            </a:r>
            <a:r>
              <a:rPr lang="en-US" dirty="0">
                <a:solidFill>
                  <a:srgbClr val="480000"/>
                </a:solidFill>
              </a:rPr>
              <a:t> to go on a journey, who called his own slaves and entrusted his possessions to them. To one he gave five talents, to another, two, and to another, one, each </a:t>
            </a:r>
            <a:r>
              <a:rPr lang="en-US" u="sng" dirty="0">
                <a:solidFill>
                  <a:srgbClr val="480000"/>
                </a:solidFill>
              </a:rPr>
              <a:t>according to his own ability</a:t>
            </a:r>
            <a:r>
              <a:rPr lang="en-US" dirty="0">
                <a:solidFill>
                  <a:srgbClr val="480000"/>
                </a:solidFill>
              </a:rPr>
              <a:t>; and he went on his journey.” </a:t>
            </a:r>
          </a:p>
          <a:p>
            <a:pPr>
              <a:lnSpc>
                <a:spcPct val="90000"/>
              </a:lnSpc>
              <a:spcBef>
                <a:spcPts val="300"/>
              </a:spcBef>
            </a:pPr>
            <a:r>
              <a:rPr lang="en-US" b="1" dirty="0">
                <a:solidFill>
                  <a:srgbClr val="480000"/>
                </a:solidFill>
              </a:rPr>
              <a:t>Matthew 25:29 </a:t>
            </a:r>
            <a:r>
              <a:rPr lang="en-US" dirty="0">
                <a:solidFill>
                  <a:srgbClr val="480000"/>
                </a:solidFill>
              </a:rPr>
              <a:t> “For to everyone who </a:t>
            </a:r>
            <a:r>
              <a:rPr lang="en-US" spc="-150" dirty="0">
                <a:solidFill>
                  <a:srgbClr val="480000"/>
                </a:solidFill>
              </a:rPr>
              <a:t>has, </a:t>
            </a:r>
            <a:r>
              <a:rPr lang="en-US" i="1" spc="-150" dirty="0">
                <a:solidFill>
                  <a:srgbClr val="480000"/>
                </a:solidFill>
              </a:rPr>
              <a:t>more</a:t>
            </a:r>
            <a:r>
              <a:rPr lang="en-US" spc="-150" dirty="0">
                <a:solidFill>
                  <a:srgbClr val="480000"/>
                </a:solidFill>
              </a:rPr>
              <a:t> </a:t>
            </a:r>
            <a:r>
              <a:rPr lang="en-US" dirty="0">
                <a:solidFill>
                  <a:srgbClr val="480000"/>
                </a:solidFill>
              </a:rPr>
              <a:t>shall be given, and he will have an abundance</a:t>
            </a:r>
            <a:r>
              <a:rPr lang="en-US" spc="-150" dirty="0">
                <a:solidFill>
                  <a:srgbClr val="480000"/>
                </a:solidFill>
              </a:rPr>
              <a:t>; but from the one </a:t>
            </a:r>
            <a:r>
              <a:rPr lang="en-US" dirty="0">
                <a:solidFill>
                  <a:srgbClr val="480000"/>
                </a:solidFill>
              </a:rPr>
              <a:t>who does not have</a:t>
            </a:r>
            <a:r>
              <a:rPr lang="en-US" spc="-150" dirty="0">
                <a:solidFill>
                  <a:srgbClr val="480000"/>
                </a:solidFill>
              </a:rPr>
              <a:t>, even what </a:t>
            </a:r>
            <a:r>
              <a:rPr lang="en-US" dirty="0">
                <a:solidFill>
                  <a:srgbClr val="480000"/>
                </a:solidFill>
              </a:rPr>
              <a:t>he does have shall </a:t>
            </a:r>
            <a:r>
              <a:rPr lang="en-US" spc="-150" dirty="0">
                <a:solidFill>
                  <a:srgbClr val="480000"/>
                </a:solidFill>
              </a:rPr>
              <a:t>be taken </a:t>
            </a:r>
            <a:r>
              <a:rPr lang="en-US" dirty="0">
                <a:solidFill>
                  <a:srgbClr val="480000"/>
                </a:solidFill>
              </a:rPr>
              <a:t>away.” </a:t>
            </a:r>
          </a:p>
          <a:p>
            <a:pPr>
              <a:lnSpc>
                <a:spcPct val="90000"/>
              </a:lnSpc>
              <a:spcBef>
                <a:spcPts val="300"/>
              </a:spcBef>
            </a:pPr>
            <a:r>
              <a:rPr lang="en-US" dirty="0">
                <a:solidFill>
                  <a:srgbClr val="480000"/>
                </a:solidFill>
              </a:rPr>
              <a:t>God expects that we will use what He has given us to the best of our ability—the ability He has given us</a:t>
            </a:r>
          </a:p>
          <a:p>
            <a:pPr>
              <a:lnSpc>
                <a:spcPct val="90000"/>
              </a:lnSpc>
              <a:spcBef>
                <a:spcPts val="300"/>
              </a:spcBef>
            </a:pPr>
            <a:r>
              <a:rPr lang="en-US" b="1" dirty="0">
                <a:solidFill>
                  <a:srgbClr val="480000"/>
                </a:solidFill>
              </a:rPr>
              <a:t>Deuteronomy 16:17 </a:t>
            </a:r>
            <a:r>
              <a:rPr lang="en-US" dirty="0">
                <a:solidFill>
                  <a:srgbClr val="480000"/>
                </a:solidFill>
              </a:rPr>
              <a:t>"Every man shall give as he is able, according to the blessing of the </a:t>
            </a:r>
            <a:r>
              <a:rPr lang="en-US" cap="small" dirty="0">
                <a:solidFill>
                  <a:srgbClr val="480000"/>
                </a:solidFill>
              </a:rPr>
              <a:t>LORD</a:t>
            </a:r>
            <a:r>
              <a:rPr lang="en-US" dirty="0">
                <a:solidFill>
                  <a:srgbClr val="480000"/>
                </a:solidFill>
              </a:rPr>
              <a:t> your God which He has given you.” </a:t>
            </a:r>
          </a:p>
          <a:p>
            <a:pPr>
              <a:lnSpc>
                <a:spcPct val="90000"/>
              </a:lnSpc>
              <a:spcBef>
                <a:spcPts val="300"/>
              </a:spcBef>
            </a:pPr>
            <a:endParaRPr lang="en-US" dirty="0">
              <a:solidFill>
                <a:srgbClr val="48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066800"/>
          </a:xfrm>
        </p:spPr>
        <p:txBody>
          <a:bodyPr/>
          <a:lstStyle/>
          <a:p>
            <a:pPr algn="ctr"/>
            <a:r>
              <a:rPr lang="en-US" dirty="0"/>
              <a:t>REAPING AND SOWING</a:t>
            </a:r>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0"/>
              </a:spcBef>
              <a:spcAft>
                <a:spcPts val="300"/>
              </a:spcAft>
            </a:pPr>
            <a:r>
              <a:rPr lang="en-US" b="1" dirty="0">
                <a:solidFill>
                  <a:srgbClr val="480000"/>
                </a:solidFill>
              </a:rPr>
              <a:t>1 Chronicles 29:12-15 </a:t>
            </a:r>
            <a:r>
              <a:rPr lang="en-US" dirty="0">
                <a:solidFill>
                  <a:srgbClr val="480000"/>
                </a:solidFill>
              </a:rPr>
              <a:t> "Both riches and honor </a:t>
            </a:r>
            <a:r>
              <a:rPr lang="en-US" i="1" dirty="0">
                <a:solidFill>
                  <a:srgbClr val="480000"/>
                </a:solidFill>
              </a:rPr>
              <a:t>come</a:t>
            </a:r>
            <a:r>
              <a:rPr lang="en-US" dirty="0">
                <a:solidFill>
                  <a:srgbClr val="480000"/>
                </a:solidFill>
              </a:rPr>
              <a:t> from You, and You rule over all, and in Your hand is power and might; and it lies in Your hand to make great and to strengthen everyone. Now therefore, our God, we thank You, and praise Your glorious name. But who am I and who are my people that we should be able to offer as generously as this? For all things come from You, and from Your hand we have given You. For we are sojourners before You, and tenants, as all our fathers were; our days on the earth are like a shadow, and there is no hope.” </a:t>
            </a:r>
          </a:p>
          <a:p>
            <a:pPr>
              <a:lnSpc>
                <a:spcPct val="90000"/>
              </a:lnSpc>
              <a:spcBef>
                <a:spcPts val="0"/>
              </a:spcBef>
              <a:spcAft>
                <a:spcPts val="300"/>
              </a:spcAft>
            </a:pPr>
            <a:r>
              <a:rPr lang="en-US" b="1" dirty="0">
                <a:solidFill>
                  <a:srgbClr val="480000"/>
                </a:solidFill>
              </a:rPr>
              <a:t>John 4:35-36</a:t>
            </a:r>
            <a:r>
              <a:rPr lang="en-US" dirty="0">
                <a:solidFill>
                  <a:srgbClr val="480000"/>
                </a:solidFill>
              </a:rPr>
              <a:t> "Do you not say, 'There are yet four months, and </a:t>
            </a:r>
            <a:r>
              <a:rPr lang="en-US" i="1" dirty="0">
                <a:solidFill>
                  <a:srgbClr val="480000"/>
                </a:solidFill>
              </a:rPr>
              <a:t>then</a:t>
            </a:r>
            <a:r>
              <a:rPr lang="en-US" dirty="0">
                <a:solidFill>
                  <a:srgbClr val="480000"/>
                </a:solidFill>
              </a:rPr>
              <a:t> comes the harvest'? Behold, I say to you, lift up your eyes and look on the fields, that they are white for harvest. Already he who reaps is receiving wages and is gathering fruit for life eternal; so that he who sows and he who reaps may rejoice together. </a:t>
            </a:r>
            <a:br>
              <a:rPr lang="en-US" dirty="0">
                <a:solidFill>
                  <a:srgbClr val="480000"/>
                </a:solidFill>
              </a:rPr>
            </a:br>
            <a:endParaRPr lang="en-US" dirty="0">
              <a:solidFill>
                <a:srgbClr val="48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400"/>
              </a:spcBef>
            </a:pPr>
            <a:r>
              <a:rPr lang="en-US" b="1" dirty="0">
                <a:solidFill>
                  <a:srgbClr val="480000"/>
                </a:solidFill>
              </a:rPr>
              <a:t>John 4:37-38 </a:t>
            </a:r>
            <a:r>
              <a:rPr lang="en-US" dirty="0">
                <a:solidFill>
                  <a:srgbClr val="480000"/>
                </a:solidFill>
              </a:rPr>
              <a:t>"For in this </a:t>
            </a:r>
            <a:r>
              <a:rPr lang="en-US" i="1" dirty="0">
                <a:solidFill>
                  <a:srgbClr val="480000"/>
                </a:solidFill>
              </a:rPr>
              <a:t>case</a:t>
            </a:r>
            <a:r>
              <a:rPr lang="en-US" dirty="0">
                <a:solidFill>
                  <a:srgbClr val="480000"/>
                </a:solidFill>
              </a:rPr>
              <a:t> the saying is true, 'One sows and another reaps.’ I sent you to reap that for which you have not labored; others have labored and you have entered into their labor." </a:t>
            </a:r>
          </a:p>
          <a:p>
            <a:pPr>
              <a:lnSpc>
                <a:spcPct val="90000"/>
              </a:lnSpc>
              <a:spcBef>
                <a:spcPts val="400"/>
              </a:spcBef>
            </a:pPr>
            <a:r>
              <a:rPr lang="en-US" b="1" dirty="0">
                <a:solidFill>
                  <a:srgbClr val="480000"/>
                </a:solidFill>
              </a:rPr>
              <a:t>1 Corinthians 3:5-8  </a:t>
            </a:r>
            <a:r>
              <a:rPr lang="en-US" dirty="0">
                <a:solidFill>
                  <a:srgbClr val="480000"/>
                </a:solidFill>
              </a:rPr>
              <a:t>What then is Apollos? And what is Paul? Servants through whom you believed, even as the Lord gave </a:t>
            </a:r>
            <a:r>
              <a:rPr lang="en-US" i="1" dirty="0">
                <a:solidFill>
                  <a:srgbClr val="480000"/>
                </a:solidFill>
              </a:rPr>
              <a:t>opportunity</a:t>
            </a:r>
            <a:r>
              <a:rPr lang="en-US" dirty="0">
                <a:solidFill>
                  <a:srgbClr val="480000"/>
                </a:solidFill>
              </a:rPr>
              <a:t> to each one. I planted, Apollos watered, but God was causing the growth. So then neither the one who plants nor the one who waters is anything, but God who causes the growth. </a:t>
            </a:r>
            <a:r>
              <a:rPr lang="en-US">
                <a:solidFill>
                  <a:srgbClr val="480000"/>
                </a:solidFill>
              </a:rPr>
              <a:t>So </a:t>
            </a:r>
            <a:r>
              <a:rPr lang="en-US" dirty="0">
                <a:solidFill>
                  <a:srgbClr val="480000"/>
                </a:solidFill>
              </a:rPr>
              <a:t>he who plants and he who waters are one; but each will receive his own reward according to his own labor. </a:t>
            </a:r>
          </a:p>
          <a:p>
            <a:pPr>
              <a:lnSpc>
                <a:spcPct val="90000"/>
              </a:lnSpc>
              <a:spcBef>
                <a:spcPts val="400"/>
              </a:spcBef>
            </a:pPr>
            <a:r>
              <a:rPr lang="en-US" dirty="0">
                <a:solidFill>
                  <a:srgbClr val="480000"/>
                </a:solidFill>
              </a:rPr>
              <a:t>We should gather wealth honestly; we should carefully consider the use of money, time, talents; we should selflessly invest in the kingdom of heaven; to do otherwise will result in misery</a:t>
            </a:r>
          </a:p>
        </p:txBody>
      </p:sp>
      <p:sp>
        <p:nvSpPr>
          <p:cNvPr id="4" name="Title 3"/>
          <p:cNvSpPr>
            <a:spLocks noGrp="1"/>
          </p:cNvSpPr>
          <p:nvPr>
            <p:ph type="title"/>
          </p:nvPr>
        </p:nvSpPr>
        <p:spPr>
          <a:xfrm>
            <a:off x="457200" y="0"/>
            <a:ext cx="8229600" cy="914400"/>
          </a:xfrm>
        </p:spPr>
        <p:txBody>
          <a:bodyPr/>
          <a:lstStyle/>
          <a:p>
            <a:pPr algn="ctr"/>
            <a:r>
              <a:rPr lang="en-US" dirty="0"/>
              <a:t>TEAMWORK INVESTING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pPr algn="ctr"/>
            <a:r>
              <a:rPr lang="en-US" dirty="0"/>
              <a:t>WORD FOR THE JOURNEY</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b="1" dirty="0">
                <a:solidFill>
                  <a:schemeClr val="accent2">
                    <a:lumMod val="75000"/>
                  </a:schemeClr>
                </a:solidFill>
              </a:rPr>
              <a:t>James 5:16 </a:t>
            </a:r>
            <a:r>
              <a:rPr lang="en-US" dirty="0">
                <a:solidFill>
                  <a:schemeClr val="accent2">
                    <a:lumMod val="75000"/>
                  </a:schemeClr>
                </a:solidFill>
              </a:rPr>
              <a:t> Therefore, confess your sins to one another, and pray for one another so that you may be healed. The effective prayer of a righteous man can accomplish much.</a:t>
            </a:r>
          </a:p>
          <a:p>
            <a:pPr>
              <a:lnSpc>
                <a:spcPct val="90000"/>
              </a:lnSpc>
              <a:spcBef>
                <a:spcPts val="200"/>
              </a:spcBef>
            </a:pPr>
            <a:r>
              <a:rPr lang="en-US" b="1" dirty="0">
                <a:solidFill>
                  <a:schemeClr val="accent2">
                    <a:lumMod val="75000"/>
                  </a:schemeClr>
                </a:solidFill>
              </a:rPr>
              <a:t>It is important to not only have faith, but also do to the things God wants you to do</a:t>
            </a:r>
          </a:p>
          <a:p>
            <a:pPr>
              <a:lnSpc>
                <a:spcPct val="90000"/>
              </a:lnSpc>
              <a:spcBef>
                <a:spcPts val="200"/>
              </a:spcBef>
            </a:pPr>
            <a:r>
              <a:rPr lang="en-US" b="1" dirty="0">
                <a:solidFill>
                  <a:schemeClr val="accent2">
                    <a:lumMod val="75000"/>
                  </a:schemeClr>
                </a:solidFill>
              </a:rPr>
              <a:t>It is also important to not just do “godly” things but to also be able to share your faith in words</a:t>
            </a:r>
          </a:p>
          <a:p>
            <a:pPr>
              <a:lnSpc>
                <a:spcPct val="90000"/>
              </a:lnSpc>
              <a:spcBef>
                <a:spcPts val="200"/>
              </a:spcBef>
            </a:pPr>
            <a:r>
              <a:rPr lang="en-US" b="1" dirty="0">
                <a:solidFill>
                  <a:schemeClr val="accent2">
                    <a:lumMod val="75000"/>
                  </a:schemeClr>
                </a:solidFill>
              </a:rPr>
              <a:t>It is important to do and share within the boundaries of the wisdom of God</a:t>
            </a:r>
          </a:p>
          <a:p>
            <a:pPr>
              <a:lnSpc>
                <a:spcPct val="90000"/>
              </a:lnSpc>
              <a:spcBef>
                <a:spcPts val="200"/>
              </a:spcBef>
            </a:pPr>
            <a:r>
              <a:rPr lang="en-US" b="1" dirty="0">
                <a:solidFill>
                  <a:schemeClr val="accent2">
                    <a:lumMod val="75000"/>
                  </a:schemeClr>
                </a:solidFill>
              </a:rPr>
              <a:t>When you ask for God’s wisdom, be sure your motives are right</a:t>
            </a:r>
          </a:p>
          <a:p>
            <a:pPr>
              <a:lnSpc>
                <a:spcPct val="90000"/>
              </a:lnSpc>
              <a:spcBef>
                <a:spcPts val="200"/>
              </a:spcBef>
            </a:pPr>
            <a:r>
              <a:rPr lang="en-US" b="1" dirty="0">
                <a:solidFill>
                  <a:schemeClr val="accent2">
                    <a:lumMod val="75000"/>
                  </a:schemeClr>
                </a:solidFill>
              </a:rPr>
              <a:t>Don’t presume to know God’s plan for your future</a:t>
            </a:r>
          </a:p>
          <a:p>
            <a:pPr>
              <a:lnSpc>
                <a:spcPct val="90000"/>
              </a:lnSpc>
              <a:spcBef>
                <a:spcPts val="200"/>
              </a:spcBef>
            </a:pPr>
            <a:r>
              <a:rPr lang="en-US" b="1" dirty="0">
                <a:solidFill>
                  <a:schemeClr val="accent2">
                    <a:lumMod val="75000"/>
                  </a:schemeClr>
                </a:solidFill>
              </a:rPr>
              <a:t>Make sure that you get, guard, and give your money appropriately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algn="ctr"/>
            <a:r>
              <a:rPr lang="en-US" dirty="0"/>
              <a:t>RICH IS RELATIVE</a:t>
            </a:r>
          </a:p>
        </p:txBody>
      </p:sp>
      <p:sp>
        <p:nvSpPr>
          <p:cNvPr id="3" name="Content Placeholder 2"/>
          <p:cNvSpPr>
            <a:spLocks noGrp="1"/>
          </p:cNvSpPr>
          <p:nvPr>
            <p:ph idx="1"/>
          </p:nvPr>
        </p:nvSpPr>
        <p:spPr>
          <a:xfrm>
            <a:off x="0" y="838200"/>
            <a:ext cx="9144000" cy="6019800"/>
          </a:xfrm>
        </p:spPr>
        <p:txBody>
          <a:bodyPr>
            <a:noAutofit/>
          </a:bodyPr>
          <a:lstStyle/>
          <a:p>
            <a:pPr>
              <a:lnSpc>
                <a:spcPct val="95000"/>
              </a:lnSpc>
              <a:spcBef>
                <a:spcPts val="300"/>
              </a:spcBef>
            </a:pPr>
            <a:r>
              <a:rPr lang="en-US" dirty="0">
                <a:solidFill>
                  <a:srgbClr val="480000"/>
                </a:solidFill>
              </a:rPr>
              <a:t>Last week we considered God’s involvement in our planning for the future</a:t>
            </a:r>
          </a:p>
          <a:p>
            <a:pPr>
              <a:lnSpc>
                <a:spcPct val="95000"/>
              </a:lnSpc>
              <a:spcBef>
                <a:spcPts val="300"/>
              </a:spcBef>
            </a:pPr>
            <a:r>
              <a:rPr lang="en-US" dirty="0">
                <a:solidFill>
                  <a:srgbClr val="480000"/>
                </a:solidFill>
              </a:rPr>
              <a:t>Today we see that His involvement reaches our attitudes about money</a:t>
            </a:r>
          </a:p>
          <a:p>
            <a:pPr>
              <a:lnSpc>
                <a:spcPct val="95000"/>
              </a:lnSpc>
              <a:spcBef>
                <a:spcPts val="300"/>
              </a:spcBef>
            </a:pPr>
            <a:r>
              <a:rPr lang="en-US" dirty="0">
                <a:solidFill>
                  <a:srgbClr val="480000"/>
                </a:solidFill>
              </a:rPr>
              <a:t>Being rich is relative!</a:t>
            </a:r>
          </a:p>
          <a:p>
            <a:pPr>
              <a:lnSpc>
                <a:spcPct val="95000"/>
              </a:lnSpc>
              <a:spcBef>
                <a:spcPts val="300"/>
              </a:spcBef>
            </a:pPr>
            <a:r>
              <a:rPr lang="en-US" dirty="0">
                <a:solidFill>
                  <a:srgbClr val="480000"/>
                </a:solidFill>
              </a:rPr>
              <a:t>DO WE HAVE MONEY </a:t>
            </a:r>
            <a:r>
              <a:rPr lang="en-US" b="1" dirty="0">
                <a:solidFill>
                  <a:srgbClr val="480000"/>
                </a:solidFill>
              </a:rPr>
              <a:t>OR</a:t>
            </a:r>
            <a:r>
              <a:rPr lang="en-US" dirty="0">
                <a:solidFill>
                  <a:srgbClr val="480000"/>
                </a:solidFill>
              </a:rPr>
              <a:t> DOES MONEY HAVE US?</a:t>
            </a:r>
          </a:p>
          <a:p>
            <a:pPr>
              <a:lnSpc>
                <a:spcPct val="95000"/>
              </a:lnSpc>
              <a:spcBef>
                <a:spcPts val="300"/>
              </a:spcBef>
            </a:pPr>
            <a:r>
              <a:rPr lang="en-US" dirty="0">
                <a:solidFill>
                  <a:srgbClr val="480000"/>
                </a:solidFill>
              </a:rPr>
              <a:t>But there are places in the world where people are not controlled by money at all</a:t>
            </a:r>
          </a:p>
          <a:p>
            <a:pPr>
              <a:lnSpc>
                <a:spcPct val="95000"/>
              </a:lnSpc>
              <a:spcBef>
                <a:spcPts val="300"/>
              </a:spcBef>
            </a:pPr>
            <a:r>
              <a:rPr lang="en-US" dirty="0">
                <a:solidFill>
                  <a:srgbClr val="480000"/>
                </a:solidFill>
              </a:rPr>
              <a:t>There are poor people who are more preoccupied with money and possessions than some very wealthy people</a:t>
            </a:r>
          </a:p>
          <a:p>
            <a:pPr>
              <a:lnSpc>
                <a:spcPct val="95000"/>
              </a:lnSpc>
              <a:spcBef>
                <a:spcPts val="300"/>
              </a:spcBef>
            </a:pPr>
            <a:r>
              <a:rPr lang="en-US" b="1" dirty="0">
                <a:solidFill>
                  <a:srgbClr val="480000"/>
                </a:solidFill>
              </a:rPr>
              <a:t>Genesis 13:2  </a:t>
            </a:r>
            <a:r>
              <a:rPr lang="en-US" dirty="0">
                <a:solidFill>
                  <a:srgbClr val="480000"/>
                </a:solidFill>
              </a:rPr>
              <a:t>Now Abram was very rich in livestock, in silver and in gold. </a:t>
            </a:r>
          </a:p>
          <a:p>
            <a:pPr>
              <a:lnSpc>
                <a:spcPct val="95000"/>
              </a:lnSpc>
              <a:spcBef>
                <a:spcPts val="300"/>
              </a:spcBef>
            </a:pPr>
            <a:r>
              <a:rPr lang="en-US" b="1" dirty="0">
                <a:solidFill>
                  <a:srgbClr val="480000"/>
                </a:solidFill>
              </a:rPr>
              <a:t>1 Chronicles 29:28 </a:t>
            </a:r>
            <a:r>
              <a:rPr lang="en-US" dirty="0">
                <a:solidFill>
                  <a:srgbClr val="480000"/>
                </a:solidFill>
              </a:rPr>
              <a:t> Then he died in a ripe old age, full of days, riches and honor; and his son Solomon reigned in his place.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990600"/>
          </a:xfrm>
        </p:spPr>
        <p:txBody>
          <a:bodyPr>
            <a:normAutofit/>
          </a:bodyPr>
          <a:lstStyle/>
          <a:p>
            <a:pPr algn="ctr"/>
            <a:r>
              <a:rPr lang="en-US" dirty="0"/>
              <a:t>GOD USES RICH PEOPLE</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500"/>
              </a:spcBef>
            </a:pPr>
            <a:r>
              <a:rPr lang="en-US" b="1" dirty="0">
                <a:solidFill>
                  <a:srgbClr val="480000"/>
                </a:solidFill>
              </a:rPr>
              <a:t>Matthew 27:57 </a:t>
            </a:r>
            <a:r>
              <a:rPr lang="en-US" dirty="0">
                <a:solidFill>
                  <a:srgbClr val="480000"/>
                </a:solidFill>
              </a:rPr>
              <a:t> When it was evening, there came a rich man from Arimathea, named Joseph, who himself had also become a disciple of Jesus. </a:t>
            </a:r>
          </a:p>
          <a:p>
            <a:pPr>
              <a:lnSpc>
                <a:spcPct val="90000"/>
              </a:lnSpc>
              <a:spcBef>
                <a:spcPts val="500"/>
              </a:spcBef>
            </a:pPr>
            <a:r>
              <a:rPr lang="en-US" b="1" dirty="0">
                <a:solidFill>
                  <a:srgbClr val="480000"/>
                </a:solidFill>
              </a:rPr>
              <a:t>Acts 4:36-37 </a:t>
            </a:r>
            <a:r>
              <a:rPr lang="en-US" dirty="0">
                <a:solidFill>
                  <a:srgbClr val="480000"/>
                </a:solidFill>
              </a:rPr>
              <a:t> Now Joseph, a Levite of Cyprian birth, who was also called Barnabas by the apostles (which translated means Son of Encouragement), and who owned a tract of land, sold it and brought the money and laid it at the apostles' feet. </a:t>
            </a:r>
          </a:p>
          <a:p>
            <a:pPr>
              <a:lnSpc>
                <a:spcPct val="90000"/>
              </a:lnSpc>
              <a:spcBef>
                <a:spcPts val="500"/>
              </a:spcBef>
            </a:pPr>
            <a:r>
              <a:rPr lang="en-US" b="1" dirty="0">
                <a:solidFill>
                  <a:srgbClr val="480000"/>
                </a:solidFill>
              </a:rPr>
              <a:t>James 5:1-2 </a:t>
            </a:r>
            <a:r>
              <a:rPr lang="en-US" dirty="0">
                <a:solidFill>
                  <a:srgbClr val="480000"/>
                </a:solidFill>
              </a:rPr>
              <a:t> Come now, you rich, weep and howl for your miseries which are coming upon you. Your riches have rotted and your garments have become moth-eaten. </a:t>
            </a:r>
          </a:p>
          <a:p>
            <a:pPr>
              <a:lnSpc>
                <a:spcPct val="90000"/>
              </a:lnSpc>
              <a:spcBef>
                <a:spcPts val="500"/>
              </a:spcBef>
            </a:pPr>
            <a:r>
              <a:rPr lang="en-US" b="1" dirty="0">
                <a:solidFill>
                  <a:srgbClr val="480000"/>
                </a:solidFill>
              </a:rPr>
              <a:t>1 Timothy 6:18-19 </a:t>
            </a:r>
            <a:r>
              <a:rPr lang="en-US" dirty="0">
                <a:solidFill>
                  <a:srgbClr val="480000"/>
                </a:solidFill>
              </a:rPr>
              <a:t> </a:t>
            </a:r>
            <a:r>
              <a:rPr lang="en-US" i="1" dirty="0">
                <a:solidFill>
                  <a:srgbClr val="480000"/>
                </a:solidFill>
              </a:rPr>
              <a:t>Instruct them</a:t>
            </a:r>
            <a:r>
              <a:rPr lang="en-US" dirty="0">
                <a:solidFill>
                  <a:srgbClr val="480000"/>
                </a:solidFill>
              </a:rPr>
              <a:t> to do good, to be rich in good works, to be generous and ready to share, storing up for themselves the treasure of a good foundation for the future, so that they may take hold of that which is life indeed. </a:t>
            </a:r>
            <a:br>
              <a:rPr lang="en-US" dirty="0">
                <a:solidFill>
                  <a:srgbClr val="480000"/>
                </a:solidFill>
              </a:rPr>
            </a:br>
            <a:endParaRPr lang="en-US" dirty="0">
              <a:solidFill>
                <a:srgbClr val="480000"/>
              </a:solidFill>
            </a:endParaRPr>
          </a:p>
          <a:p>
            <a:pPr>
              <a:lnSpc>
                <a:spcPct val="90000"/>
              </a:lnSpc>
              <a:spcBef>
                <a:spcPts val="500"/>
              </a:spcBef>
            </a:pPr>
            <a:endParaRPr lang="en-US" dirty="0">
              <a:solidFill>
                <a:srgbClr val="48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pPr algn="ctr"/>
            <a:r>
              <a:rPr lang="en-US" dirty="0"/>
              <a:t>HOW YOU GET MONEY</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400"/>
              </a:spcBef>
            </a:pPr>
            <a:r>
              <a:rPr lang="en-US" dirty="0">
                <a:solidFill>
                  <a:srgbClr val="480000"/>
                </a:solidFill>
              </a:rPr>
              <a:t>One out of every three sermons Jesus preached dealt with money; A third of the parables deal with possessions</a:t>
            </a:r>
          </a:p>
          <a:p>
            <a:pPr>
              <a:lnSpc>
                <a:spcPct val="90000"/>
              </a:lnSpc>
              <a:spcBef>
                <a:spcPts val="400"/>
              </a:spcBef>
            </a:pPr>
            <a:r>
              <a:rPr lang="en-US" dirty="0">
                <a:solidFill>
                  <a:srgbClr val="480000"/>
                </a:solidFill>
              </a:rPr>
              <a:t>James begins with how wealth is acquired</a:t>
            </a:r>
          </a:p>
          <a:p>
            <a:pPr>
              <a:lnSpc>
                <a:spcPct val="90000"/>
              </a:lnSpc>
              <a:spcBef>
                <a:spcPts val="400"/>
              </a:spcBef>
            </a:pPr>
            <a:r>
              <a:rPr lang="en-US" b="1" dirty="0">
                <a:solidFill>
                  <a:srgbClr val="480000"/>
                </a:solidFill>
              </a:rPr>
              <a:t>James 5:4</a:t>
            </a:r>
            <a:r>
              <a:rPr lang="en-US" baseline="30000" dirty="0">
                <a:solidFill>
                  <a:srgbClr val="480000"/>
                </a:solidFill>
              </a:rPr>
              <a:t> </a:t>
            </a:r>
            <a:r>
              <a:rPr lang="en-US" dirty="0">
                <a:solidFill>
                  <a:srgbClr val="480000"/>
                </a:solidFill>
              </a:rPr>
              <a:t> Behold, the pay of the laborers who mowed your fields, </a:t>
            </a:r>
            <a:r>
              <a:rPr lang="en-US" i="1" dirty="0">
                <a:solidFill>
                  <a:srgbClr val="480000"/>
                </a:solidFill>
              </a:rPr>
              <a:t>and</a:t>
            </a:r>
            <a:r>
              <a:rPr lang="en-US" dirty="0">
                <a:solidFill>
                  <a:srgbClr val="480000"/>
                </a:solidFill>
              </a:rPr>
              <a:t> which has been withheld by you, cries out </a:t>
            </a:r>
            <a:r>
              <a:rPr lang="en-US" i="1" dirty="0">
                <a:solidFill>
                  <a:srgbClr val="480000"/>
                </a:solidFill>
              </a:rPr>
              <a:t>against you;</a:t>
            </a:r>
            <a:r>
              <a:rPr lang="en-US" dirty="0">
                <a:solidFill>
                  <a:srgbClr val="480000"/>
                </a:solidFill>
              </a:rPr>
              <a:t> and the outcry of those who did the harvesting has reached the ears of the Lord of Sabaoth. </a:t>
            </a:r>
          </a:p>
          <a:p>
            <a:pPr>
              <a:lnSpc>
                <a:spcPct val="90000"/>
              </a:lnSpc>
              <a:spcBef>
                <a:spcPts val="400"/>
              </a:spcBef>
            </a:pPr>
            <a:r>
              <a:rPr lang="en-US" dirty="0">
                <a:solidFill>
                  <a:srgbClr val="480000"/>
                </a:solidFill>
              </a:rPr>
              <a:t>Withheld: </a:t>
            </a:r>
            <a:r>
              <a:rPr lang="en-US" i="1" dirty="0">
                <a:solidFill>
                  <a:srgbClr val="480000"/>
                </a:solidFill>
              </a:rPr>
              <a:t>aphustereo: </a:t>
            </a:r>
            <a:r>
              <a:rPr lang="en-US" dirty="0">
                <a:solidFill>
                  <a:srgbClr val="480000"/>
                </a:solidFill>
              </a:rPr>
              <a:t>paid late or not paid at all</a:t>
            </a:r>
          </a:p>
          <a:p>
            <a:pPr>
              <a:lnSpc>
                <a:spcPct val="90000"/>
              </a:lnSpc>
              <a:spcBef>
                <a:spcPts val="400"/>
              </a:spcBef>
            </a:pPr>
            <a:r>
              <a:rPr lang="en-US" b="1" dirty="0">
                <a:solidFill>
                  <a:srgbClr val="480000"/>
                </a:solidFill>
              </a:rPr>
              <a:t>Proverbs 13:11 </a:t>
            </a:r>
            <a:r>
              <a:rPr lang="en-US" dirty="0">
                <a:solidFill>
                  <a:srgbClr val="480000"/>
                </a:solidFill>
              </a:rPr>
              <a:t> Wealth </a:t>
            </a:r>
            <a:r>
              <a:rPr lang="en-US" i="1" dirty="0">
                <a:solidFill>
                  <a:srgbClr val="480000"/>
                </a:solidFill>
              </a:rPr>
              <a:t>obtained</a:t>
            </a:r>
            <a:r>
              <a:rPr lang="en-US" dirty="0">
                <a:solidFill>
                  <a:srgbClr val="480000"/>
                </a:solidFill>
              </a:rPr>
              <a:t> by fraud dwindles, But the one who gathers by labor increases </a:t>
            </a:r>
            <a:r>
              <a:rPr lang="en-US" i="1" dirty="0">
                <a:solidFill>
                  <a:srgbClr val="480000"/>
                </a:solidFill>
              </a:rPr>
              <a:t>it.</a:t>
            </a:r>
            <a:r>
              <a:rPr lang="en-US" dirty="0">
                <a:solidFill>
                  <a:srgbClr val="480000"/>
                </a:solidFill>
              </a:rPr>
              <a:t> </a:t>
            </a:r>
          </a:p>
          <a:p>
            <a:pPr>
              <a:lnSpc>
                <a:spcPct val="90000"/>
              </a:lnSpc>
              <a:spcBef>
                <a:spcPts val="400"/>
              </a:spcBef>
            </a:pPr>
            <a:r>
              <a:rPr lang="en-US" dirty="0">
                <a:solidFill>
                  <a:srgbClr val="480000"/>
                </a:solidFill>
              </a:rPr>
              <a:t>You don’t have to be an employer to exploit others</a:t>
            </a:r>
          </a:p>
          <a:p>
            <a:pPr>
              <a:lnSpc>
                <a:spcPct val="90000"/>
              </a:lnSpc>
              <a:spcBef>
                <a:spcPts val="400"/>
              </a:spcBef>
            </a:pPr>
            <a:r>
              <a:rPr lang="en-US" dirty="0">
                <a:solidFill>
                  <a:srgbClr val="480000"/>
                </a:solidFill>
              </a:rPr>
              <a:t>Employees do it to employers by arriving late, leaving early, fudging time sheets, surfing the web on company time</a:t>
            </a:r>
          </a:p>
          <a:p>
            <a:pPr>
              <a:lnSpc>
                <a:spcPct val="90000"/>
              </a:lnSpc>
              <a:spcBef>
                <a:spcPts val="400"/>
              </a:spcBef>
            </a:pPr>
            <a:r>
              <a:rPr lang="en-US" dirty="0">
                <a:solidFill>
                  <a:srgbClr val="480000"/>
                </a:solidFill>
              </a:rPr>
              <a:t>The desire for money was at the heart of Jesus’ betrayal</a:t>
            </a:r>
            <a:br>
              <a:rPr lang="en-US" dirty="0">
                <a:solidFill>
                  <a:srgbClr val="480000"/>
                </a:solidFill>
              </a:rPr>
            </a:br>
            <a:endParaRPr lang="en-US" dirty="0">
              <a:solidFill>
                <a:srgbClr val="480000"/>
              </a:solidFill>
            </a:endParaRPr>
          </a:p>
          <a:p>
            <a:pPr>
              <a:lnSpc>
                <a:spcPct val="90000"/>
              </a:lnSpc>
              <a:spcBef>
                <a:spcPts val="400"/>
              </a:spcBef>
            </a:pPr>
            <a:endParaRPr lang="en-US" dirty="0">
              <a:solidFill>
                <a:srgbClr val="48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Autofit/>
          </a:bodyPr>
          <a:lstStyle/>
          <a:p>
            <a:pPr algn="ctr"/>
            <a:r>
              <a:rPr lang="en-US" dirty="0"/>
              <a:t>HOW YOU GUARD YOUR MONEY</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400"/>
              </a:spcBef>
            </a:pPr>
            <a:r>
              <a:rPr lang="en-US" b="1" dirty="0">
                <a:solidFill>
                  <a:srgbClr val="480000"/>
                </a:solidFill>
              </a:rPr>
              <a:t>James 5:3 </a:t>
            </a:r>
            <a:r>
              <a:rPr lang="en-US" dirty="0">
                <a:solidFill>
                  <a:srgbClr val="480000"/>
                </a:solidFill>
              </a:rPr>
              <a:t> Your gold and your silver have rusted; and their rust will be a witness against you and will consume your flesh like fire. It is in the last days that you have stored up your treasure! </a:t>
            </a:r>
          </a:p>
          <a:p>
            <a:pPr>
              <a:lnSpc>
                <a:spcPct val="90000"/>
              </a:lnSpc>
              <a:spcBef>
                <a:spcPts val="400"/>
              </a:spcBef>
            </a:pPr>
            <a:r>
              <a:rPr lang="en-US" dirty="0">
                <a:solidFill>
                  <a:srgbClr val="480000"/>
                </a:solidFill>
              </a:rPr>
              <a:t>Stored up: </a:t>
            </a:r>
            <a:r>
              <a:rPr lang="en-US" i="1" dirty="0">
                <a:solidFill>
                  <a:srgbClr val="480000"/>
                </a:solidFill>
              </a:rPr>
              <a:t>thesaurizo: </a:t>
            </a:r>
            <a:r>
              <a:rPr lang="en-US" dirty="0">
                <a:solidFill>
                  <a:srgbClr val="480000"/>
                </a:solidFill>
              </a:rPr>
              <a:t>to store up as treasure; to save</a:t>
            </a:r>
          </a:p>
          <a:p>
            <a:pPr>
              <a:lnSpc>
                <a:spcPct val="90000"/>
              </a:lnSpc>
              <a:spcBef>
                <a:spcPts val="400"/>
              </a:spcBef>
            </a:pPr>
            <a:r>
              <a:rPr lang="en-US" dirty="0">
                <a:solidFill>
                  <a:srgbClr val="480000"/>
                </a:solidFill>
              </a:rPr>
              <a:t>Saving money isn’t wrong</a:t>
            </a:r>
          </a:p>
          <a:p>
            <a:pPr>
              <a:lnSpc>
                <a:spcPct val="90000"/>
              </a:lnSpc>
              <a:spcBef>
                <a:spcPts val="400"/>
              </a:spcBef>
            </a:pPr>
            <a:r>
              <a:rPr lang="en-US" b="1" dirty="0">
                <a:solidFill>
                  <a:srgbClr val="480000"/>
                </a:solidFill>
              </a:rPr>
              <a:t>2 Corinthians 12:14 </a:t>
            </a:r>
            <a:r>
              <a:rPr lang="en-US" dirty="0">
                <a:solidFill>
                  <a:srgbClr val="480000"/>
                </a:solidFill>
              </a:rPr>
              <a:t> Here for this third time I am ready to come to you, and I will not be a burden to you; for I do not seek what is yours, but you; for children are not responsible to </a:t>
            </a:r>
            <a:r>
              <a:rPr lang="en-US" u="sng" dirty="0">
                <a:solidFill>
                  <a:srgbClr val="480000"/>
                </a:solidFill>
              </a:rPr>
              <a:t>save up</a:t>
            </a:r>
            <a:r>
              <a:rPr lang="en-US" dirty="0">
                <a:solidFill>
                  <a:srgbClr val="480000"/>
                </a:solidFill>
              </a:rPr>
              <a:t> for </a:t>
            </a:r>
            <a:r>
              <a:rPr lang="en-US" i="1" dirty="0">
                <a:solidFill>
                  <a:srgbClr val="480000"/>
                </a:solidFill>
              </a:rPr>
              <a:t>their</a:t>
            </a:r>
            <a:r>
              <a:rPr lang="en-US" dirty="0">
                <a:solidFill>
                  <a:srgbClr val="480000"/>
                </a:solidFill>
              </a:rPr>
              <a:t> parents, but parents for </a:t>
            </a:r>
            <a:r>
              <a:rPr lang="en-US" i="1" dirty="0">
                <a:solidFill>
                  <a:srgbClr val="480000"/>
                </a:solidFill>
              </a:rPr>
              <a:t>their</a:t>
            </a:r>
            <a:r>
              <a:rPr lang="en-US" dirty="0">
                <a:solidFill>
                  <a:srgbClr val="480000"/>
                </a:solidFill>
              </a:rPr>
              <a:t> children. </a:t>
            </a:r>
          </a:p>
          <a:p>
            <a:pPr>
              <a:lnSpc>
                <a:spcPct val="90000"/>
              </a:lnSpc>
              <a:spcBef>
                <a:spcPts val="400"/>
              </a:spcBef>
            </a:pPr>
            <a:r>
              <a:rPr lang="en-US" dirty="0">
                <a:solidFill>
                  <a:srgbClr val="480000"/>
                </a:solidFill>
              </a:rPr>
              <a:t>IT IS WRONG TO SAVE BACK MONEY OWED TO OTHERS</a:t>
            </a:r>
          </a:p>
          <a:p>
            <a:pPr>
              <a:lnSpc>
                <a:spcPct val="90000"/>
              </a:lnSpc>
              <a:spcBef>
                <a:spcPts val="400"/>
              </a:spcBef>
            </a:pPr>
            <a:r>
              <a:rPr lang="en-US" b="1" dirty="0">
                <a:solidFill>
                  <a:srgbClr val="480000"/>
                </a:solidFill>
              </a:rPr>
              <a:t>Matthew 6:19 </a:t>
            </a:r>
            <a:r>
              <a:rPr lang="en-US" dirty="0">
                <a:solidFill>
                  <a:srgbClr val="480000"/>
                </a:solidFill>
              </a:rPr>
              <a:t> "Do not store up for yourselves treasures on earth, where moth and rust destroy, and where thieves break in and steal.” </a:t>
            </a:r>
            <a:br>
              <a:rPr lang="en-US" dirty="0">
                <a:solidFill>
                  <a:srgbClr val="480000"/>
                </a:solidFill>
              </a:rPr>
            </a:br>
            <a:br>
              <a:rPr lang="en-US" dirty="0">
                <a:solidFill>
                  <a:srgbClr val="480000"/>
                </a:solidFill>
              </a:rPr>
            </a:br>
            <a:br>
              <a:rPr lang="en-US" dirty="0">
                <a:solidFill>
                  <a:srgbClr val="480000"/>
                </a:solidFill>
              </a:rPr>
            </a:br>
            <a:endParaRPr lang="en-US" b="1" dirty="0">
              <a:solidFill>
                <a:srgbClr val="48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9372600" cy="990600"/>
          </a:xfrm>
        </p:spPr>
        <p:txBody>
          <a:bodyPr>
            <a:normAutofit/>
          </a:bodyPr>
          <a:lstStyle/>
          <a:p>
            <a:pPr algn="ctr"/>
            <a:r>
              <a:rPr lang="en-US" dirty="0"/>
              <a:t>YOU CAN’T TAKE IT WITH YOU</a:t>
            </a:r>
            <a:endParaRPr lang="en-US" spc="-150" dirty="0"/>
          </a:p>
        </p:txBody>
      </p:sp>
      <p:sp>
        <p:nvSpPr>
          <p:cNvPr id="5" name="Content Placeholder 4"/>
          <p:cNvSpPr>
            <a:spLocks noGrp="1"/>
          </p:cNvSpPr>
          <p:nvPr>
            <p:ph idx="1"/>
          </p:nvPr>
        </p:nvSpPr>
        <p:spPr>
          <a:xfrm>
            <a:off x="0" y="914400"/>
            <a:ext cx="9144000" cy="5943600"/>
          </a:xfrm>
        </p:spPr>
        <p:txBody>
          <a:bodyPr>
            <a:noAutofit/>
          </a:bodyPr>
          <a:lstStyle/>
          <a:p>
            <a:pPr>
              <a:lnSpc>
                <a:spcPct val="90000"/>
              </a:lnSpc>
              <a:spcBef>
                <a:spcPts val="200"/>
              </a:spcBef>
            </a:pPr>
            <a:r>
              <a:rPr lang="en-US" dirty="0">
                <a:solidFill>
                  <a:srgbClr val="480000"/>
                </a:solidFill>
              </a:rPr>
              <a:t>Guarded wealth presents a false sense of security</a:t>
            </a:r>
          </a:p>
          <a:p>
            <a:pPr>
              <a:lnSpc>
                <a:spcPct val="90000"/>
              </a:lnSpc>
              <a:spcBef>
                <a:spcPts val="200"/>
              </a:spcBef>
            </a:pPr>
            <a:r>
              <a:rPr lang="en-US" b="1" dirty="0">
                <a:solidFill>
                  <a:srgbClr val="480000"/>
                </a:solidFill>
              </a:rPr>
              <a:t>Mark 4:18-19 </a:t>
            </a:r>
            <a:r>
              <a:rPr lang="en-US" dirty="0">
                <a:solidFill>
                  <a:srgbClr val="480000"/>
                </a:solidFill>
              </a:rPr>
              <a:t> "And others are the ones on whom seed was sown among the thorns; these are the ones who have heard the word but the worries of the world, and the deceitfulness of riches, and the desires for other things enter in and choke the word, and it becomes unfruitful.” </a:t>
            </a:r>
          </a:p>
          <a:p>
            <a:pPr>
              <a:lnSpc>
                <a:spcPct val="90000"/>
              </a:lnSpc>
              <a:spcBef>
                <a:spcPts val="200"/>
              </a:spcBef>
            </a:pPr>
            <a:r>
              <a:rPr lang="en-US" dirty="0">
                <a:solidFill>
                  <a:srgbClr val="480000"/>
                </a:solidFill>
              </a:rPr>
              <a:t>Deceitfulness: </a:t>
            </a:r>
            <a:r>
              <a:rPr lang="en-US" i="1" dirty="0">
                <a:solidFill>
                  <a:srgbClr val="480000"/>
                </a:solidFill>
              </a:rPr>
              <a:t>apate: </a:t>
            </a:r>
            <a:r>
              <a:rPr lang="en-US" dirty="0">
                <a:solidFill>
                  <a:srgbClr val="480000"/>
                </a:solidFill>
              </a:rPr>
              <a:t>delusion, deceit</a:t>
            </a:r>
          </a:p>
          <a:p>
            <a:pPr>
              <a:lnSpc>
                <a:spcPct val="90000"/>
              </a:lnSpc>
              <a:spcBef>
                <a:spcPts val="200"/>
              </a:spcBef>
            </a:pPr>
            <a:r>
              <a:rPr lang="en-US" b="1" dirty="0">
                <a:solidFill>
                  <a:srgbClr val="480000"/>
                </a:solidFill>
              </a:rPr>
              <a:t>Malachi 3:8 </a:t>
            </a:r>
            <a:r>
              <a:rPr lang="en-US" dirty="0">
                <a:solidFill>
                  <a:srgbClr val="480000"/>
                </a:solidFill>
              </a:rPr>
              <a:t> “Will a man rob God? </a:t>
            </a:r>
            <a:r>
              <a:rPr lang="en-US" spc="-150" dirty="0">
                <a:solidFill>
                  <a:srgbClr val="480000"/>
                </a:solidFill>
              </a:rPr>
              <a:t>Yet you are </a:t>
            </a:r>
            <a:r>
              <a:rPr lang="en-US" dirty="0">
                <a:solidFill>
                  <a:srgbClr val="480000"/>
                </a:solidFill>
              </a:rPr>
              <a:t>robbing Me! </a:t>
            </a:r>
            <a:r>
              <a:rPr lang="en-US" spc="-150" dirty="0">
                <a:solidFill>
                  <a:srgbClr val="480000"/>
                </a:solidFill>
              </a:rPr>
              <a:t>But </a:t>
            </a:r>
            <a:r>
              <a:rPr lang="en-US" dirty="0">
                <a:solidFill>
                  <a:srgbClr val="480000"/>
                </a:solidFill>
              </a:rPr>
              <a:t>you </a:t>
            </a:r>
            <a:r>
              <a:rPr lang="en-US" spc="-150" dirty="0">
                <a:solidFill>
                  <a:srgbClr val="480000"/>
                </a:solidFill>
              </a:rPr>
              <a:t>say, 'How have we </a:t>
            </a:r>
            <a:r>
              <a:rPr lang="en-US" dirty="0">
                <a:solidFill>
                  <a:srgbClr val="480000"/>
                </a:solidFill>
              </a:rPr>
              <a:t>robbed You?' In </a:t>
            </a:r>
            <a:r>
              <a:rPr lang="en-US" spc="-150" dirty="0">
                <a:solidFill>
                  <a:srgbClr val="480000"/>
                </a:solidFill>
              </a:rPr>
              <a:t>tithes and offerings”</a:t>
            </a:r>
          </a:p>
          <a:p>
            <a:pPr>
              <a:lnSpc>
                <a:spcPct val="90000"/>
              </a:lnSpc>
              <a:spcBef>
                <a:spcPts val="200"/>
              </a:spcBef>
            </a:pPr>
            <a:r>
              <a:rPr lang="en-US" dirty="0">
                <a:solidFill>
                  <a:srgbClr val="480000"/>
                </a:solidFill>
              </a:rPr>
              <a:t>It would be tragic to get to the end of life and have only the world’s treasures in your account </a:t>
            </a:r>
          </a:p>
          <a:p>
            <a:pPr>
              <a:lnSpc>
                <a:spcPct val="90000"/>
              </a:lnSpc>
              <a:spcBef>
                <a:spcPts val="200"/>
              </a:spcBef>
            </a:pPr>
            <a:r>
              <a:rPr lang="en-US" b="1" dirty="0">
                <a:solidFill>
                  <a:srgbClr val="480000"/>
                </a:solidFill>
              </a:rPr>
              <a:t>1 John 2:16-17 </a:t>
            </a:r>
            <a:r>
              <a:rPr lang="en-US" dirty="0">
                <a:solidFill>
                  <a:srgbClr val="480000"/>
                </a:solidFill>
              </a:rPr>
              <a:t> For all that is in the world, the lust of the flesh and the lust of the eyes and the boastful pride of life, is not from the Father, but is from the world. The world is passing away, and </a:t>
            </a:r>
            <a:r>
              <a:rPr lang="en-US" i="1" dirty="0">
                <a:solidFill>
                  <a:srgbClr val="480000"/>
                </a:solidFill>
              </a:rPr>
              <a:t>also</a:t>
            </a:r>
            <a:r>
              <a:rPr lang="en-US" dirty="0">
                <a:solidFill>
                  <a:srgbClr val="480000"/>
                </a:solidFill>
              </a:rPr>
              <a:t> its lusts; but the one who does the will of God lives forever.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pPr algn="ctr"/>
            <a:r>
              <a:rPr lang="en-US" dirty="0"/>
              <a:t>HOW ARE YOU SPENDING….</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200"/>
              </a:spcBef>
            </a:pPr>
            <a:r>
              <a:rPr lang="en-US" b="1" dirty="0">
                <a:solidFill>
                  <a:srgbClr val="480000"/>
                </a:solidFill>
              </a:rPr>
              <a:t>1 Timothy 6:7-10 </a:t>
            </a:r>
            <a:r>
              <a:rPr lang="en-US" dirty="0">
                <a:solidFill>
                  <a:srgbClr val="480000"/>
                </a:solidFill>
              </a:rPr>
              <a:t> For we have brought nothing into the world, so we cannot take anything out of it either. If we have food and covering, with these we shall be content. </a:t>
            </a:r>
            <a:br>
              <a:rPr lang="en-US" dirty="0">
                <a:solidFill>
                  <a:srgbClr val="480000"/>
                </a:solidFill>
              </a:rPr>
            </a:br>
            <a:r>
              <a:rPr lang="en-US" dirty="0">
                <a:solidFill>
                  <a:srgbClr val="480000"/>
                </a:solidFill>
              </a:rPr>
              <a:t>But those who want to get rich fall into temptation and a snare and many foolish and harmful desires which plunge men into ruin and destruction. For the love of money is a root of all sorts of evil, and some by longing for it have wandered away from the faith and pierced themselves with many griefs.</a:t>
            </a:r>
          </a:p>
          <a:p>
            <a:pPr>
              <a:lnSpc>
                <a:spcPct val="90000"/>
              </a:lnSpc>
              <a:spcBef>
                <a:spcPts val="200"/>
              </a:spcBef>
            </a:pPr>
            <a:r>
              <a:rPr lang="en-US" dirty="0">
                <a:solidFill>
                  <a:srgbClr val="480000"/>
                </a:solidFill>
              </a:rPr>
              <a:t>Love of money:</a:t>
            </a:r>
            <a:r>
              <a:rPr lang="en-US" i="1" dirty="0">
                <a:solidFill>
                  <a:srgbClr val="480000"/>
                </a:solidFill>
              </a:rPr>
              <a:t> philarguria</a:t>
            </a:r>
            <a:r>
              <a:rPr lang="en-US" dirty="0">
                <a:solidFill>
                  <a:srgbClr val="480000"/>
                </a:solidFill>
              </a:rPr>
              <a:t>: avarice </a:t>
            </a:r>
          </a:p>
          <a:p>
            <a:pPr>
              <a:lnSpc>
                <a:spcPct val="90000"/>
              </a:lnSpc>
              <a:spcBef>
                <a:spcPts val="200"/>
              </a:spcBef>
            </a:pPr>
            <a:r>
              <a:rPr lang="en-US" b="1" dirty="0">
                <a:solidFill>
                  <a:srgbClr val="480000"/>
                </a:solidFill>
              </a:rPr>
              <a:t>1 John 3:17 </a:t>
            </a:r>
            <a:r>
              <a:rPr lang="en-US" dirty="0">
                <a:solidFill>
                  <a:srgbClr val="480000"/>
                </a:solidFill>
              </a:rPr>
              <a:t>But whoever has the world's goods, and sees his brother in need and closes his heart against him, how does the love of God abide in him? </a:t>
            </a:r>
          </a:p>
          <a:p>
            <a:pPr>
              <a:lnSpc>
                <a:spcPct val="90000"/>
              </a:lnSpc>
              <a:spcBef>
                <a:spcPts val="200"/>
              </a:spcBef>
            </a:pPr>
            <a:r>
              <a:rPr lang="en-US" dirty="0">
                <a:solidFill>
                  <a:srgbClr val="480000"/>
                </a:solidFill>
              </a:rPr>
              <a:t>GOD CARE HOW YOU SPEND YOUR MONEY</a:t>
            </a:r>
          </a:p>
          <a:p>
            <a:pPr>
              <a:lnSpc>
                <a:spcPct val="90000"/>
              </a:lnSpc>
              <a:spcBef>
                <a:spcPts val="200"/>
              </a:spcBef>
            </a:pPr>
            <a:r>
              <a:rPr lang="en-US" dirty="0">
                <a:solidFill>
                  <a:srgbClr val="480000"/>
                </a:solidFill>
              </a:rPr>
              <a:t>But how do we determine how to give money?</a:t>
            </a:r>
            <a:br>
              <a:rPr lang="en-US" dirty="0">
                <a:solidFill>
                  <a:srgbClr val="480000"/>
                </a:solidFill>
              </a:rPr>
            </a:br>
            <a:endParaRPr lang="en-US" dirty="0">
              <a:solidFill>
                <a:srgbClr val="48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algn="ctr"/>
            <a:r>
              <a:rPr lang="en-US" dirty="0"/>
              <a:t>SIN OF SODOM</a:t>
            </a:r>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0"/>
              </a:spcBef>
            </a:pPr>
            <a:r>
              <a:rPr lang="en-US" b="1" dirty="0">
                <a:solidFill>
                  <a:srgbClr val="480000"/>
                </a:solidFill>
              </a:rPr>
              <a:t>Ezekiel 16:49 </a:t>
            </a:r>
            <a:r>
              <a:rPr lang="en-US" dirty="0">
                <a:solidFill>
                  <a:srgbClr val="480000"/>
                </a:solidFill>
              </a:rPr>
              <a:t> “Behold, this was the guilt of your sister Sodom: she and her daughters had arrogance, abundant food and careless ease, but she did not help the poor and needy.” </a:t>
            </a:r>
          </a:p>
          <a:p>
            <a:pPr>
              <a:lnSpc>
                <a:spcPct val="90000"/>
              </a:lnSpc>
              <a:spcBef>
                <a:spcPts val="0"/>
              </a:spcBef>
            </a:pPr>
            <a:r>
              <a:rPr lang="en-US" b="1" dirty="0">
                <a:solidFill>
                  <a:srgbClr val="480000"/>
                </a:solidFill>
              </a:rPr>
              <a:t>1 Timothy 6:17-19 </a:t>
            </a:r>
            <a:r>
              <a:rPr lang="en-US" dirty="0">
                <a:solidFill>
                  <a:srgbClr val="480000"/>
                </a:solidFill>
              </a:rPr>
              <a:t> Instruct those who are rich in this present world not to be conceited or to fix their hope on the uncertainty of riches, but on God, who richly supplies us with all things to enjoy. </a:t>
            </a:r>
            <a:r>
              <a:rPr lang="en-US" i="1" dirty="0">
                <a:solidFill>
                  <a:srgbClr val="480000"/>
                </a:solidFill>
              </a:rPr>
              <a:t>Instruct them</a:t>
            </a:r>
            <a:r>
              <a:rPr lang="en-US" dirty="0">
                <a:solidFill>
                  <a:srgbClr val="480000"/>
                </a:solidFill>
              </a:rPr>
              <a:t> to do good, to be rich in good works, to be generous and ready to share, </a:t>
            </a:r>
            <a:br>
              <a:rPr lang="en-US" dirty="0">
                <a:solidFill>
                  <a:srgbClr val="480000"/>
                </a:solidFill>
              </a:rPr>
            </a:br>
            <a:r>
              <a:rPr lang="en-US" dirty="0">
                <a:solidFill>
                  <a:srgbClr val="480000"/>
                </a:solidFill>
              </a:rPr>
              <a:t>storing up for themselves the treasure of a good foundation for the future, so that they may take hold of that which is life indeed. </a:t>
            </a:r>
          </a:p>
          <a:p>
            <a:r>
              <a:rPr lang="en-US" b="1" dirty="0">
                <a:solidFill>
                  <a:srgbClr val="480000"/>
                </a:solidFill>
              </a:rPr>
              <a:t>Psalm 24:1</a:t>
            </a:r>
            <a:r>
              <a:rPr lang="en-US" dirty="0">
                <a:solidFill>
                  <a:srgbClr val="480000"/>
                </a:solidFill>
              </a:rPr>
              <a:t> The earth is the </a:t>
            </a:r>
            <a:r>
              <a:rPr lang="en-US" cap="small" dirty="0">
                <a:solidFill>
                  <a:srgbClr val="480000"/>
                </a:solidFill>
              </a:rPr>
              <a:t>LORD'S</a:t>
            </a:r>
            <a:r>
              <a:rPr lang="en-US" dirty="0">
                <a:solidFill>
                  <a:srgbClr val="480000"/>
                </a:solidFill>
              </a:rPr>
              <a:t>, and all it contains.. </a:t>
            </a:r>
          </a:p>
          <a:p>
            <a:pPr marL="0">
              <a:spcBef>
                <a:spcPts val="0"/>
              </a:spcBef>
            </a:pPr>
            <a:r>
              <a:rPr lang="en-US" dirty="0">
                <a:solidFill>
                  <a:srgbClr val="480000"/>
                </a:solidFill>
              </a:rPr>
              <a:t>How much of my money should I give to God’s work  OR</a:t>
            </a:r>
          </a:p>
          <a:p>
            <a:pPr marL="0">
              <a:spcBef>
                <a:spcPts val="0"/>
              </a:spcBef>
              <a:buNone/>
            </a:pPr>
            <a:r>
              <a:rPr lang="en-US" dirty="0">
                <a:solidFill>
                  <a:srgbClr val="480000"/>
                </a:solidFill>
              </a:rPr>
              <a:t>    how much of God’s money should I keep for myself?</a:t>
            </a:r>
            <a:br>
              <a:rPr lang="en-US" dirty="0">
                <a:solidFill>
                  <a:srgbClr val="480000"/>
                </a:solidFill>
              </a:rPr>
            </a:br>
            <a:endParaRPr lang="en-US" dirty="0">
              <a:solidFill>
                <a:srgbClr val="480000"/>
              </a:solidFill>
            </a:endParaRPr>
          </a:p>
        </p:txBody>
      </p:sp>
    </p:spTree>
  </p:cSld>
  <p:clrMapOvr>
    <a:masterClrMapping/>
  </p:clrMapOvr>
</p:sld>
</file>

<file path=ppt/theme/theme1.xml><?xml version="1.0" encoding="utf-8"?>
<a:theme xmlns:a="http://schemas.openxmlformats.org/drawingml/2006/main" name="GreenWave_BusDesignSlides">
  <a:themeElements>
    <a:clrScheme name="Custom 6">
      <a:dk1>
        <a:sysClr val="windowText" lastClr="000000"/>
      </a:dk1>
      <a:lt1>
        <a:sysClr val="window" lastClr="FFFFFF"/>
      </a:lt1>
      <a:dk2>
        <a:srgbClr val="FFFFFF"/>
      </a:dk2>
      <a:lt2>
        <a:srgbClr val="D2D2D2"/>
      </a:lt2>
      <a:accent1>
        <a:srgbClr val="C00000"/>
      </a:accent1>
      <a:accent2>
        <a:srgbClr val="663300"/>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406B6EB-8CCB-429C-9D3B-EA09378A397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GreenWave_BusDesignSlides</Template>
  <TotalTime>12194</TotalTime>
  <Words>1821</Words>
  <Application>Microsoft Office PowerPoint</Application>
  <PresentationFormat>On-screen Show (4:3)</PresentationFormat>
  <Paragraphs>85</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Tahoma</vt:lpstr>
      <vt:lpstr>Wingdings</vt:lpstr>
      <vt:lpstr>GreenWave_BusDesignSlides</vt:lpstr>
      <vt:lpstr>WORKING FAITH</vt:lpstr>
      <vt:lpstr>WORD FOR THE JOURNEY</vt:lpstr>
      <vt:lpstr>RICH IS RELATIVE</vt:lpstr>
      <vt:lpstr>GOD USES RICH PEOPLE</vt:lpstr>
      <vt:lpstr>HOW YOU GET MONEY</vt:lpstr>
      <vt:lpstr>HOW YOU GUARD YOUR MONEY</vt:lpstr>
      <vt:lpstr>YOU CAN’T TAKE IT WITH YOU</vt:lpstr>
      <vt:lpstr>HOW ARE YOU SPENDING….</vt:lpstr>
      <vt:lpstr>SIN OF SODOM</vt:lpstr>
      <vt:lpstr>FOR A REASON</vt:lpstr>
      <vt:lpstr>REAPING AND SOWING</vt:lpstr>
      <vt:lpstr>TEAMWORK INVESTING</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FAITH</dc:title>
  <dc:creator>JoLynn Rees</dc:creator>
  <cp:lastModifiedBy>Gower</cp:lastModifiedBy>
  <cp:revision>25</cp:revision>
  <dcterms:created xsi:type="dcterms:W3CDTF">2017-05-15T12:59:04Z</dcterms:created>
  <dcterms:modified xsi:type="dcterms:W3CDTF">2021-10-28T22:00:06Z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TC103853789990</vt:lpwstr>
  </property>
</Properties>
</file>