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7" r:id="rId4"/>
    <p:sldId id="258" r:id="rId5"/>
    <p:sldId id="259" r:id="rId6"/>
    <p:sldId id="260" r:id="rId7"/>
    <p:sldId id="261" r:id="rId8"/>
    <p:sldId id="267" r:id="rId9"/>
    <p:sldId id="262" r:id="rId10"/>
    <p:sldId id="265" r:id="rId11"/>
    <p:sldId id="263" r:id="rId12"/>
    <p:sldId id="264" r:id="rId13"/>
    <p:sldId id="266"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508" autoAdjust="0"/>
  </p:normalViewPr>
  <p:slideViewPr>
    <p:cSldViewPr>
      <p:cViewPr varScale="1">
        <p:scale>
          <a:sx n="51" d="100"/>
          <a:sy n="51" d="100"/>
        </p:scale>
        <p:origin x="1397"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2088" y="-78"/>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76" tIns="46787" rIns="93576" bIns="46787" rtlCol="0"/>
          <a:lstStyle>
            <a:lvl1pPr algn="r">
              <a:defRPr sz="1200"/>
            </a:lvl1pPr>
          </a:lstStyle>
          <a:p>
            <a:fld id="{5A721B00-6FC2-41C5-8CC8-B9EEA04C504C}" type="datetimeFigureOut">
              <a:rPr lang="en-US" smtClean="0"/>
              <a:pPr/>
              <a:t>10/21/2021</a:t>
            </a:fld>
            <a:endParaRPr lang="en-US" dirty="0"/>
          </a:p>
        </p:txBody>
      </p:sp>
      <p:sp>
        <p:nvSpPr>
          <p:cNvPr id="4" name="Footer Placeholder 3"/>
          <p:cNvSpPr>
            <a:spLocks noGrp="1"/>
          </p:cNvSpPr>
          <p:nvPr>
            <p:ph type="ftr" sz="quarter" idx="2"/>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4"/>
            <a:ext cx="3077739" cy="469424"/>
          </a:xfrm>
          <a:prstGeom prst="rect">
            <a:avLst/>
          </a:prstGeom>
        </p:spPr>
        <p:txBody>
          <a:bodyPr vert="horz" lIns="93576" tIns="46787" rIns="93576" bIns="46787" rtlCol="0" anchor="b"/>
          <a:lstStyle>
            <a:lvl1pPr algn="r">
              <a:defRPr sz="1200"/>
            </a:lvl1pPr>
          </a:lstStyle>
          <a:p>
            <a:fld id="{23498FED-E309-4234-8533-7FE78C07775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76" tIns="46787" rIns="93576" bIns="46787" rtlCol="0"/>
          <a:lstStyle>
            <a:lvl1pPr algn="r">
              <a:defRPr sz="1200"/>
            </a:lvl1pPr>
          </a:lstStyle>
          <a:p>
            <a:fld id="{E964F934-0B1F-4A2D-B327-660F7F58F120}" type="datetimeFigureOut">
              <a:rPr lang="en-US" smtClean="0"/>
              <a:pPr/>
              <a:t>10/21/2021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76" tIns="46787" rIns="93576" bIns="46787"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76" tIns="46787" rIns="93576" bIns="4678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4"/>
            <a:ext cx="3077739" cy="469424"/>
          </a:xfrm>
          <a:prstGeom prst="rect">
            <a:avLst/>
          </a:prstGeom>
        </p:spPr>
        <p:txBody>
          <a:bodyPr vert="horz" lIns="93576" tIns="46787" rIns="93576" bIns="467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4"/>
            <a:ext cx="3077739" cy="469424"/>
          </a:xfrm>
          <a:prstGeom prst="rect">
            <a:avLst/>
          </a:prstGeom>
        </p:spPr>
        <p:txBody>
          <a:bodyPr vert="horz" lIns="93576" tIns="46787" rIns="93576" bIns="46787"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228600"/>
            <a:ext cx="6858000" cy="707886"/>
          </a:xfrm>
        </p:spPr>
        <p:txBody>
          <a:bodyPr wrap="square">
            <a:spAutoFit/>
          </a:bodyPr>
          <a:lstStyle>
            <a:lvl1pPr algn="r">
              <a:defRPr sz="4000">
                <a:solidFill>
                  <a:schemeClr val="accent2">
                    <a:lumMod val="75000"/>
                  </a:schemeClr>
                </a:solidFill>
              </a:defRPr>
            </a:lvl1pPr>
          </a:lstStyle>
          <a:p>
            <a:r>
              <a:rPr lang="en-US"/>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10/21/2021</a:t>
            </a:fld>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lvl1pPr>
              <a:defRPr sz="4400">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295400"/>
            <a:ext cx="9144000" cy="4830763"/>
          </a:xfrm>
        </p:spPr>
        <p:txBody>
          <a:bodyPr>
            <a:normAutofit/>
          </a:bodyPr>
          <a:lstStyle>
            <a:lvl1pPr>
              <a:buFont typeface="Wingdings" pitchFamily="2" charset="2"/>
              <a:buChar char="v"/>
              <a:defRPr sz="2600">
                <a:latin typeface="Tahoma" pitchFamily="34" charset="0"/>
                <a:ea typeface="Tahoma" pitchFamily="34" charset="0"/>
                <a:cs typeface="Tahoma" pitchFamily="34" charset="0"/>
              </a:defRPr>
            </a:lvl1pPr>
            <a:lvl2pPr>
              <a:buFont typeface="Wingdings" pitchFamily="2" charset="2"/>
              <a:buChar char="v"/>
              <a:defRPr sz="2600">
                <a:latin typeface="Tahoma" pitchFamily="34" charset="0"/>
                <a:ea typeface="Tahoma" pitchFamily="34" charset="0"/>
                <a:cs typeface="Tahoma" pitchFamily="34" charset="0"/>
              </a:defRPr>
            </a:lvl2pPr>
            <a:lvl3pPr>
              <a:buFont typeface="Wingdings" pitchFamily="2" charset="2"/>
              <a:buChar char="v"/>
              <a:defRPr sz="2600">
                <a:latin typeface="Tahoma" pitchFamily="34" charset="0"/>
                <a:ea typeface="Tahoma" pitchFamily="34" charset="0"/>
                <a:cs typeface="Tahoma" pitchFamily="34" charset="0"/>
              </a:defRPr>
            </a:lvl3pPr>
            <a:lvl4pPr>
              <a:buFont typeface="Wingdings" pitchFamily="2" charset="2"/>
              <a:buChar char="v"/>
              <a:defRPr sz="2600">
                <a:latin typeface="Tahoma" pitchFamily="34" charset="0"/>
                <a:ea typeface="Tahoma" pitchFamily="34" charset="0"/>
                <a:cs typeface="Tahoma" pitchFamily="34" charset="0"/>
              </a:defRPr>
            </a:lvl4pPr>
            <a:lvl5pPr>
              <a:buFont typeface="Wingdings" pitchFamily="2" charset="2"/>
              <a:buChar char="v"/>
              <a:defRPr sz="2600">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10/21/2021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915025"/>
            <a:ext cx="6858000" cy="1446550"/>
          </a:xfrm>
        </p:spPr>
        <p:txBody>
          <a:bodyPr/>
          <a:lstStyle/>
          <a:p>
            <a:pPr algn="ctr"/>
            <a:br>
              <a:rPr lang="en-US" sz="4400">
                <a:latin typeface="Tahoma" pitchFamily="34" charset="0"/>
                <a:ea typeface="Tahoma" pitchFamily="34" charset="0"/>
                <a:cs typeface="Tahoma" pitchFamily="34" charset="0"/>
              </a:rPr>
            </a:br>
            <a:r>
              <a:rPr lang="en-US" sz="4400">
                <a:latin typeface="Tahoma" pitchFamily="34" charset="0"/>
                <a:ea typeface="Tahoma" pitchFamily="34" charset="0"/>
                <a:cs typeface="Tahoma" pitchFamily="34" charset="0"/>
              </a:rPr>
              <a:t>WORKING </a:t>
            </a:r>
            <a:r>
              <a:rPr lang="en-US" sz="4400" dirty="0">
                <a:latin typeface="Tahoma" pitchFamily="34" charset="0"/>
                <a:ea typeface="Tahoma" pitchFamily="34" charset="0"/>
                <a:cs typeface="Tahoma" pitchFamily="34" charset="0"/>
              </a:rPr>
              <a:t>FAITH</a:t>
            </a:r>
          </a:p>
        </p:txBody>
      </p:sp>
      <p:sp>
        <p:nvSpPr>
          <p:cNvPr id="5" name="Subtitle 4"/>
          <p:cNvSpPr>
            <a:spLocks noGrp="1"/>
          </p:cNvSpPr>
          <p:nvPr>
            <p:ph type="subTitle" idx="1"/>
          </p:nvPr>
        </p:nvSpPr>
        <p:spPr>
          <a:xfrm>
            <a:off x="990600" y="1905000"/>
            <a:ext cx="6858000" cy="3416320"/>
          </a:xfrm>
        </p:spPr>
        <p:txBody>
          <a:bodyPr/>
          <a:lstStyle/>
          <a:p>
            <a:pPr algn="ctr">
              <a:spcBef>
                <a:spcPts val="0"/>
              </a:spcBef>
            </a:pPr>
            <a:endParaRPr lang="en-US" b="1" dirty="0">
              <a:latin typeface="Tahoma" pitchFamily="34" charset="0"/>
              <a:ea typeface="Tahoma" pitchFamily="34" charset="0"/>
              <a:cs typeface="Tahoma" pitchFamily="34" charset="0"/>
            </a:endParaRPr>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endParaRPr lang="en-US" b="1" dirty="0"/>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JoLynn Gower</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493-6151</a:t>
            </a:r>
          </a:p>
          <a:p>
            <a:pPr algn="ctr">
              <a:spcBef>
                <a:spcPts val="0"/>
              </a:spcBef>
            </a:pPr>
            <a:r>
              <a:rPr lang="en-US" dirty="0">
                <a:solidFill>
                  <a:schemeClr val="accent2">
                    <a:lumMod val="75000"/>
                  </a:schemeClr>
                </a:solidFill>
                <a:latin typeface="Tahoma" pitchFamily="34" charset="0"/>
                <a:ea typeface="Tahoma" pitchFamily="34" charset="0"/>
                <a:cs typeface="Tahoma" pitchFamily="34" charset="0"/>
              </a:rPr>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IMPUTATION OF SIN</a:t>
            </a:r>
          </a:p>
        </p:txBody>
      </p:sp>
      <p:sp>
        <p:nvSpPr>
          <p:cNvPr id="3" name="Content Placeholder 2"/>
          <p:cNvSpPr>
            <a:spLocks noGrp="1"/>
          </p:cNvSpPr>
          <p:nvPr>
            <p:ph idx="1"/>
          </p:nvPr>
        </p:nvSpPr>
        <p:spPr>
          <a:xfrm>
            <a:off x="0" y="914400"/>
            <a:ext cx="9144000" cy="5943600"/>
          </a:xfrm>
        </p:spPr>
        <p:txBody>
          <a:bodyPr>
            <a:noAutofit/>
          </a:bodyPr>
          <a:lstStyle/>
          <a:p>
            <a:pPr>
              <a:lnSpc>
                <a:spcPct val="91000"/>
              </a:lnSpc>
              <a:spcBef>
                <a:spcPts val="300"/>
              </a:spcBef>
            </a:pPr>
            <a:r>
              <a:rPr lang="en-US" sz="2400" b="1" dirty="0">
                <a:solidFill>
                  <a:srgbClr val="480000"/>
                </a:solidFill>
              </a:rPr>
              <a:t>Romans 5:12-14 </a:t>
            </a:r>
            <a:r>
              <a:rPr lang="en-US" sz="2400" dirty="0">
                <a:solidFill>
                  <a:srgbClr val="480000"/>
                </a:solidFill>
              </a:rPr>
              <a:t> Therefore, just as through one man sin entered into the world, and death through sin, and so death spread to all men, because all sinned—  for until the Law sin was in the world, but sin is not imputed when there is no law. </a:t>
            </a:r>
            <a:br>
              <a:rPr lang="en-US" sz="2400" dirty="0">
                <a:solidFill>
                  <a:srgbClr val="480000"/>
                </a:solidFill>
              </a:rPr>
            </a:br>
            <a:r>
              <a:rPr lang="en-US" sz="2400" dirty="0">
                <a:solidFill>
                  <a:srgbClr val="480000"/>
                </a:solidFill>
              </a:rPr>
              <a:t>Nevertheless death reigned from Adam until Moses, even over those who had not sinned in the likeness of the offense of Adam, who is a type of Him who was to come. </a:t>
            </a:r>
          </a:p>
          <a:p>
            <a:pPr>
              <a:lnSpc>
                <a:spcPct val="91000"/>
              </a:lnSpc>
              <a:spcBef>
                <a:spcPts val="300"/>
              </a:spcBef>
            </a:pPr>
            <a:r>
              <a:rPr lang="en-US" sz="2400" dirty="0">
                <a:solidFill>
                  <a:srgbClr val="480000"/>
                </a:solidFill>
              </a:rPr>
              <a:t>What was the offense of Adam?  Intentional sin</a:t>
            </a:r>
          </a:p>
          <a:p>
            <a:pPr>
              <a:lnSpc>
                <a:spcPct val="91000"/>
              </a:lnSpc>
              <a:spcBef>
                <a:spcPts val="300"/>
              </a:spcBef>
            </a:pPr>
            <a:r>
              <a:rPr lang="en-US" sz="2400" b="1" dirty="0">
                <a:solidFill>
                  <a:srgbClr val="480000"/>
                </a:solidFill>
              </a:rPr>
              <a:t>1 Timothy 2:14</a:t>
            </a:r>
            <a:r>
              <a:rPr lang="en-US" sz="2400" dirty="0">
                <a:solidFill>
                  <a:srgbClr val="480000"/>
                </a:solidFill>
              </a:rPr>
              <a:t> And </a:t>
            </a:r>
            <a:r>
              <a:rPr lang="en-US" sz="2400" i="1" dirty="0">
                <a:solidFill>
                  <a:srgbClr val="480000"/>
                </a:solidFill>
              </a:rPr>
              <a:t>it was</a:t>
            </a:r>
            <a:r>
              <a:rPr lang="en-US" sz="2400" dirty="0">
                <a:solidFill>
                  <a:srgbClr val="480000"/>
                </a:solidFill>
              </a:rPr>
              <a:t> not Adam </a:t>
            </a:r>
            <a:r>
              <a:rPr lang="en-US" sz="2400" i="1" dirty="0">
                <a:solidFill>
                  <a:srgbClr val="480000"/>
                </a:solidFill>
              </a:rPr>
              <a:t>who</a:t>
            </a:r>
            <a:r>
              <a:rPr lang="en-US" sz="2400" dirty="0">
                <a:solidFill>
                  <a:srgbClr val="480000"/>
                </a:solidFill>
              </a:rPr>
              <a:t> was deceived, but the woman being deceived, fell into transgression. </a:t>
            </a:r>
          </a:p>
          <a:p>
            <a:pPr>
              <a:lnSpc>
                <a:spcPct val="91000"/>
              </a:lnSpc>
              <a:spcBef>
                <a:spcPts val="300"/>
              </a:spcBef>
            </a:pPr>
            <a:r>
              <a:rPr lang="en-US" sz="2400" b="1" dirty="0">
                <a:solidFill>
                  <a:srgbClr val="480000"/>
                </a:solidFill>
              </a:rPr>
              <a:t>Genesis 5:3 </a:t>
            </a:r>
            <a:r>
              <a:rPr lang="en-US" sz="2400" dirty="0">
                <a:solidFill>
                  <a:srgbClr val="480000"/>
                </a:solidFill>
              </a:rPr>
              <a:t> When Adam had lived one hundred and thirty years, he became the father of </a:t>
            </a:r>
            <a:r>
              <a:rPr lang="en-US" sz="2400" i="1" dirty="0">
                <a:solidFill>
                  <a:srgbClr val="480000"/>
                </a:solidFill>
              </a:rPr>
              <a:t>a son</a:t>
            </a:r>
            <a:r>
              <a:rPr lang="en-US" sz="2400" dirty="0">
                <a:solidFill>
                  <a:srgbClr val="480000"/>
                </a:solidFill>
              </a:rPr>
              <a:t> in his own likeness, according to his image, and named him Seth. </a:t>
            </a:r>
          </a:p>
          <a:p>
            <a:pPr>
              <a:lnSpc>
                <a:spcPct val="91000"/>
              </a:lnSpc>
              <a:spcBef>
                <a:spcPts val="300"/>
              </a:spcBef>
            </a:pPr>
            <a:r>
              <a:rPr lang="en-US" sz="2400" dirty="0">
                <a:solidFill>
                  <a:srgbClr val="480000"/>
                </a:solidFill>
              </a:rPr>
              <a:t>Adam’s image had been skewed by sin</a:t>
            </a:r>
          </a:p>
          <a:p>
            <a:pPr>
              <a:lnSpc>
                <a:spcPct val="91000"/>
              </a:lnSpc>
              <a:spcBef>
                <a:spcPts val="300"/>
              </a:spcBef>
            </a:pPr>
            <a:r>
              <a:rPr lang="en-US" sz="2400" b="1" dirty="0">
                <a:solidFill>
                  <a:srgbClr val="480000"/>
                </a:solidFill>
              </a:rPr>
              <a:t>Colossians 3:10 </a:t>
            </a:r>
            <a:r>
              <a:rPr lang="en-US" sz="2400" baseline="30000" dirty="0">
                <a:solidFill>
                  <a:srgbClr val="480000"/>
                </a:solidFill>
              </a:rPr>
              <a:t> </a:t>
            </a:r>
            <a:r>
              <a:rPr lang="en-US" sz="2400" dirty="0">
                <a:solidFill>
                  <a:srgbClr val="480000"/>
                </a:solidFill>
              </a:rPr>
              <a:t> and have put on the new self who is being renewed to a true knowledge according to the image of the One who created him— </a:t>
            </a:r>
            <a:br>
              <a:rPr lang="en-US" sz="2400" dirty="0">
                <a:solidFill>
                  <a:srgbClr val="480000"/>
                </a:solidFill>
              </a:rPr>
            </a:br>
            <a:br>
              <a:rPr lang="en-US" sz="2400" dirty="0">
                <a:solidFill>
                  <a:srgbClr val="480000"/>
                </a:solidFill>
              </a:rPr>
            </a:br>
            <a:br>
              <a:rPr lang="en-US" sz="2400" dirty="0">
                <a:solidFill>
                  <a:srgbClr val="480000"/>
                </a:solidFill>
              </a:rPr>
            </a:br>
            <a:br>
              <a:rPr lang="en-US" sz="2500" dirty="0">
                <a:solidFill>
                  <a:srgbClr val="480000"/>
                </a:solidFill>
              </a:rPr>
            </a:br>
            <a:endParaRPr lang="en-US" sz="2500" dirty="0">
              <a:solidFill>
                <a:srgbClr val="48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38200"/>
          </a:xfrm>
        </p:spPr>
        <p:txBody>
          <a:bodyPr/>
          <a:lstStyle/>
          <a:p>
            <a:pPr algn="ctr"/>
            <a:r>
              <a:rPr lang="en-US" dirty="0"/>
              <a:t>FIXING THE SKEWED IMAGE</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0"/>
              </a:spcBef>
              <a:spcAft>
                <a:spcPts val="300"/>
              </a:spcAft>
            </a:pPr>
            <a:r>
              <a:rPr lang="en-US" b="1" dirty="0">
                <a:solidFill>
                  <a:srgbClr val="480000"/>
                </a:solidFill>
              </a:rPr>
              <a:t>2 Corinthians 3:18 </a:t>
            </a:r>
            <a:r>
              <a:rPr lang="en-US" dirty="0">
                <a:solidFill>
                  <a:srgbClr val="480000"/>
                </a:solidFill>
              </a:rPr>
              <a:t> But we all, with unveiled face, beholding as in a mirror the glory of the Lord, are being transformed into the same image from glory to glory, just as from the Lord, the Spirit.</a:t>
            </a:r>
          </a:p>
          <a:p>
            <a:pPr>
              <a:lnSpc>
                <a:spcPct val="90000"/>
              </a:lnSpc>
              <a:spcBef>
                <a:spcPts val="0"/>
              </a:spcBef>
              <a:spcAft>
                <a:spcPts val="300"/>
              </a:spcAft>
            </a:pPr>
            <a:r>
              <a:rPr lang="en-US" b="1" dirty="0">
                <a:solidFill>
                  <a:srgbClr val="480000"/>
                </a:solidFill>
              </a:rPr>
              <a:t>Romans 8:28-29 </a:t>
            </a:r>
            <a:r>
              <a:rPr lang="en-US" dirty="0">
                <a:solidFill>
                  <a:srgbClr val="480000"/>
                </a:solidFill>
              </a:rPr>
              <a:t> And we know that God causes all things to work together for good to those who love God, to those who are called according to </a:t>
            </a:r>
            <a:r>
              <a:rPr lang="en-US" i="1" dirty="0">
                <a:solidFill>
                  <a:srgbClr val="480000"/>
                </a:solidFill>
              </a:rPr>
              <a:t>His</a:t>
            </a:r>
            <a:r>
              <a:rPr lang="en-US" dirty="0">
                <a:solidFill>
                  <a:srgbClr val="480000"/>
                </a:solidFill>
              </a:rPr>
              <a:t> purpose. For those whom He foreknew, He also predestined </a:t>
            </a:r>
            <a:r>
              <a:rPr lang="en-US" i="1" dirty="0">
                <a:solidFill>
                  <a:srgbClr val="480000"/>
                </a:solidFill>
              </a:rPr>
              <a:t>to become</a:t>
            </a:r>
            <a:r>
              <a:rPr lang="en-US" dirty="0">
                <a:solidFill>
                  <a:srgbClr val="480000"/>
                </a:solidFill>
              </a:rPr>
              <a:t> conformed to the image of His Son, so that He would be the firstborn among many brethren; </a:t>
            </a:r>
          </a:p>
          <a:p>
            <a:pPr>
              <a:lnSpc>
                <a:spcPct val="90000"/>
              </a:lnSpc>
              <a:spcBef>
                <a:spcPts val="0"/>
              </a:spcBef>
              <a:spcAft>
                <a:spcPts val="300"/>
              </a:spcAft>
            </a:pPr>
            <a:r>
              <a:rPr lang="en-US" dirty="0">
                <a:solidFill>
                  <a:srgbClr val="480000"/>
                </a:solidFill>
              </a:rPr>
              <a:t>Conformed: </a:t>
            </a:r>
            <a:r>
              <a:rPr lang="en-US" i="1" dirty="0" err="1">
                <a:solidFill>
                  <a:srgbClr val="480000"/>
                </a:solidFill>
              </a:rPr>
              <a:t>summorphous</a:t>
            </a:r>
            <a:r>
              <a:rPr lang="en-US" i="1" dirty="0">
                <a:solidFill>
                  <a:srgbClr val="480000"/>
                </a:solidFill>
              </a:rPr>
              <a:t>: </a:t>
            </a:r>
            <a:r>
              <a:rPr lang="en-US" dirty="0">
                <a:solidFill>
                  <a:srgbClr val="480000"/>
                </a:solidFill>
              </a:rPr>
              <a:t>to be formed into or made like</a:t>
            </a:r>
          </a:p>
          <a:p>
            <a:pPr>
              <a:lnSpc>
                <a:spcPct val="90000"/>
              </a:lnSpc>
              <a:spcBef>
                <a:spcPts val="0"/>
              </a:spcBef>
              <a:spcAft>
                <a:spcPts val="300"/>
              </a:spcAft>
            </a:pPr>
            <a:r>
              <a:rPr lang="en-US" b="1" dirty="0">
                <a:solidFill>
                  <a:srgbClr val="480000"/>
                </a:solidFill>
              </a:rPr>
              <a:t>Psalm 37:4</a:t>
            </a:r>
            <a:r>
              <a:rPr lang="en-US" dirty="0">
                <a:solidFill>
                  <a:srgbClr val="480000"/>
                </a:solidFill>
              </a:rPr>
              <a:t> Delight yourself in the </a:t>
            </a:r>
            <a:r>
              <a:rPr lang="en-US" cap="small" dirty="0">
                <a:solidFill>
                  <a:srgbClr val="480000"/>
                </a:solidFill>
              </a:rPr>
              <a:t>LORD</a:t>
            </a:r>
            <a:r>
              <a:rPr lang="en-US" dirty="0">
                <a:solidFill>
                  <a:srgbClr val="480000"/>
                </a:solidFill>
              </a:rPr>
              <a:t>; And He will give you the desires of your heart. </a:t>
            </a:r>
          </a:p>
          <a:p>
            <a:pPr algn="ctr">
              <a:lnSpc>
                <a:spcPct val="90000"/>
              </a:lnSpc>
              <a:spcBef>
                <a:spcPts val="0"/>
              </a:spcBef>
              <a:spcAft>
                <a:spcPts val="300"/>
              </a:spcAft>
              <a:buNone/>
            </a:pPr>
            <a:r>
              <a:rPr lang="en-US" b="1" dirty="0">
                <a:solidFill>
                  <a:srgbClr val="480000"/>
                </a:solidFill>
              </a:rPr>
              <a:t>AS WE SEEK GOD’S WILL IN OUR PLANNING, </a:t>
            </a:r>
          </a:p>
          <a:p>
            <a:pPr algn="ctr">
              <a:lnSpc>
                <a:spcPct val="90000"/>
              </a:lnSpc>
              <a:spcBef>
                <a:spcPts val="0"/>
              </a:spcBef>
              <a:spcAft>
                <a:spcPts val="300"/>
              </a:spcAft>
              <a:buNone/>
            </a:pPr>
            <a:r>
              <a:rPr lang="en-US" b="1" dirty="0">
                <a:solidFill>
                  <a:srgbClr val="480000"/>
                </a:solidFill>
              </a:rPr>
              <a:t>GOD CAUSES OUR WILL TO COME INTO CONFORMANCE WITH HIS WILL</a:t>
            </a:r>
            <a:br>
              <a:rPr lang="en-US" b="1" dirty="0">
                <a:solidFill>
                  <a:srgbClr val="480000"/>
                </a:solidFill>
              </a:rPr>
            </a:br>
            <a:endParaRPr lang="en-US" b="1" dirty="0">
              <a:solidFill>
                <a:srgbClr val="48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rmAutofit fontScale="92500" lnSpcReduction="10000"/>
          </a:bodyPr>
          <a:lstStyle/>
          <a:p>
            <a:pPr>
              <a:spcBef>
                <a:spcPts val="400"/>
              </a:spcBef>
            </a:pPr>
            <a:r>
              <a:rPr lang="en-US" b="1" dirty="0">
                <a:solidFill>
                  <a:srgbClr val="480000"/>
                </a:solidFill>
              </a:rPr>
              <a:t>2 Peter 2:1-3</a:t>
            </a:r>
            <a:r>
              <a:rPr lang="en-US" dirty="0">
                <a:solidFill>
                  <a:srgbClr val="480000"/>
                </a:solidFill>
              </a:rPr>
              <a:t> But false prophets also arose among the people, just as there will also be false teachers among you, who will secretly introduce destructive heresies, even denying the Master who bought them, bringing swift destruction upon themselves. Many will follow their sensuality, and because of them the way of the truth will be maligned; and in </a:t>
            </a:r>
            <a:r>
              <a:rPr lang="en-US" i="1" dirty="0">
                <a:solidFill>
                  <a:srgbClr val="480000"/>
                </a:solidFill>
              </a:rPr>
              <a:t>their</a:t>
            </a:r>
            <a:r>
              <a:rPr lang="en-US" dirty="0">
                <a:solidFill>
                  <a:srgbClr val="480000"/>
                </a:solidFill>
              </a:rPr>
              <a:t> greed they will exploit you with false words; their judgment from long ago is not idle, and their destruction is not asleep. </a:t>
            </a:r>
          </a:p>
          <a:p>
            <a:pPr>
              <a:spcBef>
                <a:spcPts val="400"/>
              </a:spcBef>
            </a:pPr>
            <a:r>
              <a:rPr lang="en-US" b="1" dirty="0">
                <a:solidFill>
                  <a:srgbClr val="480000"/>
                </a:solidFill>
              </a:rPr>
              <a:t>Mark 13:21-23 </a:t>
            </a:r>
            <a:r>
              <a:rPr lang="en-US" dirty="0">
                <a:solidFill>
                  <a:srgbClr val="480000"/>
                </a:solidFill>
              </a:rPr>
              <a:t> "And then if anyone says to you, 'Behold, here is the Christ'; or, 'Behold, </a:t>
            </a:r>
            <a:r>
              <a:rPr lang="en-US" i="1" dirty="0">
                <a:solidFill>
                  <a:srgbClr val="480000"/>
                </a:solidFill>
              </a:rPr>
              <a:t>He is</a:t>
            </a:r>
            <a:r>
              <a:rPr lang="en-US" dirty="0">
                <a:solidFill>
                  <a:srgbClr val="480000"/>
                </a:solidFill>
              </a:rPr>
              <a:t> there'; do not believe </a:t>
            </a:r>
            <a:r>
              <a:rPr lang="en-US" i="1" dirty="0">
                <a:solidFill>
                  <a:srgbClr val="480000"/>
                </a:solidFill>
              </a:rPr>
              <a:t>him;</a:t>
            </a:r>
            <a:r>
              <a:rPr lang="en-US" dirty="0">
                <a:solidFill>
                  <a:srgbClr val="480000"/>
                </a:solidFill>
              </a:rPr>
              <a:t> </a:t>
            </a:r>
            <a:br>
              <a:rPr lang="en-US" dirty="0">
                <a:solidFill>
                  <a:srgbClr val="480000"/>
                </a:solidFill>
              </a:rPr>
            </a:br>
            <a:r>
              <a:rPr lang="en-US" dirty="0">
                <a:solidFill>
                  <a:srgbClr val="480000"/>
                </a:solidFill>
              </a:rPr>
              <a:t>for false </a:t>
            </a:r>
            <a:r>
              <a:rPr lang="en-US" dirty="0" err="1">
                <a:solidFill>
                  <a:srgbClr val="480000"/>
                </a:solidFill>
              </a:rPr>
              <a:t>Christs</a:t>
            </a:r>
            <a:r>
              <a:rPr lang="en-US" dirty="0">
                <a:solidFill>
                  <a:srgbClr val="480000"/>
                </a:solidFill>
              </a:rPr>
              <a:t> and false prophets will arise, and will show signs and wonders, in order to lead astray, if possible, the elect. </a:t>
            </a:r>
            <a:br>
              <a:rPr lang="en-US" dirty="0">
                <a:solidFill>
                  <a:srgbClr val="480000"/>
                </a:solidFill>
              </a:rPr>
            </a:br>
            <a:r>
              <a:rPr lang="en-US" dirty="0">
                <a:solidFill>
                  <a:srgbClr val="480000"/>
                </a:solidFill>
              </a:rPr>
              <a:t>But take heed; behold, I have told you everything in advance.” </a:t>
            </a:r>
          </a:p>
          <a:p>
            <a:pPr>
              <a:spcBef>
                <a:spcPts val="400"/>
              </a:spcBef>
            </a:pPr>
            <a:r>
              <a:rPr lang="en-US" dirty="0">
                <a:solidFill>
                  <a:srgbClr val="480000"/>
                </a:solidFill>
              </a:rPr>
              <a:t>Jesus didn’t say he was “a way” rather he said “the way”</a:t>
            </a:r>
          </a:p>
          <a:p>
            <a:pPr>
              <a:spcBef>
                <a:spcPts val="400"/>
              </a:spcBef>
            </a:pPr>
            <a:r>
              <a:rPr lang="en-US" dirty="0">
                <a:solidFill>
                  <a:srgbClr val="480000"/>
                </a:solidFill>
              </a:rPr>
              <a:t>Anyone who wants to be right with God, must believe in Jesus</a:t>
            </a:r>
          </a:p>
          <a:p>
            <a:pPr>
              <a:spcBef>
                <a:spcPts val="400"/>
              </a:spcBef>
            </a:pPr>
            <a:r>
              <a:rPr lang="en-US" dirty="0">
                <a:solidFill>
                  <a:srgbClr val="480000"/>
                </a:solidFill>
              </a:rPr>
              <a:t>Don’t presume that there will always be time to </a:t>
            </a:r>
            <a:r>
              <a:rPr lang="en-US">
                <a:solidFill>
                  <a:srgbClr val="480000"/>
                </a:solidFill>
              </a:rPr>
              <a:t>do this!</a:t>
            </a:r>
            <a:endParaRPr lang="en-US" dirty="0">
              <a:solidFill>
                <a:srgbClr val="480000"/>
              </a:solidFill>
            </a:endParaRPr>
          </a:p>
          <a:p>
            <a:pPr>
              <a:spcBef>
                <a:spcPts val="400"/>
              </a:spcBef>
            </a:pPr>
            <a:endParaRPr lang="en-US" dirty="0">
              <a:solidFill>
                <a:srgbClr val="480000"/>
              </a:solidFill>
            </a:endParaRPr>
          </a:p>
        </p:txBody>
      </p:sp>
      <p:sp>
        <p:nvSpPr>
          <p:cNvPr id="4" name="Title 3"/>
          <p:cNvSpPr>
            <a:spLocks noGrp="1"/>
          </p:cNvSpPr>
          <p:nvPr>
            <p:ph type="title"/>
          </p:nvPr>
        </p:nvSpPr>
        <p:spPr>
          <a:xfrm>
            <a:off x="457200" y="0"/>
            <a:ext cx="8229600" cy="914400"/>
          </a:xfrm>
        </p:spPr>
        <p:txBody>
          <a:bodyPr/>
          <a:lstStyle/>
          <a:p>
            <a:pPr algn="ctr"/>
            <a:r>
              <a:rPr lang="en-US" dirty="0"/>
              <a:t>GOD’S WILL, GOD’S WAY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algn="ctr"/>
            <a:r>
              <a:rPr lang="en-US" dirty="0"/>
              <a:t>WORD FOR THE JOURNEY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a:solidFill>
                  <a:schemeClr val="accent2">
                    <a:lumMod val="75000"/>
                  </a:schemeClr>
                </a:solidFill>
              </a:rPr>
              <a:t>James 5:16 </a:t>
            </a:r>
            <a:r>
              <a:rPr lang="en-US" dirty="0">
                <a:solidFill>
                  <a:schemeClr val="accent2">
                    <a:lumMod val="75000"/>
                  </a:schemeClr>
                </a:solidFill>
              </a:rPr>
              <a:t> Therefore, confess your sins to one another, and pray for one another so that you may be healed. The effective prayer of a righteous man can accomplish much.</a:t>
            </a:r>
          </a:p>
          <a:p>
            <a:pPr>
              <a:lnSpc>
                <a:spcPct val="90000"/>
              </a:lnSpc>
              <a:spcBef>
                <a:spcPts val="200"/>
              </a:spcBef>
            </a:pPr>
            <a:r>
              <a:rPr lang="en-US" b="1" dirty="0">
                <a:solidFill>
                  <a:schemeClr val="accent2">
                    <a:lumMod val="75000"/>
                  </a:schemeClr>
                </a:solidFill>
              </a:rPr>
              <a:t>It is important to not only have faith, but also do to the things God wants you to do</a:t>
            </a:r>
          </a:p>
          <a:p>
            <a:pPr>
              <a:lnSpc>
                <a:spcPct val="90000"/>
              </a:lnSpc>
              <a:spcBef>
                <a:spcPts val="200"/>
              </a:spcBef>
            </a:pPr>
            <a:r>
              <a:rPr lang="en-US" b="1" dirty="0">
                <a:solidFill>
                  <a:schemeClr val="accent2">
                    <a:lumMod val="75000"/>
                  </a:schemeClr>
                </a:solidFill>
              </a:rPr>
              <a:t>It is also important to not just do “godly” things but to also be able to share your faith in words</a:t>
            </a:r>
          </a:p>
          <a:p>
            <a:pPr>
              <a:lnSpc>
                <a:spcPct val="90000"/>
              </a:lnSpc>
              <a:spcBef>
                <a:spcPts val="200"/>
              </a:spcBef>
            </a:pPr>
            <a:r>
              <a:rPr lang="en-US" b="1" dirty="0">
                <a:solidFill>
                  <a:schemeClr val="accent2">
                    <a:lumMod val="75000"/>
                  </a:schemeClr>
                </a:solidFill>
              </a:rPr>
              <a:t>It is important to do and share within the boundaries of the wisdom of God</a:t>
            </a:r>
          </a:p>
          <a:p>
            <a:pPr>
              <a:lnSpc>
                <a:spcPct val="90000"/>
              </a:lnSpc>
              <a:spcBef>
                <a:spcPts val="200"/>
              </a:spcBef>
            </a:pPr>
            <a:r>
              <a:rPr lang="en-US" b="1" dirty="0">
                <a:solidFill>
                  <a:schemeClr val="accent2">
                    <a:lumMod val="75000"/>
                  </a:schemeClr>
                </a:solidFill>
              </a:rPr>
              <a:t>When you ask for God’s wisdom, be sure your motives are right</a:t>
            </a:r>
          </a:p>
          <a:p>
            <a:pPr>
              <a:lnSpc>
                <a:spcPct val="90000"/>
              </a:lnSpc>
              <a:spcBef>
                <a:spcPts val="200"/>
              </a:spcBef>
            </a:pPr>
            <a:r>
              <a:rPr lang="en-US" b="1" dirty="0">
                <a:solidFill>
                  <a:schemeClr val="accent2">
                    <a:lumMod val="75000"/>
                  </a:schemeClr>
                </a:solidFill>
              </a:rPr>
              <a:t>Don’t presume to know God’s plan for your future</a:t>
            </a:r>
          </a:p>
          <a:p>
            <a:pPr>
              <a:lnSpc>
                <a:spcPct val="90000"/>
              </a:lnSpc>
              <a:spcBef>
                <a:spcPts val="200"/>
              </a:spcBef>
            </a:pPr>
            <a:r>
              <a:rPr lang="en-US" b="1" dirty="0">
                <a:solidFill>
                  <a:srgbClr val="480000"/>
                </a:solidFill>
              </a:rPr>
              <a:t>James 4:13 </a:t>
            </a:r>
            <a:r>
              <a:rPr lang="en-US" dirty="0">
                <a:solidFill>
                  <a:srgbClr val="480000"/>
                </a:solidFill>
              </a:rPr>
              <a:t> Come now, you who say, "Today or tomorrow we will go to such and such a city, and spend a year there and engage in business and make a profit." </a:t>
            </a:r>
            <a:br>
              <a:rPr lang="en-US" dirty="0">
                <a:solidFill>
                  <a:srgbClr val="480000"/>
                </a:solidFill>
              </a:rPr>
            </a:br>
            <a:endParaRPr lang="en-US" b="1" dirty="0">
              <a:solidFill>
                <a:srgbClr val="48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t>PROFIT MOTIVATION</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300"/>
              </a:spcBef>
            </a:pPr>
            <a:r>
              <a:rPr lang="en-US" dirty="0">
                <a:solidFill>
                  <a:srgbClr val="480000"/>
                </a:solidFill>
              </a:rPr>
              <a:t>Nothing about the man in James 4:13 indicates that he is bad, or immoral, or a cheater, or unethical in any way</a:t>
            </a:r>
          </a:p>
          <a:p>
            <a:pPr>
              <a:lnSpc>
                <a:spcPct val="95000"/>
              </a:lnSpc>
              <a:spcBef>
                <a:spcPts val="300"/>
              </a:spcBef>
            </a:pPr>
            <a:r>
              <a:rPr lang="en-US" dirty="0">
                <a:solidFill>
                  <a:srgbClr val="480000"/>
                </a:solidFill>
              </a:rPr>
              <a:t>This man is simply planning to begin business in a new location and his goal is to make a profit</a:t>
            </a:r>
          </a:p>
          <a:p>
            <a:pPr>
              <a:lnSpc>
                <a:spcPct val="95000"/>
              </a:lnSpc>
              <a:spcBef>
                <a:spcPts val="300"/>
              </a:spcBef>
            </a:pPr>
            <a:r>
              <a:rPr lang="en-US" dirty="0">
                <a:solidFill>
                  <a:srgbClr val="480000"/>
                </a:solidFill>
              </a:rPr>
              <a:t>James says “come now” or “now listen”</a:t>
            </a:r>
          </a:p>
          <a:p>
            <a:pPr>
              <a:lnSpc>
                <a:spcPct val="95000"/>
              </a:lnSpc>
              <a:spcBef>
                <a:spcPts val="300"/>
              </a:spcBef>
            </a:pPr>
            <a:r>
              <a:rPr lang="en-US" dirty="0">
                <a:solidFill>
                  <a:srgbClr val="480000"/>
                </a:solidFill>
              </a:rPr>
              <a:t>The problems James addresses is the arrogance of assuming that his life will last that long</a:t>
            </a:r>
          </a:p>
          <a:p>
            <a:pPr>
              <a:lnSpc>
                <a:spcPct val="95000"/>
              </a:lnSpc>
              <a:spcBef>
                <a:spcPts val="300"/>
              </a:spcBef>
            </a:pPr>
            <a:r>
              <a:rPr lang="en-US" b="1" dirty="0">
                <a:solidFill>
                  <a:srgbClr val="480000"/>
                </a:solidFill>
              </a:rPr>
              <a:t>Psalm 139:16 </a:t>
            </a:r>
            <a:r>
              <a:rPr lang="en-US" dirty="0">
                <a:solidFill>
                  <a:srgbClr val="480000"/>
                </a:solidFill>
              </a:rPr>
              <a:t> Your eyes have seen my unformed substance; And in Your book were all written the days that were ordained </a:t>
            </a:r>
            <a:r>
              <a:rPr lang="en-US" i="1" dirty="0">
                <a:solidFill>
                  <a:srgbClr val="480000"/>
                </a:solidFill>
              </a:rPr>
              <a:t>for me,</a:t>
            </a:r>
            <a:r>
              <a:rPr lang="en-US" dirty="0">
                <a:solidFill>
                  <a:srgbClr val="480000"/>
                </a:solidFill>
              </a:rPr>
              <a:t> when as yet there was not one of them. </a:t>
            </a:r>
          </a:p>
          <a:p>
            <a:pPr>
              <a:lnSpc>
                <a:spcPct val="95000"/>
              </a:lnSpc>
              <a:spcBef>
                <a:spcPts val="300"/>
              </a:spcBef>
            </a:pPr>
            <a:r>
              <a:rPr lang="en-US" b="1" dirty="0">
                <a:solidFill>
                  <a:srgbClr val="480000"/>
                </a:solidFill>
              </a:rPr>
              <a:t>Psalm 139:16 (HCSB)</a:t>
            </a:r>
            <a:r>
              <a:rPr lang="en-US" dirty="0">
                <a:solidFill>
                  <a:srgbClr val="480000"/>
                </a:solidFill>
              </a:rPr>
              <a:t> Your eyes saw me when I was formless; all ⌊my⌋ days were written in Your book and planned before a single one of them began.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990600"/>
          </a:xfrm>
        </p:spPr>
        <p:txBody>
          <a:bodyPr>
            <a:normAutofit/>
          </a:bodyPr>
          <a:lstStyle/>
          <a:p>
            <a:pPr algn="ctr"/>
            <a:r>
              <a:rPr lang="en-US" dirty="0"/>
              <a:t>CONSULTING GOD!</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500"/>
              </a:spcBef>
            </a:pPr>
            <a:r>
              <a:rPr lang="en-US" dirty="0">
                <a:solidFill>
                  <a:srgbClr val="480000"/>
                </a:solidFill>
              </a:rPr>
              <a:t>This businessmen was a practical atheist: God wasn’t involved in his planning</a:t>
            </a:r>
          </a:p>
          <a:p>
            <a:pPr>
              <a:lnSpc>
                <a:spcPct val="90000"/>
              </a:lnSpc>
              <a:spcBef>
                <a:spcPts val="500"/>
              </a:spcBef>
            </a:pPr>
            <a:r>
              <a:rPr lang="en-US" b="1" dirty="0">
                <a:solidFill>
                  <a:srgbClr val="480000"/>
                </a:solidFill>
              </a:rPr>
              <a:t>Proverbs 16:9 </a:t>
            </a:r>
            <a:r>
              <a:rPr lang="en-US" dirty="0">
                <a:solidFill>
                  <a:srgbClr val="480000"/>
                </a:solidFill>
              </a:rPr>
              <a:t> The mind of man plans his way, but the </a:t>
            </a:r>
            <a:r>
              <a:rPr lang="en-US" cap="small" dirty="0">
                <a:solidFill>
                  <a:srgbClr val="480000"/>
                </a:solidFill>
              </a:rPr>
              <a:t>LORD</a:t>
            </a:r>
            <a:r>
              <a:rPr lang="en-US" dirty="0">
                <a:solidFill>
                  <a:srgbClr val="480000"/>
                </a:solidFill>
              </a:rPr>
              <a:t> directs his steps. </a:t>
            </a:r>
          </a:p>
          <a:p>
            <a:pPr>
              <a:lnSpc>
                <a:spcPct val="90000"/>
              </a:lnSpc>
              <a:spcBef>
                <a:spcPts val="500"/>
              </a:spcBef>
            </a:pPr>
            <a:r>
              <a:rPr lang="en-US" b="1" dirty="0">
                <a:solidFill>
                  <a:srgbClr val="480000"/>
                </a:solidFill>
              </a:rPr>
              <a:t>Luke 14:28-30 </a:t>
            </a:r>
            <a:r>
              <a:rPr lang="en-US" dirty="0">
                <a:solidFill>
                  <a:srgbClr val="480000"/>
                </a:solidFill>
              </a:rPr>
              <a:t> “For which one of you, when he wants to build a tower, does not first sit down and calculate the cost to see if he has enough to complete it? Otherwise, when he has laid a foundation and is not able to finish, all who observe it begin to ridicule him, saying, 'This man began to build and was not able to finish.’” </a:t>
            </a:r>
          </a:p>
          <a:p>
            <a:pPr algn="ctr">
              <a:lnSpc>
                <a:spcPct val="90000"/>
              </a:lnSpc>
              <a:spcBef>
                <a:spcPts val="0"/>
              </a:spcBef>
              <a:buNone/>
            </a:pPr>
            <a:r>
              <a:rPr lang="en-US" b="1" dirty="0">
                <a:solidFill>
                  <a:srgbClr val="480000"/>
                </a:solidFill>
              </a:rPr>
              <a:t>THE MAN ON TOP OF THE MOUNTAIN</a:t>
            </a:r>
          </a:p>
          <a:p>
            <a:pPr algn="ctr">
              <a:lnSpc>
                <a:spcPct val="90000"/>
              </a:lnSpc>
              <a:spcBef>
                <a:spcPts val="0"/>
              </a:spcBef>
              <a:buNone/>
            </a:pPr>
            <a:r>
              <a:rPr lang="en-US" b="1" dirty="0">
                <a:solidFill>
                  <a:srgbClr val="480000"/>
                </a:solidFill>
              </a:rPr>
              <a:t>DIDN’T FALL THERE   </a:t>
            </a:r>
            <a:r>
              <a:rPr lang="en-US" sz="2000" dirty="0">
                <a:solidFill>
                  <a:srgbClr val="480000"/>
                </a:solidFill>
              </a:rPr>
              <a:t>Vince Lombardi</a:t>
            </a:r>
          </a:p>
          <a:p>
            <a:pPr>
              <a:lnSpc>
                <a:spcPct val="90000"/>
              </a:lnSpc>
              <a:spcBef>
                <a:spcPts val="0"/>
              </a:spcBef>
            </a:pPr>
            <a:r>
              <a:rPr lang="en-US" dirty="0">
                <a:solidFill>
                  <a:srgbClr val="480000"/>
                </a:solidFill>
              </a:rPr>
              <a:t>God favors planning and hard work</a:t>
            </a:r>
          </a:p>
          <a:p>
            <a:pPr>
              <a:lnSpc>
                <a:spcPct val="90000"/>
              </a:lnSpc>
              <a:spcBef>
                <a:spcPts val="0"/>
              </a:spcBef>
            </a:pPr>
            <a:r>
              <a:rPr lang="en-US" b="1" dirty="0">
                <a:solidFill>
                  <a:srgbClr val="480000"/>
                </a:solidFill>
              </a:rPr>
              <a:t>2 Thessalonians 3:10 </a:t>
            </a:r>
            <a:r>
              <a:rPr lang="en-US" dirty="0">
                <a:solidFill>
                  <a:srgbClr val="480000"/>
                </a:solidFill>
              </a:rPr>
              <a:t> For even when we were with you, we used to give you this order: if anyone is not willing to work, then he is not to eat, either. </a:t>
            </a:r>
            <a:br>
              <a:rPr lang="en-US" dirty="0">
                <a:solidFill>
                  <a:srgbClr val="480000"/>
                </a:solidFill>
              </a:rPr>
            </a:br>
            <a:endParaRPr lang="en-US" dirty="0">
              <a:solidFill>
                <a:srgbClr val="48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dirty="0"/>
              <a:t>FINDING BALANCE</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400"/>
              </a:spcBef>
            </a:pPr>
            <a:r>
              <a:rPr lang="en-US" b="1" dirty="0">
                <a:solidFill>
                  <a:srgbClr val="480000"/>
                </a:solidFill>
              </a:rPr>
              <a:t>Matthew 25:14-18 </a:t>
            </a:r>
            <a:r>
              <a:rPr lang="en-US" dirty="0">
                <a:solidFill>
                  <a:srgbClr val="480000"/>
                </a:solidFill>
              </a:rPr>
              <a:t> “For </a:t>
            </a:r>
            <a:r>
              <a:rPr lang="en-US" i="1" dirty="0">
                <a:solidFill>
                  <a:srgbClr val="480000"/>
                </a:solidFill>
              </a:rPr>
              <a:t>it is</a:t>
            </a:r>
            <a:r>
              <a:rPr lang="en-US" dirty="0">
                <a:solidFill>
                  <a:srgbClr val="480000"/>
                </a:solidFill>
              </a:rPr>
              <a:t> just like a man </a:t>
            </a:r>
            <a:r>
              <a:rPr lang="en-US" i="1" dirty="0">
                <a:solidFill>
                  <a:srgbClr val="480000"/>
                </a:solidFill>
              </a:rPr>
              <a:t>about</a:t>
            </a:r>
            <a:r>
              <a:rPr lang="en-US" dirty="0">
                <a:solidFill>
                  <a:srgbClr val="480000"/>
                </a:solidFill>
              </a:rPr>
              <a:t> to go on a journey, who called his own slaves and entrusted his possessions to them. To one he gave five talents, to another, two, and to another, one, each according to his own ability; and he went on his journey. Immediately the one who had received the five talents went and traded with them, and gained five more talents. In the same manner the one who </a:t>
            </a:r>
            <a:r>
              <a:rPr lang="en-US" i="1" dirty="0">
                <a:solidFill>
                  <a:srgbClr val="480000"/>
                </a:solidFill>
              </a:rPr>
              <a:t>had received</a:t>
            </a:r>
            <a:r>
              <a:rPr lang="en-US" dirty="0">
                <a:solidFill>
                  <a:srgbClr val="480000"/>
                </a:solidFill>
              </a:rPr>
              <a:t> the two </a:t>
            </a:r>
            <a:r>
              <a:rPr lang="en-US" i="1" dirty="0">
                <a:solidFill>
                  <a:srgbClr val="480000"/>
                </a:solidFill>
              </a:rPr>
              <a:t>talents</a:t>
            </a:r>
            <a:r>
              <a:rPr lang="en-US" dirty="0">
                <a:solidFill>
                  <a:srgbClr val="480000"/>
                </a:solidFill>
              </a:rPr>
              <a:t> gained two more.  But he who received the one </a:t>
            </a:r>
            <a:r>
              <a:rPr lang="en-US" i="1" dirty="0">
                <a:solidFill>
                  <a:srgbClr val="480000"/>
                </a:solidFill>
              </a:rPr>
              <a:t>talent</a:t>
            </a:r>
            <a:r>
              <a:rPr lang="en-US" dirty="0">
                <a:solidFill>
                  <a:srgbClr val="480000"/>
                </a:solidFill>
              </a:rPr>
              <a:t> went away, and dug </a:t>
            </a:r>
            <a:r>
              <a:rPr lang="en-US" i="1" dirty="0">
                <a:solidFill>
                  <a:srgbClr val="480000"/>
                </a:solidFill>
              </a:rPr>
              <a:t>a hole</a:t>
            </a:r>
            <a:r>
              <a:rPr lang="en-US" dirty="0">
                <a:solidFill>
                  <a:srgbClr val="480000"/>
                </a:solidFill>
              </a:rPr>
              <a:t> in the ground and hid his master's money.”</a:t>
            </a:r>
          </a:p>
          <a:p>
            <a:pPr>
              <a:lnSpc>
                <a:spcPct val="90000"/>
              </a:lnSpc>
              <a:spcBef>
                <a:spcPts val="400"/>
              </a:spcBef>
            </a:pPr>
            <a:r>
              <a:rPr lang="en-US" dirty="0">
                <a:solidFill>
                  <a:srgbClr val="480000"/>
                </a:solidFill>
              </a:rPr>
              <a:t>The servant who did not invest or at least get interest was called “wicked and lazy”</a:t>
            </a:r>
          </a:p>
          <a:p>
            <a:pPr>
              <a:lnSpc>
                <a:spcPct val="90000"/>
              </a:lnSpc>
              <a:spcBef>
                <a:spcPts val="400"/>
              </a:spcBef>
            </a:pPr>
            <a:r>
              <a:rPr lang="en-US" dirty="0">
                <a:solidFill>
                  <a:srgbClr val="480000"/>
                </a:solidFill>
              </a:rPr>
              <a:t> </a:t>
            </a:r>
            <a:r>
              <a:rPr lang="en-US" b="1" dirty="0">
                <a:solidFill>
                  <a:srgbClr val="480000"/>
                </a:solidFill>
              </a:rPr>
              <a:t>Ecclesiastes 11:2 </a:t>
            </a:r>
            <a:r>
              <a:rPr lang="en-US" dirty="0">
                <a:solidFill>
                  <a:srgbClr val="480000"/>
                </a:solidFill>
              </a:rPr>
              <a:t> Divide your portion to seven, or even to eight, for you do not know what misfortune may occur on the earth. </a:t>
            </a:r>
          </a:p>
          <a:p>
            <a:pPr>
              <a:lnSpc>
                <a:spcPct val="90000"/>
              </a:lnSpc>
              <a:spcBef>
                <a:spcPts val="400"/>
              </a:spcBef>
            </a:pPr>
            <a:r>
              <a:rPr lang="en-US" dirty="0">
                <a:solidFill>
                  <a:srgbClr val="480000"/>
                </a:solidFill>
              </a:rPr>
              <a:t>Misfortune: </a:t>
            </a:r>
            <a:r>
              <a:rPr lang="en-US" i="1" dirty="0" err="1">
                <a:solidFill>
                  <a:srgbClr val="480000"/>
                </a:solidFill>
              </a:rPr>
              <a:t>raah</a:t>
            </a:r>
            <a:r>
              <a:rPr lang="en-US" i="1" dirty="0">
                <a:solidFill>
                  <a:srgbClr val="480000"/>
                </a:solidFill>
              </a:rPr>
              <a:t>: </a:t>
            </a:r>
            <a:r>
              <a:rPr lang="en-US" dirty="0">
                <a:solidFill>
                  <a:srgbClr val="480000"/>
                </a:solidFill>
              </a:rPr>
              <a:t>calamity, disaster</a:t>
            </a:r>
            <a:br>
              <a:rPr lang="en-US" dirty="0">
                <a:solidFill>
                  <a:srgbClr val="480000"/>
                </a:solidFill>
              </a:rPr>
            </a:br>
            <a:endParaRPr lang="en-US" dirty="0">
              <a:solidFill>
                <a:srgbClr val="48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pPr algn="ctr"/>
            <a:r>
              <a:rPr lang="en-US" dirty="0"/>
              <a:t>ACKNOWLEDGING SOVEREIGNTY</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400"/>
              </a:spcBef>
            </a:pPr>
            <a:r>
              <a:rPr lang="en-US" b="1" dirty="0">
                <a:solidFill>
                  <a:srgbClr val="480000"/>
                </a:solidFill>
              </a:rPr>
              <a:t>James 4:14 </a:t>
            </a:r>
            <a:r>
              <a:rPr lang="en-US" dirty="0">
                <a:solidFill>
                  <a:srgbClr val="480000"/>
                </a:solidFill>
              </a:rPr>
              <a:t> Yet you do not know what your life will be like tomorrow. You are </a:t>
            </a:r>
            <a:r>
              <a:rPr lang="en-US" i="1" dirty="0">
                <a:solidFill>
                  <a:srgbClr val="480000"/>
                </a:solidFill>
              </a:rPr>
              <a:t>just</a:t>
            </a:r>
            <a:r>
              <a:rPr lang="en-US" dirty="0">
                <a:solidFill>
                  <a:srgbClr val="480000"/>
                </a:solidFill>
              </a:rPr>
              <a:t> a vapor that appears for a little while and then vanishes away.</a:t>
            </a:r>
          </a:p>
          <a:p>
            <a:pPr algn="ctr">
              <a:lnSpc>
                <a:spcPct val="90000"/>
              </a:lnSpc>
              <a:spcBef>
                <a:spcPts val="400"/>
              </a:spcBef>
              <a:buNone/>
            </a:pPr>
            <a:r>
              <a:rPr lang="en-US" dirty="0">
                <a:solidFill>
                  <a:srgbClr val="480000"/>
                </a:solidFill>
              </a:rPr>
              <a:t> </a:t>
            </a:r>
            <a:r>
              <a:rPr lang="en-US" b="1" dirty="0">
                <a:solidFill>
                  <a:srgbClr val="480000"/>
                </a:solidFill>
              </a:rPr>
              <a:t>SEVENTY YEARS FROM NOW, EVERYONE IN THIS       CLASS WILL EITHER BE IN HEAVEN OR HELL</a:t>
            </a:r>
          </a:p>
          <a:p>
            <a:pPr>
              <a:lnSpc>
                <a:spcPct val="90000"/>
              </a:lnSpc>
              <a:spcBef>
                <a:spcPts val="400"/>
              </a:spcBef>
            </a:pPr>
            <a:r>
              <a:rPr lang="en-US" dirty="0">
                <a:solidFill>
                  <a:srgbClr val="480000"/>
                </a:solidFill>
              </a:rPr>
              <a:t>Jesus taught more about hell than He did about heaven</a:t>
            </a:r>
          </a:p>
          <a:p>
            <a:pPr>
              <a:lnSpc>
                <a:spcPct val="90000"/>
              </a:lnSpc>
              <a:spcBef>
                <a:spcPts val="400"/>
              </a:spcBef>
            </a:pPr>
            <a:r>
              <a:rPr lang="en-US" dirty="0">
                <a:solidFill>
                  <a:srgbClr val="480000"/>
                </a:solidFill>
              </a:rPr>
              <a:t>Hell is an unpleasant truth that people don’t really want to hear about; that makes it no less real</a:t>
            </a:r>
          </a:p>
          <a:p>
            <a:pPr>
              <a:lnSpc>
                <a:spcPct val="90000"/>
              </a:lnSpc>
              <a:spcBef>
                <a:spcPts val="400"/>
              </a:spcBef>
            </a:pPr>
            <a:r>
              <a:rPr lang="en-US" b="1" dirty="0">
                <a:solidFill>
                  <a:srgbClr val="480000"/>
                </a:solidFill>
              </a:rPr>
              <a:t>Luke 16:22-24 </a:t>
            </a:r>
            <a:r>
              <a:rPr lang="en-US" dirty="0">
                <a:solidFill>
                  <a:srgbClr val="480000"/>
                </a:solidFill>
              </a:rPr>
              <a:t> "Now the poor man died and was carried away by the angels to Abraham's bosom; and the rich man also died and was buried. In Hades he lifted up his eyes, being in torment, and saw Abraham far away and Lazarus in his bosom. And he cried out and said, 'Father Abraham, have mercy on me, and send Lazarus so that he may dip the tip of his finger in water and cool off my tongue, for I am in agony in this flame.’</a:t>
            </a:r>
            <a:endParaRPr lang="en-US" b="1" dirty="0">
              <a:solidFill>
                <a:srgbClr val="48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9372600" cy="990600"/>
          </a:xfrm>
        </p:spPr>
        <p:txBody>
          <a:bodyPr>
            <a:normAutofit/>
          </a:bodyPr>
          <a:lstStyle/>
          <a:p>
            <a:pPr algn="ctr"/>
            <a:r>
              <a:rPr lang="en-US" dirty="0"/>
              <a:t>KEEPING PERSPECTIVE</a:t>
            </a:r>
            <a:endParaRPr lang="en-US" spc="-150" dirty="0"/>
          </a:p>
        </p:txBody>
      </p:sp>
      <p:sp>
        <p:nvSpPr>
          <p:cNvPr id="5" name="Content Placeholder 4"/>
          <p:cNvSpPr>
            <a:spLocks noGrp="1"/>
          </p:cNvSpPr>
          <p:nvPr>
            <p:ph idx="1"/>
          </p:nvPr>
        </p:nvSpPr>
        <p:spPr>
          <a:xfrm>
            <a:off x="0" y="914400"/>
            <a:ext cx="9144000" cy="5943600"/>
          </a:xfrm>
        </p:spPr>
        <p:txBody>
          <a:bodyPr>
            <a:noAutofit/>
          </a:bodyPr>
          <a:lstStyle/>
          <a:p>
            <a:pPr>
              <a:lnSpc>
                <a:spcPct val="88000"/>
              </a:lnSpc>
              <a:spcBef>
                <a:spcPts val="200"/>
              </a:spcBef>
            </a:pPr>
            <a:r>
              <a:rPr lang="en-US" dirty="0">
                <a:solidFill>
                  <a:srgbClr val="480000"/>
                </a:solidFill>
              </a:rPr>
              <a:t>Forgetting proper perspectives causes us to number years rather than days and hours</a:t>
            </a:r>
          </a:p>
          <a:p>
            <a:pPr>
              <a:lnSpc>
                <a:spcPct val="88000"/>
              </a:lnSpc>
              <a:spcBef>
                <a:spcPts val="200"/>
              </a:spcBef>
            </a:pPr>
            <a:r>
              <a:rPr lang="en-US" b="1" dirty="0">
                <a:solidFill>
                  <a:srgbClr val="480000"/>
                </a:solidFill>
              </a:rPr>
              <a:t>Proverbs 27:1 </a:t>
            </a:r>
            <a:r>
              <a:rPr lang="en-US" dirty="0">
                <a:solidFill>
                  <a:srgbClr val="480000"/>
                </a:solidFill>
              </a:rPr>
              <a:t> Do not boast about tomorrow, for you do not know what a day may bring forth. </a:t>
            </a:r>
          </a:p>
          <a:p>
            <a:pPr>
              <a:lnSpc>
                <a:spcPct val="88000"/>
              </a:lnSpc>
              <a:spcBef>
                <a:spcPts val="200"/>
              </a:spcBef>
            </a:pPr>
            <a:r>
              <a:rPr lang="en-US" b="1" dirty="0">
                <a:solidFill>
                  <a:srgbClr val="480000"/>
                </a:solidFill>
              </a:rPr>
              <a:t>James 4:14-15 </a:t>
            </a:r>
            <a:r>
              <a:rPr lang="en-US" dirty="0">
                <a:solidFill>
                  <a:srgbClr val="480000"/>
                </a:solidFill>
              </a:rPr>
              <a:t> Yet you do not know what your life will be like tomorrow. You are </a:t>
            </a:r>
            <a:r>
              <a:rPr lang="en-US" i="1" dirty="0">
                <a:solidFill>
                  <a:srgbClr val="480000"/>
                </a:solidFill>
              </a:rPr>
              <a:t>just</a:t>
            </a:r>
            <a:r>
              <a:rPr lang="en-US" dirty="0">
                <a:solidFill>
                  <a:srgbClr val="480000"/>
                </a:solidFill>
              </a:rPr>
              <a:t> a vapor that appears for a little while and then vanishes away.</a:t>
            </a:r>
            <a:r>
              <a:rPr lang="en-US" baseline="30000" dirty="0">
                <a:solidFill>
                  <a:srgbClr val="480000"/>
                </a:solidFill>
              </a:rPr>
              <a:t> </a:t>
            </a:r>
            <a:r>
              <a:rPr lang="en-US" dirty="0">
                <a:solidFill>
                  <a:srgbClr val="480000"/>
                </a:solidFill>
              </a:rPr>
              <a:t> Instead, </a:t>
            </a:r>
            <a:r>
              <a:rPr lang="en-US" i="1" dirty="0">
                <a:solidFill>
                  <a:srgbClr val="480000"/>
                </a:solidFill>
              </a:rPr>
              <a:t>you ought</a:t>
            </a:r>
            <a:r>
              <a:rPr lang="en-US" dirty="0">
                <a:solidFill>
                  <a:srgbClr val="480000"/>
                </a:solidFill>
              </a:rPr>
              <a:t> to say, “If the Lord wills, we will live and also do this or that.”</a:t>
            </a:r>
          </a:p>
          <a:p>
            <a:pPr>
              <a:lnSpc>
                <a:spcPct val="88000"/>
              </a:lnSpc>
              <a:spcBef>
                <a:spcPts val="200"/>
              </a:spcBef>
            </a:pPr>
            <a:r>
              <a:rPr lang="en-US" dirty="0">
                <a:solidFill>
                  <a:srgbClr val="480000"/>
                </a:solidFill>
              </a:rPr>
              <a:t>Peter Marshall: Appointment in Samarra</a:t>
            </a:r>
          </a:p>
          <a:p>
            <a:pPr>
              <a:lnSpc>
                <a:spcPct val="88000"/>
              </a:lnSpc>
              <a:spcBef>
                <a:spcPts val="200"/>
              </a:spcBef>
            </a:pPr>
            <a:r>
              <a:rPr lang="en-US" spc="-150" dirty="0">
                <a:solidFill>
                  <a:srgbClr val="480000"/>
                </a:solidFill>
              </a:rPr>
              <a:t>The </a:t>
            </a:r>
            <a:r>
              <a:rPr lang="en-US" dirty="0">
                <a:solidFill>
                  <a:srgbClr val="480000"/>
                </a:solidFill>
              </a:rPr>
              <a:t>length </a:t>
            </a:r>
            <a:r>
              <a:rPr lang="en-US" spc="-150" dirty="0">
                <a:solidFill>
                  <a:srgbClr val="480000"/>
                </a:solidFill>
              </a:rPr>
              <a:t>of our </a:t>
            </a:r>
            <a:r>
              <a:rPr lang="en-US" dirty="0">
                <a:solidFill>
                  <a:srgbClr val="480000"/>
                </a:solidFill>
              </a:rPr>
              <a:t>life is unknown. That we will die is known.</a:t>
            </a:r>
          </a:p>
          <a:p>
            <a:pPr>
              <a:lnSpc>
                <a:spcPct val="88000"/>
              </a:lnSpc>
              <a:spcBef>
                <a:spcPts val="200"/>
              </a:spcBef>
            </a:pPr>
            <a:r>
              <a:rPr lang="en-US" b="1" dirty="0">
                <a:solidFill>
                  <a:srgbClr val="480000"/>
                </a:solidFill>
              </a:rPr>
              <a:t>Philippians 1:21-24 </a:t>
            </a:r>
            <a:r>
              <a:rPr lang="en-US" dirty="0">
                <a:solidFill>
                  <a:srgbClr val="480000"/>
                </a:solidFill>
              </a:rPr>
              <a:t> For to me, to live is Christ and to die is gain.  </a:t>
            </a:r>
            <a:r>
              <a:rPr lang="en-US" spc="-150" dirty="0">
                <a:solidFill>
                  <a:srgbClr val="480000"/>
                </a:solidFill>
              </a:rPr>
              <a:t>But if </a:t>
            </a:r>
            <a:r>
              <a:rPr lang="en-US" i="1" spc="-150" dirty="0">
                <a:solidFill>
                  <a:srgbClr val="480000"/>
                </a:solidFill>
              </a:rPr>
              <a:t>I am</a:t>
            </a:r>
            <a:r>
              <a:rPr lang="en-US" spc="-150" dirty="0">
                <a:solidFill>
                  <a:srgbClr val="480000"/>
                </a:solidFill>
              </a:rPr>
              <a:t> to live </a:t>
            </a:r>
            <a:r>
              <a:rPr lang="en-US" i="1" dirty="0">
                <a:solidFill>
                  <a:srgbClr val="480000"/>
                </a:solidFill>
              </a:rPr>
              <a:t>on</a:t>
            </a:r>
            <a:r>
              <a:rPr lang="en-US" dirty="0">
                <a:solidFill>
                  <a:srgbClr val="480000"/>
                </a:solidFill>
              </a:rPr>
              <a:t> in the flesh, this </a:t>
            </a:r>
            <a:r>
              <a:rPr lang="en-US" i="1" dirty="0">
                <a:solidFill>
                  <a:srgbClr val="480000"/>
                </a:solidFill>
              </a:rPr>
              <a:t>will mean</a:t>
            </a:r>
            <a:r>
              <a:rPr lang="en-US" dirty="0">
                <a:solidFill>
                  <a:srgbClr val="480000"/>
                </a:solidFill>
              </a:rPr>
              <a:t> fruitful labor</a:t>
            </a:r>
            <a:r>
              <a:rPr lang="en-US" spc="-150" dirty="0">
                <a:solidFill>
                  <a:srgbClr val="480000"/>
                </a:solidFill>
              </a:rPr>
              <a:t> for </a:t>
            </a:r>
            <a:r>
              <a:rPr lang="en-US" dirty="0">
                <a:solidFill>
                  <a:srgbClr val="480000"/>
                </a:solidFill>
              </a:rPr>
              <a:t>me; </a:t>
            </a:r>
            <a:r>
              <a:rPr lang="en-US" spc="-150" dirty="0">
                <a:solidFill>
                  <a:srgbClr val="480000"/>
                </a:solidFill>
              </a:rPr>
              <a:t>and I do not </a:t>
            </a:r>
            <a:r>
              <a:rPr lang="en-US" dirty="0">
                <a:solidFill>
                  <a:srgbClr val="480000"/>
                </a:solidFill>
              </a:rPr>
              <a:t>know which to choose. But                 I am hard-pressed from both </a:t>
            </a:r>
            <a:r>
              <a:rPr lang="en-US" i="1" dirty="0">
                <a:solidFill>
                  <a:srgbClr val="480000"/>
                </a:solidFill>
              </a:rPr>
              <a:t>directions,</a:t>
            </a:r>
            <a:r>
              <a:rPr lang="en-US" dirty="0">
                <a:solidFill>
                  <a:srgbClr val="480000"/>
                </a:solidFill>
              </a:rPr>
              <a:t> having the desire to depart and be with Christ, for </a:t>
            </a:r>
            <a:r>
              <a:rPr lang="en-US" i="1" dirty="0">
                <a:solidFill>
                  <a:srgbClr val="480000"/>
                </a:solidFill>
              </a:rPr>
              <a:t>that</a:t>
            </a:r>
            <a:r>
              <a:rPr lang="en-US" dirty="0">
                <a:solidFill>
                  <a:srgbClr val="480000"/>
                </a:solidFill>
              </a:rPr>
              <a:t> is very much better; </a:t>
            </a:r>
            <a:r>
              <a:rPr lang="en-US" spc="-150" dirty="0">
                <a:solidFill>
                  <a:srgbClr val="480000"/>
                </a:solidFill>
              </a:rPr>
              <a:t>yet to </a:t>
            </a:r>
            <a:r>
              <a:rPr lang="en-US" dirty="0">
                <a:solidFill>
                  <a:srgbClr val="480000"/>
                </a:solidFill>
              </a:rPr>
              <a:t>remain </a:t>
            </a:r>
            <a:r>
              <a:rPr lang="en-US" spc="-150" dirty="0">
                <a:solidFill>
                  <a:srgbClr val="480000"/>
                </a:solidFill>
              </a:rPr>
              <a:t>on in the flesh </a:t>
            </a:r>
            <a:r>
              <a:rPr lang="en-US" dirty="0">
                <a:solidFill>
                  <a:srgbClr val="480000"/>
                </a:solidFill>
              </a:rPr>
              <a:t>is more necessary for your sake.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pPr algn="ctr"/>
            <a:r>
              <a:rPr lang="en-US" dirty="0"/>
              <a:t>WAITING ON GOD</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b="1" dirty="0">
                <a:solidFill>
                  <a:srgbClr val="480000"/>
                </a:solidFill>
              </a:rPr>
              <a:t>James 4:16</a:t>
            </a:r>
            <a:r>
              <a:rPr lang="en-US" dirty="0">
                <a:solidFill>
                  <a:srgbClr val="480000"/>
                </a:solidFill>
              </a:rPr>
              <a:t> But as it is, you boast in your arrogance; all such boasting is evil. </a:t>
            </a:r>
          </a:p>
          <a:p>
            <a:pPr>
              <a:lnSpc>
                <a:spcPct val="90000"/>
              </a:lnSpc>
              <a:spcBef>
                <a:spcPts val="200"/>
              </a:spcBef>
            </a:pPr>
            <a:r>
              <a:rPr lang="en-US" dirty="0">
                <a:solidFill>
                  <a:srgbClr val="480000"/>
                </a:solidFill>
              </a:rPr>
              <a:t>Boast: </a:t>
            </a:r>
            <a:r>
              <a:rPr lang="en-US" i="1" dirty="0" err="1">
                <a:solidFill>
                  <a:srgbClr val="480000"/>
                </a:solidFill>
              </a:rPr>
              <a:t>kauchaomai</a:t>
            </a:r>
            <a:r>
              <a:rPr lang="en-US" i="1" dirty="0">
                <a:solidFill>
                  <a:srgbClr val="480000"/>
                </a:solidFill>
              </a:rPr>
              <a:t>: </a:t>
            </a:r>
            <a:r>
              <a:rPr lang="en-US" dirty="0">
                <a:solidFill>
                  <a:srgbClr val="480000"/>
                </a:solidFill>
              </a:rPr>
              <a:t>to take pride</a:t>
            </a:r>
          </a:p>
          <a:p>
            <a:pPr>
              <a:lnSpc>
                <a:spcPct val="90000"/>
              </a:lnSpc>
              <a:spcBef>
                <a:spcPts val="200"/>
              </a:spcBef>
            </a:pPr>
            <a:r>
              <a:rPr lang="en-US" dirty="0">
                <a:solidFill>
                  <a:srgbClr val="480000"/>
                </a:solidFill>
              </a:rPr>
              <a:t>Arrogance: </a:t>
            </a:r>
            <a:r>
              <a:rPr lang="en-US" i="1" dirty="0" err="1">
                <a:solidFill>
                  <a:srgbClr val="480000"/>
                </a:solidFill>
              </a:rPr>
              <a:t>alazoneia</a:t>
            </a:r>
            <a:r>
              <a:rPr lang="en-US" i="1" dirty="0">
                <a:solidFill>
                  <a:srgbClr val="480000"/>
                </a:solidFill>
              </a:rPr>
              <a:t>: </a:t>
            </a:r>
            <a:r>
              <a:rPr lang="en-US" dirty="0">
                <a:solidFill>
                  <a:srgbClr val="480000"/>
                </a:solidFill>
              </a:rPr>
              <a:t>self confidence; self assurance</a:t>
            </a:r>
          </a:p>
          <a:p>
            <a:pPr>
              <a:lnSpc>
                <a:spcPct val="90000"/>
              </a:lnSpc>
              <a:spcBef>
                <a:spcPts val="200"/>
              </a:spcBef>
            </a:pPr>
            <a:r>
              <a:rPr lang="en-US" b="1" dirty="0">
                <a:solidFill>
                  <a:srgbClr val="480000"/>
                </a:solidFill>
              </a:rPr>
              <a:t>Isaiah 40:31 </a:t>
            </a:r>
            <a:r>
              <a:rPr lang="en-US" dirty="0">
                <a:solidFill>
                  <a:srgbClr val="480000"/>
                </a:solidFill>
              </a:rPr>
              <a:t> Yet those who wait for the </a:t>
            </a:r>
            <a:r>
              <a:rPr lang="en-US" cap="small" dirty="0">
                <a:solidFill>
                  <a:srgbClr val="480000"/>
                </a:solidFill>
              </a:rPr>
              <a:t>LORD</a:t>
            </a:r>
            <a:r>
              <a:rPr lang="en-US" dirty="0">
                <a:solidFill>
                  <a:srgbClr val="480000"/>
                </a:solidFill>
              </a:rPr>
              <a:t> will gain new strength; They will mount up </a:t>
            </a:r>
            <a:r>
              <a:rPr lang="en-US" i="1" dirty="0">
                <a:solidFill>
                  <a:srgbClr val="480000"/>
                </a:solidFill>
              </a:rPr>
              <a:t>with</a:t>
            </a:r>
            <a:r>
              <a:rPr lang="en-US" dirty="0">
                <a:solidFill>
                  <a:srgbClr val="480000"/>
                </a:solidFill>
              </a:rPr>
              <a:t> wings like eagles, they will run and not get tired, they will walk and not become weary. </a:t>
            </a:r>
          </a:p>
          <a:p>
            <a:pPr>
              <a:lnSpc>
                <a:spcPct val="90000"/>
              </a:lnSpc>
              <a:spcBef>
                <a:spcPts val="200"/>
              </a:spcBef>
            </a:pPr>
            <a:r>
              <a:rPr lang="en-US" dirty="0">
                <a:solidFill>
                  <a:srgbClr val="480000"/>
                </a:solidFill>
              </a:rPr>
              <a:t>Wait: </a:t>
            </a:r>
            <a:r>
              <a:rPr lang="en-US" i="1" dirty="0" err="1">
                <a:solidFill>
                  <a:srgbClr val="480000"/>
                </a:solidFill>
              </a:rPr>
              <a:t>qavah</a:t>
            </a:r>
            <a:r>
              <a:rPr lang="en-US" i="1" dirty="0">
                <a:solidFill>
                  <a:srgbClr val="480000"/>
                </a:solidFill>
              </a:rPr>
              <a:t>: </a:t>
            </a:r>
            <a:r>
              <a:rPr lang="en-US" dirty="0">
                <a:solidFill>
                  <a:srgbClr val="480000"/>
                </a:solidFill>
              </a:rPr>
              <a:t>to be patient (implying an attitude of trust)</a:t>
            </a:r>
          </a:p>
          <a:p>
            <a:pPr>
              <a:lnSpc>
                <a:spcPct val="90000"/>
              </a:lnSpc>
              <a:spcBef>
                <a:spcPts val="200"/>
              </a:spcBef>
            </a:pPr>
            <a:r>
              <a:rPr lang="en-US" dirty="0">
                <a:solidFill>
                  <a:srgbClr val="480000"/>
                </a:solidFill>
              </a:rPr>
              <a:t>WORKING WHILE WAITING: </a:t>
            </a:r>
          </a:p>
          <a:p>
            <a:pPr>
              <a:lnSpc>
                <a:spcPct val="90000"/>
              </a:lnSpc>
              <a:spcBef>
                <a:spcPts val="200"/>
              </a:spcBef>
            </a:pPr>
            <a:r>
              <a:rPr lang="en-US" b="1" dirty="0">
                <a:solidFill>
                  <a:srgbClr val="480000"/>
                </a:solidFill>
              </a:rPr>
              <a:t>Galatians 6:9 </a:t>
            </a:r>
            <a:r>
              <a:rPr lang="en-US" dirty="0">
                <a:solidFill>
                  <a:srgbClr val="480000"/>
                </a:solidFill>
              </a:rPr>
              <a:t> Let us not lose heart in doing good, for in </a:t>
            </a:r>
            <a:r>
              <a:rPr lang="en-US" u="sng" dirty="0">
                <a:solidFill>
                  <a:srgbClr val="480000"/>
                </a:solidFill>
              </a:rPr>
              <a:t>due time </a:t>
            </a:r>
            <a:r>
              <a:rPr lang="en-US" dirty="0">
                <a:solidFill>
                  <a:srgbClr val="480000"/>
                </a:solidFill>
              </a:rPr>
              <a:t>we will reap if we do not grow weary. </a:t>
            </a:r>
          </a:p>
          <a:p>
            <a:pPr>
              <a:lnSpc>
                <a:spcPct val="90000"/>
              </a:lnSpc>
              <a:spcBef>
                <a:spcPts val="200"/>
              </a:spcBef>
            </a:pPr>
            <a:r>
              <a:rPr lang="en-US" dirty="0">
                <a:solidFill>
                  <a:srgbClr val="480000"/>
                </a:solidFill>
              </a:rPr>
              <a:t>There will be areas where we are waiting and areas where we are working</a:t>
            </a:r>
          </a:p>
          <a:p>
            <a:pPr>
              <a:lnSpc>
                <a:spcPct val="90000"/>
              </a:lnSpc>
              <a:spcBef>
                <a:spcPts val="200"/>
              </a:spcBef>
            </a:pPr>
            <a:r>
              <a:rPr lang="en-US" dirty="0">
                <a:solidFill>
                  <a:srgbClr val="480000"/>
                </a:solidFill>
              </a:rPr>
              <a:t>Due time: </a:t>
            </a:r>
            <a:r>
              <a:rPr lang="en-US" i="1" dirty="0" err="1">
                <a:solidFill>
                  <a:srgbClr val="480000"/>
                </a:solidFill>
              </a:rPr>
              <a:t>idio</a:t>
            </a:r>
            <a:r>
              <a:rPr lang="en-US" i="1" dirty="0">
                <a:solidFill>
                  <a:srgbClr val="480000"/>
                </a:solidFill>
              </a:rPr>
              <a:t> </a:t>
            </a:r>
            <a:r>
              <a:rPr lang="en-US" i="1" dirty="0" err="1">
                <a:solidFill>
                  <a:srgbClr val="480000"/>
                </a:solidFill>
              </a:rPr>
              <a:t>kairo</a:t>
            </a:r>
            <a:r>
              <a:rPr lang="en-US" i="1" dirty="0">
                <a:solidFill>
                  <a:srgbClr val="480000"/>
                </a:solidFill>
              </a:rPr>
              <a:t>: </a:t>
            </a:r>
            <a:r>
              <a:rPr lang="en-US" dirty="0">
                <a:solidFill>
                  <a:srgbClr val="480000"/>
                </a:solidFill>
              </a:rPr>
              <a:t>the right timing for you</a:t>
            </a:r>
            <a:br>
              <a:rPr lang="en-US" dirty="0">
                <a:solidFill>
                  <a:srgbClr val="480000"/>
                </a:solidFill>
              </a:rPr>
            </a:br>
            <a:br>
              <a:rPr lang="en-US" dirty="0">
                <a:solidFill>
                  <a:srgbClr val="480000"/>
                </a:solidFill>
              </a:rPr>
            </a:br>
            <a:endParaRPr lang="en-US" dirty="0">
              <a:solidFill>
                <a:srgbClr val="48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a:t>DEFINING SIN</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b="1" dirty="0">
                <a:solidFill>
                  <a:srgbClr val="480000"/>
                </a:solidFill>
              </a:rPr>
              <a:t>James 4:17 </a:t>
            </a:r>
            <a:r>
              <a:rPr lang="en-US" dirty="0">
                <a:solidFill>
                  <a:srgbClr val="480000"/>
                </a:solidFill>
              </a:rPr>
              <a:t> Therefore, to one who knows </a:t>
            </a:r>
            <a:r>
              <a:rPr lang="en-US" i="1" dirty="0">
                <a:solidFill>
                  <a:srgbClr val="480000"/>
                </a:solidFill>
              </a:rPr>
              <a:t>the</a:t>
            </a:r>
            <a:r>
              <a:rPr lang="en-US" dirty="0">
                <a:solidFill>
                  <a:srgbClr val="480000"/>
                </a:solidFill>
              </a:rPr>
              <a:t> right thing to do and does not do it, to him it is sin. </a:t>
            </a:r>
          </a:p>
          <a:p>
            <a:pPr>
              <a:lnSpc>
                <a:spcPct val="90000"/>
              </a:lnSpc>
              <a:spcBef>
                <a:spcPts val="0"/>
              </a:spcBef>
            </a:pPr>
            <a:r>
              <a:rPr lang="en-US" dirty="0">
                <a:solidFill>
                  <a:srgbClr val="480000"/>
                </a:solidFill>
              </a:rPr>
              <a:t>Know: </a:t>
            </a:r>
            <a:r>
              <a:rPr lang="en-US" i="1" dirty="0">
                <a:solidFill>
                  <a:srgbClr val="480000"/>
                </a:solidFill>
              </a:rPr>
              <a:t>oida: </a:t>
            </a:r>
            <a:r>
              <a:rPr lang="en-US" dirty="0">
                <a:solidFill>
                  <a:srgbClr val="480000"/>
                </a:solidFill>
              </a:rPr>
              <a:t>knowledge that doesn’t require experience</a:t>
            </a:r>
          </a:p>
          <a:p>
            <a:pPr>
              <a:lnSpc>
                <a:spcPct val="90000"/>
              </a:lnSpc>
              <a:spcBef>
                <a:spcPts val="0"/>
              </a:spcBef>
            </a:pPr>
            <a:r>
              <a:rPr lang="en-US" b="1" dirty="0">
                <a:solidFill>
                  <a:srgbClr val="480000"/>
                </a:solidFill>
              </a:rPr>
              <a:t>Luke 12:46-48 …</a:t>
            </a:r>
            <a:r>
              <a:rPr lang="en-US" dirty="0">
                <a:solidFill>
                  <a:srgbClr val="480000"/>
                </a:solidFill>
              </a:rPr>
              <a:t> the master of that slave will come on a day when he does not expect </a:t>
            </a:r>
            <a:r>
              <a:rPr lang="en-US" i="1" dirty="0">
                <a:solidFill>
                  <a:srgbClr val="480000"/>
                </a:solidFill>
              </a:rPr>
              <a:t>him</a:t>
            </a:r>
            <a:r>
              <a:rPr lang="en-US" dirty="0">
                <a:solidFill>
                  <a:srgbClr val="480000"/>
                </a:solidFill>
              </a:rPr>
              <a:t> and at an hour he does not know, and </a:t>
            </a:r>
            <a:r>
              <a:rPr lang="en-US" u="sng" dirty="0">
                <a:solidFill>
                  <a:srgbClr val="480000"/>
                </a:solidFill>
              </a:rPr>
              <a:t>will cut him in pieces</a:t>
            </a:r>
            <a:r>
              <a:rPr lang="en-US" dirty="0">
                <a:solidFill>
                  <a:srgbClr val="480000"/>
                </a:solidFill>
              </a:rPr>
              <a:t>, and assign him a place with the unbelievers. And that slave who knew his master's will and did not get ready or act in accord with his will, will receive many lashes, but the one who did not know </a:t>
            </a:r>
            <a:r>
              <a:rPr lang="en-US" i="1" dirty="0">
                <a:solidFill>
                  <a:srgbClr val="480000"/>
                </a:solidFill>
              </a:rPr>
              <a:t>it,</a:t>
            </a:r>
            <a:r>
              <a:rPr lang="en-US" dirty="0">
                <a:solidFill>
                  <a:srgbClr val="480000"/>
                </a:solidFill>
              </a:rPr>
              <a:t> and committed deeds worthy of a flogging, will receive but few. From everyone who has been given much, much will be required; and to whom they entrusted much, of him they will ask all the more.</a:t>
            </a:r>
          </a:p>
          <a:p>
            <a:pPr>
              <a:lnSpc>
                <a:spcPct val="90000"/>
              </a:lnSpc>
              <a:spcBef>
                <a:spcPts val="0"/>
              </a:spcBef>
            </a:pPr>
            <a:r>
              <a:rPr lang="en-US" dirty="0">
                <a:solidFill>
                  <a:srgbClr val="480000"/>
                </a:solidFill>
              </a:rPr>
              <a:t>Hebrews 11; 1 Samuel 16:33; Daniel 2:5</a:t>
            </a:r>
          </a:p>
          <a:p>
            <a:pPr>
              <a:lnSpc>
                <a:spcPct val="90000"/>
              </a:lnSpc>
              <a:spcBef>
                <a:spcPts val="0"/>
              </a:spcBef>
            </a:pPr>
            <a:r>
              <a:rPr lang="en-US" dirty="0">
                <a:solidFill>
                  <a:srgbClr val="480000"/>
                </a:solidFill>
              </a:rPr>
              <a:t>God cares about knowledge of sin </a:t>
            </a:r>
            <a:br>
              <a:rPr lang="en-US" dirty="0">
                <a:solidFill>
                  <a:srgbClr val="480000"/>
                </a:solidFill>
              </a:rPr>
            </a:br>
            <a:endParaRPr lang="en-US" dirty="0">
              <a:solidFill>
                <a:srgbClr val="480000"/>
              </a:solidFill>
            </a:endParaRPr>
          </a:p>
        </p:txBody>
      </p:sp>
    </p:spTree>
  </p:cSld>
  <p:clrMapOvr>
    <a:masterClrMapping/>
  </p:clrMapOvr>
</p:sld>
</file>

<file path=ppt/theme/theme1.xml><?xml version="1.0" encoding="utf-8"?>
<a:theme xmlns:a="http://schemas.openxmlformats.org/drawingml/2006/main" name="GreenWave_BusDesignSlides">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GreenWave_BusDesignSlides</Template>
  <TotalTime>11054</TotalTime>
  <Words>1907</Words>
  <Application>Microsoft Office PowerPoint</Application>
  <PresentationFormat>On-screen Show (4:3)</PresentationFormat>
  <Paragraphs>89</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GreenWave_BusDesignSlides</vt:lpstr>
      <vt:lpstr> WORKING FAITH</vt:lpstr>
      <vt:lpstr>WORD FOR THE JOURNEY</vt:lpstr>
      <vt:lpstr>PROFIT MOTIVATION</vt:lpstr>
      <vt:lpstr>CONSULTING GOD!</vt:lpstr>
      <vt:lpstr>FINDING BALANCE</vt:lpstr>
      <vt:lpstr>ACKNOWLEDGING SOVEREIGNTY</vt:lpstr>
      <vt:lpstr>KEEPING PERSPECTIVE</vt:lpstr>
      <vt:lpstr>WAITING ON GOD</vt:lpstr>
      <vt:lpstr>DEFINING SIN</vt:lpstr>
      <vt:lpstr>IMPUTATION OF SIN</vt:lpstr>
      <vt:lpstr>FIXING THE SKEWED IMAGE</vt:lpstr>
      <vt:lpstr>GOD’S WILL, GOD’S WAY</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FAITH</dc:title>
  <dc:creator>JoLynn Rees</dc:creator>
  <cp:lastModifiedBy>Gower</cp:lastModifiedBy>
  <cp:revision>25</cp:revision>
  <cp:lastPrinted>2021-10-15T16:18:50Z</cp:lastPrinted>
  <dcterms:created xsi:type="dcterms:W3CDTF">2017-05-15T12:59:04Z</dcterms:created>
  <dcterms:modified xsi:type="dcterms:W3CDTF">2021-10-21T16:00:39Z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