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7" r:id="rId9"/>
    <p:sldId id="262" r:id="rId10"/>
    <p:sldId id="265" r:id="rId11"/>
    <p:sldId id="263" r:id="rId12"/>
    <p:sldId id="264" r:id="rId13"/>
    <p:sldId id="266"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508" autoAdjust="0"/>
  </p:normalViewPr>
  <p:slideViewPr>
    <p:cSldViewPr>
      <p:cViewPr varScale="1">
        <p:scale>
          <a:sx n="51" d="100"/>
          <a:sy n="51" d="100"/>
        </p:scale>
        <p:origin x="1397"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8" y="-78"/>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76" tIns="46787" rIns="93576" bIns="46787" rtlCol="0"/>
          <a:lstStyle>
            <a:lvl1pPr algn="r">
              <a:defRPr sz="1200"/>
            </a:lvl1pPr>
          </a:lstStyle>
          <a:p>
            <a:fld id="{5A721B00-6FC2-41C5-8CC8-B9EEA04C504C}" type="datetimeFigureOut">
              <a:rPr lang="en-US" smtClean="0"/>
              <a:pPr/>
              <a:t>10/14/2021</a:t>
            </a:fld>
            <a:endParaRPr lang="en-US" dirty="0"/>
          </a:p>
        </p:txBody>
      </p:sp>
      <p:sp>
        <p:nvSpPr>
          <p:cNvPr id="4" name="Footer Placeholder 3"/>
          <p:cNvSpPr>
            <a:spLocks noGrp="1"/>
          </p:cNvSpPr>
          <p:nvPr>
            <p:ph type="ftr" sz="quarter" idx="2"/>
          </p:nvPr>
        </p:nvSpPr>
        <p:spPr>
          <a:xfrm>
            <a:off x="0" y="8917424"/>
            <a:ext cx="3077739" cy="469424"/>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4"/>
            <a:ext cx="3077739" cy="469424"/>
          </a:xfrm>
          <a:prstGeom prst="rect">
            <a:avLst/>
          </a:prstGeom>
        </p:spPr>
        <p:txBody>
          <a:bodyPr vert="horz" lIns="93576" tIns="46787" rIns="93576" bIns="46787"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76" tIns="46787" rIns="93576" bIns="46787" rtlCol="0"/>
          <a:lstStyle>
            <a:lvl1pPr algn="r">
              <a:defRPr sz="1200"/>
            </a:lvl1pPr>
          </a:lstStyle>
          <a:p>
            <a:fld id="{E964F934-0B1F-4A2D-B327-660F7F58F120}" type="datetimeFigureOut">
              <a:rPr lang="en-US" smtClean="0"/>
              <a:pPr/>
              <a:t>10/14/2021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76" tIns="46787" rIns="93576" bIns="46787"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76" tIns="46787" rIns="93576" bIns="4678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4"/>
            <a:ext cx="3077739" cy="469424"/>
          </a:xfrm>
          <a:prstGeom prst="rect">
            <a:avLst/>
          </a:prstGeom>
        </p:spPr>
        <p:txBody>
          <a:bodyPr vert="horz" lIns="93576" tIns="46787" rIns="93576" bIns="467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4"/>
            <a:ext cx="3077739" cy="469424"/>
          </a:xfrm>
          <a:prstGeom prst="rect">
            <a:avLst/>
          </a:prstGeom>
        </p:spPr>
        <p:txBody>
          <a:bodyPr vert="horz" lIns="93576" tIns="46787" rIns="93576" bIns="46787"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228600"/>
            <a:ext cx="6858000" cy="707886"/>
          </a:xfrm>
        </p:spPr>
        <p:txBody>
          <a:bodyPr wrap="square">
            <a:spAutoFit/>
          </a:bodyPr>
          <a:lstStyle>
            <a:lvl1pPr algn="r">
              <a:defRPr sz="4000">
                <a:solidFill>
                  <a:schemeClr val="accent2">
                    <a:lumMod val="75000"/>
                  </a:schemeClr>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10/14/2021</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lvl1pPr>
              <a:defRPr sz="4400">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295400"/>
            <a:ext cx="9144000" cy="4830763"/>
          </a:xfrm>
        </p:spPr>
        <p:txBody>
          <a:bodyPr>
            <a:normAutofit/>
          </a:bodyPr>
          <a:lstStyle>
            <a:lvl1pPr>
              <a:buFont typeface="Wingdings" pitchFamily="2" charset="2"/>
              <a:buChar char="v"/>
              <a:defRPr sz="2600">
                <a:latin typeface="Tahoma" pitchFamily="34" charset="0"/>
                <a:ea typeface="Tahoma" pitchFamily="34" charset="0"/>
                <a:cs typeface="Tahoma" pitchFamily="34" charset="0"/>
              </a:defRPr>
            </a:lvl1pPr>
            <a:lvl2pPr>
              <a:buFont typeface="Wingdings" pitchFamily="2" charset="2"/>
              <a:buChar char="v"/>
              <a:defRPr sz="2600">
                <a:latin typeface="Tahoma" pitchFamily="34" charset="0"/>
                <a:ea typeface="Tahoma" pitchFamily="34" charset="0"/>
                <a:cs typeface="Tahoma" pitchFamily="34" charset="0"/>
              </a:defRPr>
            </a:lvl2pPr>
            <a:lvl3pPr>
              <a:buFont typeface="Wingdings" pitchFamily="2" charset="2"/>
              <a:buChar char="v"/>
              <a:defRPr sz="2600">
                <a:latin typeface="Tahoma" pitchFamily="34" charset="0"/>
                <a:ea typeface="Tahoma" pitchFamily="34" charset="0"/>
                <a:cs typeface="Tahoma" pitchFamily="34" charset="0"/>
              </a:defRPr>
            </a:lvl3pPr>
            <a:lvl4pPr>
              <a:buFont typeface="Wingdings" pitchFamily="2" charset="2"/>
              <a:buChar char="v"/>
              <a:defRPr sz="2600">
                <a:latin typeface="Tahoma" pitchFamily="34" charset="0"/>
                <a:ea typeface="Tahoma" pitchFamily="34" charset="0"/>
                <a:cs typeface="Tahoma" pitchFamily="34" charset="0"/>
              </a:defRPr>
            </a:lvl4pPr>
            <a:lvl5pPr>
              <a:buFont typeface="Wingdings" pitchFamily="2" charset="2"/>
              <a:buChar char="v"/>
              <a:defRPr sz="2600">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10/14/2021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219200"/>
            <a:ext cx="6858000" cy="838200"/>
          </a:xfrm>
        </p:spPr>
        <p:txBody>
          <a:bodyPr/>
          <a:lstStyle/>
          <a:p>
            <a:pPr algn="ctr"/>
            <a:r>
              <a:rPr lang="en-US" sz="4400" dirty="0">
                <a:latin typeface="Tahoma" pitchFamily="34" charset="0"/>
                <a:ea typeface="Tahoma" pitchFamily="34" charset="0"/>
                <a:cs typeface="Tahoma" pitchFamily="34" charset="0"/>
              </a:rPr>
              <a:t>WORKING FAITH</a:t>
            </a:r>
          </a:p>
        </p:txBody>
      </p:sp>
      <p:sp>
        <p:nvSpPr>
          <p:cNvPr id="5" name="Subtitle 4"/>
          <p:cNvSpPr>
            <a:spLocks noGrp="1"/>
          </p:cNvSpPr>
          <p:nvPr>
            <p:ph type="subTitle" idx="1"/>
          </p:nvPr>
        </p:nvSpPr>
        <p:spPr>
          <a:xfrm>
            <a:off x="990600" y="1905000"/>
            <a:ext cx="6858000" cy="3914713"/>
          </a:xfrm>
        </p:spPr>
        <p:txBody>
          <a:bodyPr/>
          <a:lstStyle/>
          <a:p>
            <a:pPr algn="ct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lgn="ctr">
              <a:spcBef>
                <a:spcPts val="0"/>
              </a:spcBef>
            </a:pPr>
            <a:endParaRPr lang="en-US" b="1" dirty="0">
              <a:latin typeface="Tahoma" pitchFamily="34" charset="0"/>
              <a:ea typeface="Tahoma" pitchFamily="34" charset="0"/>
              <a:cs typeface="Tahoma" pitchFamily="34" charset="0"/>
            </a:endParaRPr>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JoLynn Gower</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493-6151</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GOD’S PART AND OUR PART</a:t>
            </a:r>
          </a:p>
        </p:txBody>
      </p:sp>
      <p:sp>
        <p:nvSpPr>
          <p:cNvPr id="3" name="Content Placeholder 2"/>
          <p:cNvSpPr>
            <a:spLocks noGrp="1"/>
          </p:cNvSpPr>
          <p:nvPr>
            <p:ph idx="1"/>
          </p:nvPr>
        </p:nvSpPr>
        <p:spPr>
          <a:xfrm>
            <a:off x="0" y="914400"/>
            <a:ext cx="9296400" cy="5943600"/>
          </a:xfrm>
        </p:spPr>
        <p:txBody>
          <a:bodyPr>
            <a:noAutofit/>
          </a:bodyPr>
          <a:lstStyle/>
          <a:p>
            <a:pPr>
              <a:lnSpc>
                <a:spcPct val="91000"/>
              </a:lnSpc>
              <a:spcBef>
                <a:spcPts val="300"/>
              </a:spcBef>
            </a:pPr>
            <a:r>
              <a:rPr lang="en-US" sz="2500" b="1" dirty="0">
                <a:solidFill>
                  <a:srgbClr val="480000"/>
                </a:solidFill>
              </a:rPr>
              <a:t>James 4:8-10  </a:t>
            </a:r>
            <a:r>
              <a:rPr lang="en-US" sz="2500" dirty="0">
                <a:solidFill>
                  <a:srgbClr val="480000"/>
                </a:solidFill>
              </a:rPr>
              <a:t>Cleanse your hands, you sinners; and purify your hearts, you double-minded. Be miserable and mourn and weep; let your laughter be turned into mourning and your joy to gloom. Humble yourselves in the presence of the Lord, and He will exalt you. </a:t>
            </a:r>
          </a:p>
          <a:p>
            <a:pPr>
              <a:lnSpc>
                <a:spcPct val="91000"/>
              </a:lnSpc>
              <a:spcBef>
                <a:spcPts val="300"/>
              </a:spcBef>
            </a:pPr>
            <a:r>
              <a:rPr lang="en-US" sz="2500" dirty="0">
                <a:solidFill>
                  <a:srgbClr val="480000"/>
                </a:solidFill>
              </a:rPr>
              <a:t>Cleanse: </a:t>
            </a:r>
            <a:r>
              <a:rPr lang="en-US" sz="2500" i="1" dirty="0" err="1">
                <a:solidFill>
                  <a:srgbClr val="480000"/>
                </a:solidFill>
              </a:rPr>
              <a:t>katharizo</a:t>
            </a:r>
            <a:r>
              <a:rPr lang="en-US" sz="2500" i="1" dirty="0">
                <a:solidFill>
                  <a:srgbClr val="480000"/>
                </a:solidFill>
              </a:rPr>
              <a:t>: </a:t>
            </a:r>
            <a:r>
              <a:rPr lang="en-US" sz="2500" dirty="0">
                <a:solidFill>
                  <a:srgbClr val="480000"/>
                </a:solidFill>
              </a:rPr>
              <a:t>purify; cleansing your hands means to make your actions in line with God’s will</a:t>
            </a:r>
          </a:p>
          <a:p>
            <a:pPr>
              <a:lnSpc>
                <a:spcPct val="91000"/>
              </a:lnSpc>
              <a:spcBef>
                <a:spcPts val="300"/>
              </a:spcBef>
            </a:pPr>
            <a:r>
              <a:rPr lang="en-US" sz="2500" dirty="0">
                <a:solidFill>
                  <a:srgbClr val="480000"/>
                </a:solidFill>
              </a:rPr>
              <a:t>Purify: </a:t>
            </a:r>
            <a:r>
              <a:rPr lang="en-US" sz="2500" i="1" dirty="0" err="1">
                <a:solidFill>
                  <a:srgbClr val="480000"/>
                </a:solidFill>
              </a:rPr>
              <a:t>hagnizo</a:t>
            </a:r>
            <a:r>
              <a:rPr lang="en-US" sz="2500" i="1" dirty="0">
                <a:solidFill>
                  <a:srgbClr val="480000"/>
                </a:solidFill>
              </a:rPr>
              <a:t>: </a:t>
            </a:r>
            <a:r>
              <a:rPr lang="en-US" sz="2500" dirty="0">
                <a:solidFill>
                  <a:srgbClr val="480000"/>
                </a:solidFill>
              </a:rPr>
              <a:t>to purify; to make holy</a:t>
            </a:r>
          </a:p>
          <a:p>
            <a:pPr>
              <a:lnSpc>
                <a:spcPct val="91000"/>
              </a:lnSpc>
              <a:spcBef>
                <a:spcPts val="300"/>
              </a:spcBef>
            </a:pPr>
            <a:r>
              <a:rPr lang="en-US" sz="2500" dirty="0">
                <a:solidFill>
                  <a:srgbClr val="480000"/>
                </a:solidFill>
              </a:rPr>
              <a:t>Miserable: </a:t>
            </a:r>
            <a:r>
              <a:rPr lang="en-US" sz="2500" i="1" dirty="0" err="1">
                <a:solidFill>
                  <a:srgbClr val="480000"/>
                </a:solidFill>
              </a:rPr>
              <a:t>taleiporeo</a:t>
            </a:r>
            <a:r>
              <a:rPr lang="en-US" sz="2500" i="1" dirty="0">
                <a:solidFill>
                  <a:srgbClr val="480000"/>
                </a:solidFill>
              </a:rPr>
              <a:t>: </a:t>
            </a:r>
            <a:r>
              <a:rPr lang="en-US" sz="2500" dirty="0">
                <a:solidFill>
                  <a:srgbClr val="480000"/>
                </a:solidFill>
              </a:rPr>
              <a:t>recognize your state of affliction</a:t>
            </a:r>
          </a:p>
          <a:p>
            <a:pPr>
              <a:lnSpc>
                <a:spcPct val="91000"/>
              </a:lnSpc>
              <a:spcBef>
                <a:spcPts val="300"/>
              </a:spcBef>
            </a:pPr>
            <a:r>
              <a:rPr lang="en-US" sz="2500" b="1" dirty="0">
                <a:solidFill>
                  <a:srgbClr val="480000"/>
                </a:solidFill>
              </a:rPr>
              <a:t>Matthew 5:4 </a:t>
            </a:r>
            <a:r>
              <a:rPr lang="en-US" sz="2500" dirty="0">
                <a:solidFill>
                  <a:srgbClr val="480000"/>
                </a:solidFill>
              </a:rPr>
              <a:t>"Blessed are those who mourn, for they shall be comforted.” </a:t>
            </a:r>
          </a:p>
          <a:p>
            <a:pPr>
              <a:lnSpc>
                <a:spcPct val="91000"/>
              </a:lnSpc>
              <a:spcBef>
                <a:spcPts val="300"/>
              </a:spcBef>
            </a:pPr>
            <a:r>
              <a:rPr lang="en-US" sz="2500" dirty="0">
                <a:solidFill>
                  <a:srgbClr val="480000"/>
                </a:solidFill>
              </a:rPr>
              <a:t>Mourn: </a:t>
            </a:r>
            <a:r>
              <a:rPr lang="en-US" sz="2500" i="1" dirty="0" err="1">
                <a:solidFill>
                  <a:srgbClr val="480000"/>
                </a:solidFill>
              </a:rPr>
              <a:t>pentheo</a:t>
            </a:r>
            <a:r>
              <a:rPr lang="en-US" sz="2500" i="1" dirty="0">
                <a:solidFill>
                  <a:srgbClr val="480000"/>
                </a:solidFill>
              </a:rPr>
              <a:t>: </a:t>
            </a:r>
            <a:r>
              <a:rPr lang="en-US" sz="2500" dirty="0">
                <a:solidFill>
                  <a:srgbClr val="480000"/>
                </a:solidFill>
              </a:rPr>
              <a:t>to express grief for a variety of reasons</a:t>
            </a:r>
          </a:p>
          <a:p>
            <a:pPr>
              <a:lnSpc>
                <a:spcPct val="91000"/>
              </a:lnSpc>
              <a:spcBef>
                <a:spcPts val="300"/>
              </a:spcBef>
            </a:pPr>
            <a:r>
              <a:rPr lang="en-US" sz="2500" b="1" dirty="0">
                <a:solidFill>
                  <a:srgbClr val="480000"/>
                </a:solidFill>
              </a:rPr>
              <a:t>2 Corinthians 12:21 </a:t>
            </a:r>
            <a:r>
              <a:rPr lang="en-US" sz="2500" spc="-150" dirty="0">
                <a:solidFill>
                  <a:srgbClr val="480000"/>
                </a:solidFill>
              </a:rPr>
              <a:t> I am </a:t>
            </a:r>
            <a:r>
              <a:rPr lang="en-US" sz="2500" dirty="0">
                <a:solidFill>
                  <a:srgbClr val="480000"/>
                </a:solidFill>
              </a:rPr>
              <a:t>afraid that when </a:t>
            </a:r>
            <a:r>
              <a:rPr lang="en-US" sz="2500" spc="-150" dirty="0">
                <a:solidFill>
                  <a:srgbClr val="480000"/>
                </a:solidFill>
              </a:rPr>
              <a:t>I come </a:t>
            </a:r>
            <a:r>
              <a:rPr lang="en-US" sz="2500" dirty="0">
                <a:solidFill>
                  <a:srgbClr val="480000"/>
                </a:solidFill>
              </a:rPr>
              <a:t>again my </a:t>
            </a:r>
            <a:r>
              <a:rPr lang="en-US" sz="2500" spc="-150" dirty="0">
                <a:solidFill>
                  <a:srgbClr val="480000"/>
                </a:solidFill>
              </a:rPr>
              <a:t>God </a:t>
            </a:r>
            <a:r>
              <a:rPr lang="en-US" sz="2500" dirty="0">
                <a:solidFill>
                  <a:srgbClr val="480000"/>
                </a:solidFill>
              </a:rPr>
              <a:t>may </a:t>
            </a:r>
            <a:r>
              <a:rPr lang="en-US" sz="2500" spc="-150" dirty="0">
                <a:solidFill>
                  <a:srgbClr val="480000"/>
                </a:solidFill>
              </a:rPr>
              <a:t>humiliate me </a:t>
            </a:r>
            <a:r>
              <a:rPr lang="en-US" sz="2500" dirty="0">
                <a:solidFill>
                  <a:srgbClr val="480000"/>
                </a:solidFill>
              </a:rPr>
              <a:t>before </a:t>
            </a:r>
            <a:r>
              <a:rPr lang="en-US" sz="2500" spc="-150" dirty="0">
                <a:solidFill>
                  <a:srgbClr val="480000"/>
                </a:solidFill>
              </a:rPr>
              <a:t>you, and I may </a:t>
            </a:r>
            <a:r>
              <a:rPr lang="en-US" sz="2500" dirty="0">
                <a:solidFill>
                  <a:srgbClr val="480000"/>
                </a:solidFill>
              </a:rPr>
              <a:t>mourn over</a:t>
            </a:r>
            <a:r>
              <a:rPr lang="en-US" sz="2500" spc="-150" dirty="0">
                <a:solidFill>
                  <a:srgbClr val="480000"/>
                </a:solidFill>
              </a:rPr>
              <a:t> many </a:t>
            </a:r>
            <a:r>
              <a:rPr lang="en-US" sz="2500" dirty="0">
                <a:solidFill>
                  <a:srgbClr val="480000"/>
                </a:solidFill>
              </a:rPr>
              <a:t>of those who have sinned </a:t>
            </a:r>
            <a:r>
              <a:rPr lang="en-US" sz="2500" spc="-150" dirty="0">
                <a:solidFill>
                  <a:srgbClr val="480000"/>
                </a:solidFill>
              </a:rPr>
              <a:t>in the past and not </a:t>
            </a:r>
            <a:r>
              <a:rPr lang="en-US" sz="2500" dirty="0">
                <a:solidFill>
                  <a:srgbClr val="480000"/>
                </a:solidFill>
              </a:rPr>
              <a:t>repented of impurity, immorality and sensuality which they have practiced. </a:t>
            </a:r>
            <a:br>
              <a:rPr lang="en-US" sz="2500" dirty="0">
                <a:solidFill>
                  <a:srgbClr val="480000"/>
                </a:solidFill>
              </a:rPr>
            </a:br>
            <a:endParaRPr lang="en-US" sz="2500" dirty="0">
              <a:solidFill>
                <a:srgbClr val="48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838200"/>
          </a:xfrm>
        </p:spPr>
        <p:txBody>
          <a:bodyPr/>
          <a:lstStyle/>
          <a:p>
            <a:pPr algn="ctr"/>
            <a:r>
              <a:rPr lang="en-US" dirty="0"/>
              <a:t>WHAT ABOUT JUDGMENT</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spcAft>
                <a:spcPts val="300"/>
              </a:spcAft>
            </a:pPr>
            <a:r>
              <a:rPr lang="en-US" b="1" dirty="0">
                <a:solidFill>
                  <a:srgbClr val="480000"/>
                </a:solidFill>
              </a:rPr>
              <a:t>James 4:11 </a:t>
            </a:r>
            <a:r>
              <a:rPr lang="en-US" dirty="0">
                <a:solidFill>
                  <a:srgbClr val="480000"/>
                </a:solidFill>
              </a:rPr>
              <a:t> Do not speak against one another, brethren. He who speaks against a brother or judges his brother, speaks against </a:t>
            </a:r>
            <a:r>
              <a:rPr lang="en-US" spc="-150" dirty="0">
                <a:solidFill>
                  <a:srgbClr val="480000"/>
                </a:solidFill>
              </a:rPr>
              <a:t>the law and judges </a:t>
            </a:r>
            <a:r>
              <a:rPr lang="en-US" dirty="0">
                <a:solidFill>
                  <a:srgbClr val="480000"/>
                </a:solidFill>
              </a:rPr>
              <a:t>the law; but if you judge the law, you are not a doer of the law but a judge </a:t>
            </a:r>
            <a:r>
              <a:rPr lang="en-US" i="1" dirty="0">
                <a:solidFill>
                  <a:srgbClr val="480000"/>
                </a:solidFill>
              </a:rPr>
              <a:t>of it.</a:t>
            </a:r>
            <a:r>
              <a:rPr lang="en-US" dirty="0">
                <a:solidFill>
                  <a:srgbClr val="480000"/>
                </a:solidFill>
              </a:rPr>
              <a:t> </a:t>
            </a:r>
          </a:p>
          <a:p>
            <a:pPr>
              <a:lnSpc>
                <a:spcPct val="90000"/>
              </a:lnSpc>
              <a:spcBef>
                <a:spcPts val="0"/>
              </a:spcBef>
              <a:spcAft>
                <a:spcPts val="300"/>
              </a:spcAft>
            </a:pPr>
            <a:r>
              <a:rPr lang="en-US" dirty="0">
                <a:solidFill>
                  <a:srgbClr val="480000"/>
                </a:solidFill>
              </a:rPr>
              <a:t>CONTEXT FOR JAMES!</a:t>
            </a:r>
          </a:p>
          <a:p>
            <a:pPr>
              <a:lnSpc>
                <a:spcPct val="90000"/>
              </a:lnSpc>
              <a:spcBef>
                <a:spcPts val="0"/>
              </a:spcBef>
              <a:spcAft>
                <a:spcPts val="300"/>
              </a:spcAft>
            </a:pPr>
            <a:r>
              <a:rPr lang="en-US" b="1" dirty="0">
                <a:solidFill>
                  <a:srgbClr val="480000"/>
                </a:solidFill>
              </a:rPr>
              <a:t>1 Corinthians 5:9-12 </a:t>
            </a:r>
            <a:r>
              <a:rPr lang="en-US" dirty="0">
                <a:solidFill>
                  <a:srgbClr val="480000"/>
                </a:solidFill>
              </a:rPr>
              <a:t> I wrote you in my letter not to associate with immoral people; I </a:t>
            </a:r>
            <a:r>
              <a:rPr lang="en-US" i="1" dirty="0">
                <a:solidFill>
                  <a:srgbClr val="480000"/>
                </a:solidFill>
              </a:rPr>
              <a:t>did</a:t>
            </a:r>
            <a:r>
              <a:rPr lang="en-US" dirty="0">
                <a:solidFill>
                  <a:srgbClr val="480000"/>
                </a:solidFill>
              </a:rPr>
              <a:t> not at all </a:t>
            </a:r>
            <a:r>
              <a:rPr lang="en-US" i="1" dirty="0">
                <a:solidFill>
                  <a:srgbClr val="480000"/>
                </a:solidFill>
              </a:rPr>
              <a:t>mean</a:t>
            </a:r>
            <a:r>
              <a:rPr lang="en-US" dirty="0">
                <a:solidFill>
                  <a:srgbClr val="480000"/>
                </a:solidFill>
              </a:rPr>
              <a:t> with the immoral people of this world, or with the covetous and swindlers, or with idolaters, for then you would have to go out of the world.  But actually, I wrote to you not to associate with any so-called brother if he is an immoral person, or covetous, or an idolater, or a reviler, or a drunkard, or a swindler—not even to eat with such a one. </a:t>
            </a:r>
            <a:br>
              <a:rPr lang="en-US" dirty="0">
                <a:solidFill>
                  <a:srgbClr val="480000"/>
                </a:solidFill>
              </a:rPr>
            </a:br>
            <a:r>
              <a:rPr lang="en-US" dirty="0">
                <a:solidFill>
                  <a:srgbClr val="480000"/>
                </a:solidFill>
              </a:rPr>
              <a:t>For what have I to do with judging outsiders? Do you not judge those who are within </a:t>
            </a:r>
            <a:r>
              <a:rPr lang="en-US" i="1" dirty="0">
                <a:solidFill>
                  <a:srgbClr val="480000"/>
                </a:solidFill>
              </a:rPr>
              <a:t>the church?</a:t>
            </a:r>
            <a:r>
              <a:rPr lang="en-US" dirty="0">
                <a:solidFill>
                  <a:srgbClr val="480000"/>
                </a:solidFill>
              </a:rPr>
              <a:t> </a:t>
            </a:r>
          </a:p>
          <a:p>
            <a:pPr>
              <a:lnSpc>
                <a:spcPct val="90000"/>
              </a:lnSpc>
              <a:spcBef>
                <a:spcPts val="0"/>
              </a:spcBef>
              <a:spcAft>
                <a:spcPts val="300"/>
              </a:spcAft>
            </a:pPr>
            <a:r>
              <a:rPr lang="en-US" dirty="0">
                <a:solidFill>
                  <a:srgbClr val="480000"/>
                </a:solidFill>
              </a:rPr>
              <a:t>CONTEXT FOR PAUL!</a:t>
            </a:r>
            <a:br>
              <a:rPr lang="en-US" dirty="0">
                <a:solidFill>
                  <a:srgbClr val="480000"/>
                </a:solidFill>
              </a:rPr>
            </a:br>
            <a:endParaRPr lang="en-US" dirty="0">
              <a:solidFill>
                <a:srgbClr val="48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4300" dirty="0"/>
              <a:t>SPEAKING AGAINST</a:t>
            </a:r>
          </a:p>
        </p:txBody>
      </p:sp>
      <p:sp>
        <p:nvSpPr>
          <p:cNvPr id="3" name="Content Placeholder 2"/>
          <p:cNvSpPr>
            <a:spLocks noGrp="1"/>
          </p:cNvSpPr>
          <p:nvPr>
            <p:ph idx="1"/>
          </p:nvPr>
        </p:nvSpPr>
        <p:spPr>
          <a:xfrm>
            <a:off x="0" y="990600"/>
            <a:ext cx="9144000" cy="5867400"/>
          </a:xfrm>
        </p:spPr>
        <p:txBody>
          <a:bodyPr>
            <a:normAutofit/>
          </a:bodyPr>
          <a:lstStyle/>
          <a:p>
            <a:pPr>
              <a:spcBef>
                <a:spcPts val="400"/>
              </a:spcBef>
            </a:pPr>
            <a:r>
              <a:rPr lang="en-US" dirty="0">
                <a:solidFill>
                  <a:srgbClr val="480000"/>
                </a:solidFill>
              </a:rPr>
              <a:t>Speak against: </a:t>
            </a:r>
            <a:r>
              <a:rPr lang="en-US" i="1" dirty="0" err="1">
                <a:solidFill>
                  <a:srgbClr val="480000"/>
                </a:solidFill>
              </a:rPr>
              <a:t>katalaleo</a:t>
            </a:r>
            <a:r>
              <a:rPr lang="en-US" i="1" dirty="0">
                <a:solidFill>
                  <a:srgbClr val="480000"/>
                </a:solidFill>
              </a:rPr>
              <a:t>:</a:t>
            </a:r>
            <a:r>
              <a:rPr lang="en-US" dirty="0">
                <a:solidFill>
                  <a:srgbClr val="480000"/>
                </a:solidFill>
              </a:rPr>
              <a:t> to slander; to say things that deliberately hurt another person and/or cause that person’s image to be lessened in the community; to criticize, backbite, or gossip</a:t>
            </a:r>
          </a:p>
          <a:p>
            <a:pPr>
              <a:spcBef>
                <a:spcPts val="400"/>
              </a:spcBef>
            </a:pPr>
            <a:r>
              <a:rPr lang="en-US" dirty="0">
                <a:solidFill>
                  <a:srgbClr val="480000"/>
                </a:solidFill>
              </a:rPr>
              <a:t>How does this differ from recognizing and dealing appropriately with sin?</a:t>
            </a:r>
          </a:p>
          <a:p>
            <a:pPr>
              <a:spcBef>
                <a:spcPts val="400"/>
              </a:spcBef>
            </a:pPr>
            <a:r>
              <a:rPr lang="en-US" b="1" dirty="0">
                <a:solidFill>
                  <a:srgbClr val="480000"/>
                </a:solidFill>
              </a:rPr>
              <a:t>Matthew 18:15-17 </a:t>
            </a:r>
            <a:r>
              <a:rPr lang="en-US" dirty="0">
                <a:solidFill>
                  <a:srgbClr val="480000"/>
                </a:solidFill>
              </a:rPr>
              <a:t> "If your brother sins, go and show him his fault in private; if he listens to you, you have won your brother. But if he does not listen </a:t>
            </a:r>
            <a:r>
              <a:rPr lang="en-US" i="1" dirty="0">
                <a:solidFill>
                  <a:srgbClr val="480000"/>
                </a:solidFill>
              </a:rPr>
              <a:t>to you,</a:t>
            </a:r>
            <a:r>
              <a:rPr lang="en-US" dirty="0">
                <a:solidFill>
                  <a:srgbClr val="480000"/>
                </a:solidFill>
              </a:rPr>
              <a:t> take one or two more with you, so that </a:t>
            </a:r>
            <a:r>
              <a:rPr lang="en-US" cap="small" dirty="0">
                <a:solidFill>
                  <a:srgbClr val="480000"/>
                </a:solidFill>
              </a:rPr>
              <a:t>BY THE MOUTH OF TWO OR</a:t>
            </a:r>
            <a:r>
              <a:rPr lang="en-US" dirty="0">
                <a:solidFill>
                  <a:srgbClr val="480000"/>
                </a:solidFill>
              </a:rPr>
              <a:t> </a:t>
            </a:r>
            <a:r>
              <a:rPr lang="en-US" cap="small" dirty="0">
                <a:solidFill>
                  <a:srgbClr val="480000"/>
                </a:solidFill>
              </a:rPr>
              <a:t>THREE WITNESSES EVERY</a:t>
            </a:r>
            <a:r>
              <a:rPr lang="en-US" dirty="0">
                <a:solidFill>
                  <a:srgbClr val="480000"/>
                </a:solidFill>
              </a:rPr>
              <a:t> </a:t>
            </a:r>
            <a:r>
              <a:rPr lang="en-US" cap="small" dirty="0">
                <a:solidFill>
                  <a:srgbClr val="480000"/>
                </a:solidFill>
              </a:rPr>
              <a:t>FACT MAY BE CONFIRMED</a:t>
            </a:r>
            <a:r>
              <a:rPr lang="en-US" dirty="0">
                <a:solidFill>
                  <a:srgbClr val="480000"/>
                </a:solidFill>
              </a:rPr>
              <a:t>. </a:t>
            </a:r>
            <a:br>
              <a:rPr lang="en-US" dirty="0">
                <a:solidFill>
                  <a:srgbClr val="480000"/>
                </a:solidFill>
              </a:rPr>
            </a:br>
            <a:r>
              <a:rPr lang="en-US" dirty="0">
                <a:solidFill>
                  <a:srgbClr val="480000"/>
                </a:solidFill>
              </a:rPr>
              <a:t>If he refuses to listen to them, tell it to the church; and if he refuses to listen even to the church, let him be to you as a Gentile and a tax collector. </a:t>
            </a:r>
          </a:p>
          <a:p>
            <a:pPr>
              <a:spcBef>
                <a:spcPts val="400"/>
              </a:spcBef>
            </a:pPr>
            <a:endParaRPr lang="en-US" dirty="0">
              <a:solidFill>
                <a:srgbClr val="48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ctr"/>
            <a:r>
              <a:rPr lang="en-US" dirty="0"/>
              <a:t>WORD FOR THE JOURNEY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solidFill>
                  <a:schemeClr val="accent2">
                    <a:lumMod val="75000"/>
                  </a:schemeClr>
                </a:solidFill>
              </a:rPr>
              <a:t>James 5:16 </a:t>
            </a:r>
            <a:r>
              <a:rPr lang="en-US" dirty="0">
                <a:solidFill>
                  <a:schemeClr val="accent2">
                    <a:lumMod val="75000"/>
                  </a:schemeClr>
                </a:solidFill>
              </a:rPr>
              <a:t> Therefore, confess your sins to one another, and pray for one another so that you may be healed. The effective prayer of a righteous man can accomplish much.</a:t>
            </a:r>
          </a:p>
          <a:p>
            <a:pPr>
              <a:lnSpc>
                <a:spcPct val="90000"/>
              </a:lnSpc>
              <a:spcBef>
                <a:spcPts val="200"/>
              </a:spcBef>
            </a:pPr>
            <a:r>
              <a:rPr lang="en-US" b="1" dirty="0">
                <a:solidFill>
                  <a:schemeClr val="accent2">
                    <a:lumMod val="75000"/>
                  </a:schemeClr>
                </a:solidFill>
              </a:rPr>
              <a:t>It is important to not only have faith, but also do to the things God wants you to do</a:t>
            </a:r>
          </a:p>
          <a:p>
            <a:pPr>
              <a:lnSpc>
                <a:spcPct val="90000"/>
              </a:lnSpc>
              <a:spcBef>
                <a:spcPts val="200"/>
              </a:spcBef>
            </a:pPr>
            <a:r>
              <a:rPr lang="en-US" b="1" dirty="0">
                <a:solidFill>
                  <a:schemeClr val="accent2">
                    <a:lumMod val="75000"/>
                  </a:schemeClr>
                </a:solidFill>
              </a:rPr>
              <a:t>It is also important to not just do “godly” things but to also be able to share your faith in words</a:t>
            </a:r>
          </a:p>
          <a:p>
            <a:pPr>
              <a:lnSpc>
                <a:spcPct val="90000"/>
              </a:lnSpc>
              <a:spcBef>
                <a:spcPts val="200"/>
              </a:spcBef>
            </a:pPr>
            <a:r>
              <a:rPr lang="en-US" b="1" dirty="0">
                <a:solidFill>
                  <a:schemeClr val="accent2">
                    <a:lumMod val="75000"/>
                  </a:schemeClr>
                </a:solidFill>
              </a:rPr>
              <a:t>It is important to do and share within the boundaries of the wisdom of God</a:t>
            </a:r>
          </a:p>
          <a:p>
            <a:pPr>
              <a:lnSpc>
                <a:spcPct val="90000"/>
              </a:lnSpc>
              <a:spcBef>
                <a:spcPts val="200"/>
              </a:spcBef>
            </a:pPr>
            <a:r>
              <a:rPr lang="en-US" b="1" dirty="0">
                <a:solidFill>
                  <a:schemeClr val="accent2">
                    <a:lumMod val="75000"/>
                  </a:schemeClr>
                </a:solidFill>
              </a:rPr>
              <a:t>When you ask for God’s wisdom, be sure your motives are right</a:t>
            </a:r>
          </a:p>
          <a:p>
            <a:pPr>
              <a:lnSpc>
                <a:spcPct val="90000"/>
              </a:lnSpc>
              <a:spcBef>
                <a:spcPts val="200"/>
              </a:spcBef>
            </a:pPr>
            <a:r>
              <a:rPr lang="en-US" b="1" dirty="0">
                <a:solidFill>
                  <a:srgbClr val="480000"/>
                </a:solidFill>
              </a:rPr>
              <a:t>James 4:1</a:t>
            </a:r>
            <a:r>
              <a:rPr lang="en-US" baseline="30000" dirty="0">
                <a:solidFill>
                  <a:srgbClr val="480000"/>
                </a:solidFill>
              </a:rPr>
              <a:t> </a:t>
            </a:r>
            <a:r>
              <a:rPr lang="en-US" dirty="0">
                <a:solidFill>
                  <a:srgbClr val="480000"/>
                </a:solidFill>
              </a:rPr>
              <a:t> What is the source of quarrels and conflicts among you? Is not the source your pleasures that wage war in your members? </a:t>
            </a:r>
          </a:p>
          <a:p>
            <a:pPr>
              <a:lnSpc>
                <a:spcPct val="90000"/>
              </a:lnSpc>
              <a:spcBef>
                <a:spcPts val="200"/>
              </a:spcBef>
            </a:pPr>
            <a:r>
              <a:rPr lang="en-US" dirty="0">
                <a:solidFill>
                  <a:srgbClr val="480000"/>
                </a:solidFill>
              </a:rPr>
              <a:t>In the past 6000 years, there has been an average of 3 wars per year</a:t>
            </a:r>
            <a:br>
              <a:rPr lang="en-US" dirty="0">
                <a:solidFill>
                  <a:srgbClr val="480000"/>
                </a:solidFill>
              </a:rPr>
            </a:br>
            <a:endParaRPr lang="en-US" b="1" dirty="0">
              <a:solidFill>
                <a:srgbClr val="48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WHAT ABOUT CONFLICT?</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dirty="0">
                <a:solidFill>
                  <a:srgbClr val="480000"/>
                </a:solidFill>
              </a:rPr>
              <a:t>Loss of peace creates a conflict of sorts within a person</a:t>
            </a:r>
          </a:p>
          <a:p>
            <a:pPr>
              <a:lnSpc>
                <a:spcPct val="90000"/>
              </a:lnSpc>
              <a:spcBef>
                <a:spcPts val="200"/>
              </a:spcBef>
            </a:pPr>
            <a:r>
              <a:rPr lang="en-US" b="1" dirty="0">
                <a:solidFill>
                  <a:srgbClr val="480000"/>
                </a:solidFill>
              </a:rPr>
              <a:t>Romans 7:21-23 </a:t>
            </a:r>
            <a:r>
              <a:rPr lang="en-US" baseline="30000" dirty="0">
                <a:solidFill>
                  <a:srgbClr val="480000"/>
                </a:solidFill>
              </a:rPr>
              <a:t> </a:t>
            </a:r>
            <a:r>
              <a:rPr lang="en-US" dirty="0">
                <a:solidFill>
                  <a:srgbClr val="480000"/>
                </a:solidFill>
              </a:rPr>
              <a:t> I find then the principle that evil is present in me, the one who wants to do good. For I joyfully concur with the law of God in the inner man, </a:t>
            </a:r>
            <a:br>
              <a:rPr lang="en-US" dirty="0">
                <a:solidFill>
                  <a:srgbClr val="480000"/>
                </a:solidFill>
              </a:rPr>
            </a:br>
            <a:r>
              <a:rPr lang="en-US" dirty="0">
                <a:solidFill>
                  <a:srgbClr val="480000"/>
                </a:solidFill>
              </a:rPr>
              <a:t>but I see a different law in the members of my body, waging war against the law of my mind and making me a prisoner of the law of sin which is in my members. </a:t>
            </a:r>
          </a:p>
          <a:p>
            <a:pPr>
              <a:lnSpc>
                <a:spcPct val="90000"/>
              </a:lnSpc>
              <a:spcBef>
                <a:spcPts val="200"/>
              </a:spcBef>
            </a:pPr>
            <a:r>
              <a:rPr lang="en-US" dirty="0">
                <a:solidFill>
                  <a:srgbClr val="480000"/>
                </a:solidFill>
              </a:rPr>
              <a:t>Pleasures: </a:t>
            </a:r>
            <a:r>
              <a:rPr lang="en-US" i="1" dirty="0" err="1">
                <a:solidFill>
                  <a:srgbClr val="480000"/>
                </a:solidFill>
              </a:rPr>
              <a:t>hedone</a:t>
            </a:r>
            <a:r>
              <a:rPr lang="en-US" i="1" dirty="0">
                <a:solidFill>
                  <a:srgbClr val="480000"/>
                </a:solidFill>
              </a:rPr>
              <a:t>: </a:t>
            </a:r>
            <a:r>
              <a:rPr lang="en-US" dirty="0">
                <a:solidFill>
                  <a:srgbClr val="480000"/>
                </a:solidFill>
              </a:rPr>
              <a:t>sensual delight; personal enjoyment</a:t>
            </a:r>
          </a:p>
          <a:p>
            <a:pPr>
              <a:lnSpc>
                <a:spcPct val="90000"/>
              </a:lnSpc>
              <a:spcBef>
                <a:spcPts val="200"/>
              </a:spcBef>
            </a:pPr>
            <a:r>
              <a:rPr lang="en-US" dirty="0">
                <a:solidFill>
                  <a:srgbClr val="480000"/>
                </a:solidFill>
              </a:rPr>
              <a:t>The redeemed part of us </a:t>
            </a:r>
            <a:r>
              <a:rPr lang="en-US" dirty="0" err="1">
                <a:solidFill>
                  <a:srgbClr val="480000"/>
                </a:solidFill>
              </a:rPr>
              <a:t>vs</a:t>
            </a:r>
            <a:r>
              <a:rPr lang="en-US" dirty="0">
                <a:solidFill>
                  <a:srgbClr val="480000"/>
                </a:solidFill>
              </a:rPr>
              <a:t> the unredeemed part of us</a:t>
            </a:r>
          </a:p>
          <a:p>
            <a:pPr>
              <a:lnSpc>
                <a:spcPct val="90000"/>
              </a:lnSpc>
              <a:spcBef>
                <a:spcPts val="200"/>
              </a:spcBef>
            </a:pPr>
            <a:r>
              <a:rPr lang="en-US" dirty="0">
                <a:solidFill>
                  <a:srgbClr val="480000"/>
                </a:solidFill>
              </a:rPr>
              <a:t>Internal conflict frequently manifests as quarrels and conflict with others</a:t>
            </a:r>
          </a:p>
          <a:p>
            <a:pPr>
              <a:lnSpc>
                <a:spcPct val="90000"/>
              </a:lnSpc>
              <a:spcBef>
                <a:spcPts val="200"/>
              </a:spcBef>
            </a:pPr>
            <a:r>
              <a:rPr lang="en-US" b="1" dirty="0">
                <a:solidFill>
                  <a:srgbClr val="480000"/>
                </a:solidFill>
              </a:rPr>
              <a:t>Galatians 5:16-17 </a:t>
            </a:r>
            <a:r>
              <a:rPr lang="en-US" dirty="0">
                <a:solidFill>
                  <a:srgbClr val="480000"/>
                </a:solidFill>
              </a:rPr>
              <a:t> But I say, walk by the Spirit, and you will not carry out the desire of the flesh. For the flesh sets its desire against the Spirit, and the Spirit against the flesh; for these are in opposition to one another, so that you may not do the things that you please. </a:t>
            </a:r>
          </a:p>
          <a:p>
            <a:pPr>
              <a:lnSpc>
                <a:spcPct val="90000"/>
              </a:lnSpc>
              <a:spcBef>
                <a:spcPts val="200"/>
              </a:spcBef>
            </a:pPr>
            <a:endParaRPr lang="en-US" dirty="0">
              <a:solidFill>
                <a:srgbClr val="480000"/>
              </a:solidFill>
            </a:endParaRPr>
          </a:p>
          <a:p>
            <a:pPr>
              <a:lnSpc>
                <a:spcPct val="90000"/>
              </a:lnSpc>
              <a:spcBef>
                <a:spcPts val="200"/>
              </a:spcBef>
            </a:pPr>
            <a:endParaRPr lang="en-US" dirty="0">
              <a:solidFill>
                <a:srgbClr val="48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90600"/>
          </a:xfrm>
        </p:spPr>
        <p:txBody>
          <a:bodyPr>
            <a:normAutofit/>
          </a:bodyPr>
          <a:lstStyle/>
          <a:p>
            <a:pPr algn="ctr"/>
            <a:r>
              <a:rPr lang="en-US" dirty="0"/>
              <a:t>WHEN THE WORLD TAKES OVER</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dirty="0">
                <a:solidFill>
                  <a:srgbClr val="480000"/>
                </a:solidFill>
              </a:rPr>
              <a:t>The world fosters competition over such things as possessions, position, power, passion and popularity</a:t>
            </a:r>
          </a:p>
          <a:p>
            <a:pPr>
              <a:lnSpc>
                <a:spcPct val="90000"/>
              </a:lnSpc>
              <a:spcBef>
                <a:spcPts val="300"/>
              </a:spcBef>
            </a:pPr>
            <a:r>
              <a:rPr lang="en-US" dirty="0">
                <a:solidFill>
                  <a:srgbClr val="480000"/>
                </a:solidFill>
              </a:rPr>
              <a:t>This leads to coveting, jealousy, selfish ambition and sometimes even murder</a:t>
            </a:r>
          </a:p>
          <a:p>
            <a:pPr>
              <a:lnSpc>
                <a:spcPct val="90000"/>
              </a:lnSpc>
              <a:spcBef>
                <a:spcPts val="300"/>
              </a:spcBef>
            </a:pPr>
            <a:r>
              <a:rPr lang="en-US" dirty="0">
                <a:solidFill>
                  <a:srgbClr val="480000"/>
                </a:solidFill>
              </a:rPr>
              <a:t>The quarrels James is speaking of were only a symptom;</a:t>
            </a:r>
            <a:r>
              <a:rPr lang="en-US" b="1" dirty="0">
                <a:solidFill>
                  <a:srgbClr val="480000"/>
                </a:solidFill>
              </a:rPr>
              <a:t> </a:t>
            </a:r>
            <a:r>
              <a:rPr lang="en-US" dirty="0">
                <a:solidFill>
                  <a:srgbClr val="480000"/>
                </a:solidFill>
              </a:rPr>
              <a:t>the cause was much deeper</a:t>
            </a:r>
          </a:p>
          <a:p>
            <a:pPr>
              <a:lnSpc>
                <a:spcPct val="90000"/>
              </a:lnSpc>
              <a:spcBef>
                <a:spcPts val="300"/>
              </a:spcBef>
            </a:pPr>
            <a:r>
              <a:rPr lang="en-US" dirty="0">
                <a:solidFill>
                  <a:srgbClr val="480000"/>
                </a:solidFill>
              </a:rPr>
              <a:t>James has already established that we need to ask God for wisdom</a:t>
            </a:r>
          </a:p>
          <a:p>
            <a:pPr>
              <a:lnSpc>
                <a:spcPct val="90000"/>
              </a:lnSpc>
              <a:spcBef>
                <a:spcPts val="300"/>
              </a:spcBef>
            </a:pPr>
            <a:r>
              <a:rPr lang="en-US" b="1" dirty="0">
                <a:solidFill>
                  <a:srgbClr val="480000"/>
                </a:solidFill>
              </a:rPr>
              <a:t>James 4:3  </a:t>
            </a:r>
            <a:r>
              <a:rPr lang="en-US" dirty="0">
                <a:solidFill>
                  <a:srgbClr val="480000"/>
                </a:solidFill>
              </a:rPr>
              <a:t>You ask and do not receive, because you ask with </a:t>
            </a:r>
            <a:r>
              <a:rPr lang="en-US" u="sng" dirty="0">
                <a:solidFill>
                  <a:srgbClr val="480000"/>
                </a:solidFill>
              </a:rPr>
              <a:t>wrong motives</a:t>
            </a:r>
            <a:r>
              <a:rPr lang="en-US" dirty="0">
                <a:solidFill>
                  <a:srgbClr val="480000"/>
                </a:solidFill>
              </a:rPr>
              <a:t>, so that you may spend </a:t>
            </a:r>
            <a:r>
              <a:rPr lang="en-US" i="1" dirty="0">
                <a:solidFill>
                  <a:srgbClr val="480000"/>
                </a:solidFill>
              </a:rPr>
              <a:t>it</a:t>
            </a:r>
            <a:r>
              <a:rPr lang="en-US" dirty="0">
                <a:solidFill>
                  <a:srgbClr val="480000"/>
                </a:solidFill>
              </a:rPr>
              <a:t> on your pleasures. </a:t>
            </a:r>
          </a:p>
          <a:p>
            <a:pPr>
              <a:lnSpc>
                <a:spcPct val="90000"/>
              </a:lnSpc>
              <a:spcBef>
                <a:spcPts val="300"/>
              </a:spcBef>
            </a:pPr>
            <a:r>
              <a:rPr lang="en-US" dirty="0">
                <a:solidFill>
                  <a:srgbClr val="480000"/>
                </a:solidFill>
              </a:rPr>
              <a:t>Motives: </a:t>
            </a:r>
            <a:r>
              <a:rPr lang="en-US" i="1" dirty="0" err="1">
                <a:solidFill>
                  <a:srgbClr val="480000"/>
                </a:solidFill>
              </a:rPr>
              <a:t>kakos</a:t>
            </a:r>
            <a:r>
              <a:rPr lang="en-US" i="1" dirty="0">
                <a:solidFill>
                  <a:srgbClr val="480000"/>
                </a:solidFill>
              </a:rPr>
              <a:t>: </a:t>
            </a:r>
            <a:r>
              <a:rPr lang="en-US" dirty="0">
                <a:solidFill>
                  <a:srgbClr val="480000"/>
                </a:solidFill>
              </a:rPr>
              <a:t>evil, wretched, badly (physically, morally)</a:t>
            </a:r>
          </a:p>
          <a:p>
            <a:pPr>
              <a:lnSpc>
                <a:spcPct val="90000"/>
              </a:lnSpc>
              <a:spcBef>
                <a:spcPts val="300"/>
              </a:spcBef>
            </a:pPr>
            <a:r>
              <a:rPr lang="en-US" b="1" dirty="0">
                <a:solidFill>
                  <a:srgbClr val="480000"/>
                </a:solidFill>
              </a:rPr>
              <a:t>1 John 2:15 </a:t>
            </a:r>
            <a:r>
              <a:rPr lang="en-US" dirty="0">
                <a:solidFill>
                  <a:srgbClr val="480000"/>
                </a:solidFill>
              </a:rPr>
              <a:t> Do not love the world nor the things in the world. If anyone loves the world, the love of the Father is not in him. </a:t>
            </a:r>
            <a:br>
              <a:rPr lang="en-US" dirty="0">
                <a:solidFill>
                  <a:srgbClr val="480000"/>
                </a:solidFill>
              </a:rPr>
            </a:br>
            <a:endParaRPr lang="en-US" dirty="0">
              <a:solidFill>
                <a:srgbClr val="480000"/>
              </a:solidFill>
            </a:endParaRPr>
          </a:p>
          <a:p>
            <a:pPr>
              <a:lnSpc>
                <a:spcPct val="90000"/>
              </a:lnSpc>
              <a:spcBef>
                <a:spcPts val="300"/>
              </a:spcBef>
            </a:pPr>
            <a:endParaRPr lang="en-US" dirty="0">
              <a:solidFill>
                <a:srgbClr val="48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dirty="0"/>
              <a:t>EXPERIENCE NOT REQUIRED</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solidFill>
                  <a:srgbClr val="480000"/>
                </a:solidFill>
              </a:rPr>
              <a:t>James 4:4</a:t>
            </a:r>
            <a:r>
              <a:rPr lang="en-US" baseline="30000" dirty="0">
                <a:solidFill>
                  <a:srgbClr val="480000"/>
                </a:solidFill>
              </a:rPr>
              <a:t> </a:t>
            </a:r>
            <a:r>
              <a:rPr lang="en-US" dirty="0">
                <a:solidFill>
                  <a:srgbClr val="480000"/>
                </a:solidFill>
              </a:rPr>
              <a:t> You adulteresses, do you not know that friendship with the world is hostility toward God? Therefore whoever wishes to be a friend of the world makes himself an enemy of God. </a:t>
            </a:r>
          </a:p>
          <a:p>
            <a:pPr>
              <a:lnSpc>
                <a:spcPct val="90000"/>
              </a:lnSpc>
              <a:spcBef>
                <a:spcPts val="200"/>
              </a:spcBef>
            </a:pPr>
            <a:r>
              <a:rPr lang="en-US" dirty="0">
                <a:solidFill>
                  <a:srgbClr val="480000"/>
                </a:solidFill>
              </a:rPr>
              <a:t>Know: </a:t>
            </a:r>
            <a:r>
              <a:rPr lang="en-US" i="1" dirty="0">
                <a:solidFill>
                  <a:srgbClr val="480000"/>
                </a:solidFill>
              </a:rPr>
              <a:t>oida: </a:t>
            </a:r>
            <a:r>
              <a:rPr lang="en-US" dirty="0">
                <a:solidFill>
                  <a:srgbClr val="480000"/>
                </a:solidFill>
              </a:rPr>
              <a:t>to perceive something without necessarily have experienced it first hand</a:t>
            </a:r>
          </a:p>
          <a:p>
            <a:pPr>
              <a:lnSpc>
                <a:spcPct val="90000"/>
              </a:lnSpc>
              <a:spcBef>
                <a:spcPts val="200"/>
              </a:spcBef>
            </a:pPr>
            <a:r>
              <a:rPr lang="en-US" dirty="0">
                <a:solidFill>
                  <a:srgbClr val="480000"/>
                </a:solidFill>
              </a:rPr>
              <a:t>God frequently calls flirting with wrong doing adultery</a:t>
            </a:r>
          </a:p>
          <a:p>
            <a:pPr>
              <a:lnSpc>
                <a:spcPct val="90000"/>
              </a:lnSpc>
              <a:spcBef>
                <a:spcPts val="200"/>
              </a:spcBef>
            </a:pPr>
            <a:r>
              <a:rPr lang="en-US" b="1" dirty="0">
                <a:solidFill>
                  <a:srgbClr val="480000"/>
                </a:solidFill>
              </a:rPr>
              <a:t>Revelation 2:4-5 </a:t>
            </a:r>
            <a:r>
              <a:rPr lang="en-US" dirty="0">
                <a:solidFill>
                  <a:srgbClr val="480000"/>
                </a:solidFill>
              </a:rPr>
              <a:t>'But I have </a:t>
            </a:r>
            <a:r>
              <a:rPr lang="en-US" i="1" dirty="0">
                <a:solidFill>
                  <a:srgbClr val="480000"/>
                </a:solidFill>
              </a:rPr>
              <a:t>this</a:t>
            </a:r>
            <a:r>
              <a:rPr lang="en-US" dirty="0">
                <a:solidFill>
                  <a:srgbClr val="480000"/>
                </a:solidFill>
              </a:rPr>
              <a:t> against you, that you have left your first love. 'Therefore remember from where you have fallen, and repent and do the deeds you did at first; or else I am coming to you and will remove your </a:t>
            </a:r>
            <a:r>
              <a:rPr lang="en-US" dirty="0" err="1">
                <a:solidFill>
                  <a:srgbClr val="480000"/>
                </a:solidFill>
              </a:rPr>
              <a:t>lampstand</a:t>
            </a:r>
            <a:r>
              <a:rPr lang="en-US" dirty="0">
                <a:solidFill>
                  <a:srgbClr val="480000"/>
                </a:solidFill>
              </a:rPr>
              <a:t> out of its place—unless you repent. </a:t>
            </a:r>
          </a:p>
          <a:p>
            <a:pPr>
              <a:lnSpc>
                <a:spcPct val="90000"/>
              </a:lnSpc>
              <a:spcBef>
                <a:spcPts val="200"/>
              </a:spcBef>
            </a:pPr>
            <a:r>
              <a:rPr lang="en-US" b="1" dirty="0">
                <a:solidFill>
                  <a:srgbClr val="480000"/>
                </a:solidFill>
              </a:rPr>
              <a:t>Matthew 6:24 </a:t>
            </a:r>
            <a:r>
              <a:rPr lang="en-US" dirty="0">
                <a:solidFill>
                  <a:srgbClr val="480000"/>
                </a:solidFill>
              </a:rPr>
              <a:t> "</a:t>
            </a:r>
            <a:r>
              <a:rPr lang="en-US" spc="-150" dirty="0">
                <a:solidFill>
                  <a:srgbClr val="480000"/>
                </a:solidFill>
              </a:rPr>
              <a:t>No one can </a:t>
            </a:r>
            <a:r>
              <a:rPr lang="en-US" dirty="0">
                <a:solidFill>
                  <a:srgbClr val="480000"/>
                </a:solidFill>
              </a:rPr>
              <a:t>serve two masters; for either he will </a:t>
            </a:r>
            <a:r>
              <a:rPr lang="en-US" spc="-150" dirty="0">
                <a:solidFill>
                  <a:srgbClr val="480000"/>
                </a:solidFill>
              </a:rPr>
              <a:t>hate the </a:t>
            </a:r>
            <a:r>
              <a:rPr lang="en-US" dirty="0">
                <a:solidFill>
                  <a:srgbClr val="480000"/>
                </a:solidFill>
              </a:rPr>
              <a:t>one and love the </a:t>
            </a:r>
            <a:r>
              <a:rPr lang="en-US" spc="-150" dirty="0">
                <a:solidFill>
                  <a:srgbClr val="480000"/>
                </a:solidFill>
              </a:rPr>
              <a:t>other, or he </a:t>
            </a:r>
            <a:r>
              <a:rPr lang="en-US" dirty="0">
                <a:solidFill>
                  <a:srgbClr val="480000"/>
                </a:solidFill>
              </a:rPr>
              <a:t>will be devoted </a:t>
            </a:r>
            <a:r>
              <a:rPr lang="en-US" spc="-150" dirty="0">
                <a:solidFill>
                  <a:srgbClr val="480000"/>
                </a:solidFill>
              </a:rPr>
              <a:t>to one and </a:t>
            </a:r>
            <a:r>
              <a:rPr lang="en-US" dirty="0">
                <a:solidFill>
                  <a:srgbClr val="480000"/>
                </a:solidFill>
              </a:rPr>
              <a:t>despise the </a:t>
            </a:r>
            <a:r>
              <a:rPr lang="en-US" spc="-150" dirty="0">
                <a:solidFill>
                  <a:srgbClr val="480000"/>
                </a:solidFill>
              </a:rPr>
              <a:t>other. You cannot </a:t>
            </a:r>
            <a:r>
              <a:rPr lang="en-US" dirty="0">
                <a:solidFill>
                  <a:srgbClr val="480000"/>
                </a:solidFill>
              </a:rPr>
              <a:t>serve God</a:t>
            </a:r>
            <a:r>
              <a:rPr lang="en-US" spc="-150" dirty="0">
                <a:solidFill>
                  <a:srgbClr val="480000"/>
                </a:solidFill>
              </a:rPr>
              <a:t> and wealth.         </a:t>
            </a:r>
            <a:r>
              <a:rPr lang="en-US" dirty="0">
                <a:solidFill>
                  <a:srgbClr val="480000"/>
                </a:solidFill>
              </a:rPr>
              <a:t> </a:t>
            </a:r>
          </a:p>
          <a:p>
            <a:pPr>
              <a:lnSpc>
                <a:spcPct val="90000"/>
              </a:lnSpc>
              <a:spcBef>
                <a:spcPts val="200"/>
              </a:spcBef>
            </a:pPr>
            <a:r>
              <a:rPr lang="en-US" dirty="0">
                <a:solidFill>
                  <a:srgbClr val="480000"/>
                </a:solidFill>
              </a:rPr>
              <a:t>Wealth: </a:t>
            </a:r>
            <a:r>
              <a:rPr lang="en-US" i="1" dirty="0" err="1">
                <a:solidFill>
                  <a:srgbClr val="480000"/>
                </a:solidFill>
              </a:rPr>
              <a:t>mammonas</a:t>
            </a:r>
            <a:r>
              <a:rPr lang="en-US" i="1" dirty="0">
                <a:solidFill>
                  <a:srgbClr val="480000"/>
                </a:solidFill>
              </a:rPr>
              <a:t>:</a:t>
            </a:r>
            <a:r>
              <a:rPr lang="en-US" dirty="0">
                <a:solidFill>
                  <a:srgbClr val="480000"/>
                </a:solidFill>
              </a:rPr>
              <a:t> wealth personified; avarice deified</a:t>
            </a:r>
            <a:br>
              <a:rPr lang="en-US" dirty="0">
                <a:solidFill>
                  <a:srgbClr val="480000"/>
                </a:solidFill>
              </a:rPr>
            </a:br>
            <a:br>
              <a:rPr lang="en-US" dirty="0">
                <a:solidFill>
                  <a:srgbClr val="480000"/>
                </a:solidFill>
              </a:rPr>
            </a:br>
            <a:endParaRPr lang="en-US" dirty="0">
              <a:solidFill>
                <a:srgbClr val="4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FIRST ORDER OF BUSINESS</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500"/>
              </a:spcBef>
            </a:pPr>
            <a:r>
              <a:rPr lang="en-US" b="1" dirty="0">
                <a:solidFill>
                  <a:srgbClr val="480000"/>
                </a:solidFill>
              </a:rPr>
              <a:t>James 4:5-6 </a:t>
            </a:r>
            <a:r>
              <a:rPr lang="en-US" dirty="0">
                <a:solidFill>
                  <a:srgbClr val="480000"/>
                </a:solidFill>
              </a:rPr>
              <a:t> Or do you think that the Scripture speaks to no purpose: "He jealously desires the Spirit which He has made to dwell in us"?  But He gives a greater grace. Therefore </a:t>
            </a:r>
            <a:r>
              <a:rPr lang="en-US" i="1" dirty="0">
                <a:solidFill>
                  <a:srgbClr val="480000"/>
                </a:solidFill>
              </a:rPr>
              <a:t>it</a:t>
            </a:r>
            <a:r>
              <a:rPr lang="en-US" dirty="0">
                <a:solidFill>
                  <a:srgbClr val="480000"/>
                </a:solidFill>
              </a:rPr>
              <a:t> says, "</a:t>
            </a:r>
            <a:r>
              <a:rPr lang="en-US" cap="small" dirty="0">
                <a:solidFill>
                  <a:srgbClr val="480000"/>
                </a:solidFill>
              </a:rPr>
              <a:t>GOD IS OPPOSED TO THE PROUD</a:t>
            </a:r>
            <a:r>
              <a:rPr lang="en-US" dirty="0">
                <a:solidFill>
                  <a:srgbClr val="480000"/>
                </a:solidFill>
              </a:rPr>
              <a:t>, </a:t>
            </a:r>
            <a:r>
              <a:rPr lang="en-US" cap="small" dirty="0">
                <a:solidFill>
                  <a:srgbClr val="480000"/>
                </a:solidFill>
              </a:rPr>
              <a:t>BUT GIVES GRACE TO THE HUMBLE</a:t>
            </a:r>
            <a:r>
              <a:rPr lang="en-US" dirty="0">
                <a:solidFill>
                  <a:srgbClr val="480000"/>
                </a:solidFill>
              </a:rPr>
              <a:t>." </a:t>
            </a:r>
          </a:p>
          <a:p>
            <a:pPr>
              <a:lnSpc>
                <a:spcPct val="95000"/>
              </a:lnSpc>
              <a:spcBef>
                <a:spcPts val="500"/>
              </a:spcBef>
            </a:pPr>
            <a:r>
              <a:rPr lang="en-US" dirty="0">
                <a:solidFill>
                  <a:srgbClr val="480000"/>
                </a:solidFill>
              </a:rPr>
              <a:t>Opposed: </a:t>
            </a:r>
            <a:r>
              <a:rPr lang="en-US" i="1" dirty="0" err="1">
                <a:solidFill>
                  <a:srgbClr val="480000"/>
                </a:solidFill>
              </a:rPr>
              <a:t>antitasso</a:t>
            </a:r>
            <a:r>
              <a:rPr lang="en-US" i="1" dirty="0">
                <a:solidFill>
                  <a:srgbClr val="480000"/>
                </a:solidFill>
              </a:rPr>
              <a:t>: </a:t>
            </a:r>
            <a:r>
              <a:rPr lang="en-US" dirty="0">
                <a:solidFill>
                  <a:srgbClr val="480000"/>
                </a:solidFill>
              </a:rPr>
              <a:t>set against; actively resisting usually in warfare (a term used in battle)</a:t>
            </a:r>
          </a:p>
          <a:p>
            <a:pPr>
              <a:lnSpc>
                <a:spcPct val="95000"/>
              </a:lnSpc>
              <a:spcBef>
                <a:spcPts val="500"/>
              </a:spcBef>
            </a:pPr>
            <a:r>
              <a:rPr lang="en-US" dirty="0">
                <a:solidFill>
                  <a:srgbClr val="480000"/>
                </a:solidFill>
              </a:rPr>
              <a:t>Humble: </a:t>
            </a:r>
            <a:r>
              <a:rPr lang="en-US" i="1" dirty="0" err="1">
                <a:solidFill>
                  <a:srgbClr val="480000"/>
                </a:solidFill>
              </a:rPr>
              <a:t>tapeinos</a:t>
            </a:r>
            <a:r>
              <a:rPr lang="en-US" i="1" dirty="0">
                <a:solidFill>
                  <a:srgbClr val="480000"/>
                </a:solidFill>
              </a:rPr>
              <a:t>: </a:t>
            </a:r>
            <a:r>
              <a:rPr lang="en-US" dirty="0">
                <a:solidFill>
                  <a:srgbClr val="480000"/>
                </a:solidFill>
              </a:rPr>
              <a:t>lowly; meek</a:t>
            </a:r>
          </a:p>
          <a:p>
            <a:pPr>
              <a:lnSpc>
                <a:spcPct val="95000"/>
              </a:lnSpc>
              <a:spcBef>
                <a:spcPts val="500"/>
              </a:spcBef>
            </a:pPr>
            <a:r>
              <a:rPr lang="en-US" b="1" dirty="0">
                <a:solidFill>
                  <a:srgbClr val="480000"/>
                </a:solidFill>
              </a:rPr>
              <a:t>Matthew 23:12 </a:t>
            </a:r>
            <a:r>
              <a:rPr lang="en-US" dirty="0">
                <a:solidFill>
                  <a:srgbClr val="480000"/>
                </a:solidFill>
              </a:rPr>
              <a:t>"Whoever exalts himself shall be humbled; and whoever humbles himself shall be exalted.” </a:t>
            </a:r>
          </a:p>
          <a:p>
            <a:pPr>
              <a:lnSpc>
                <a:spcPct val="95000"/>
              </a:lnSpc>
              <a:spcBef>
                <a:spcPts val="500"/>
              </a:spcBef>
            </a:pPr>
            <a:r>
              <a:rPr lang="en-US" b="1" dirty="0">
                <a:solidFill>
                  <a:srgbClr val="480000"/>
                </a:solidFill>
              </a:rPr>
              <a:t>Matthew 5:3 </a:t>
            </a:r>
            <a:r>
              <a:rPr lang="en-US" dirty="0">
                <a:solidFill>
                  <a:srgbClr val="480000"/>
                </a:solidFill>
              </a:rPr>
              <a:t> "Blessed are the poor in spirit, for theirs is the kingdom of heaven.”</a:t>
            </a:r>
          </a:p>
          <a:p>
            <a:pPr algn="ctr">
              <a:lnSpc>
                <a:spcPct val="95000"/>
              </a:lnSpc>
              <a:spcBef>
                <a:spcPts val="500"/>
              </a:spcBef>
              <a:buNone/>
            </a:pPr>
            <a:r>
              <a:rPr lang="en-US" b="1" dirty="0">
                <a:solidFill>
                  <a:srgbClr val="480000"/>
                </a:solidFill>
              </a:rPr>
              <a:t>We must recognize that apart from God we are nothing; therefore, we submit to His headship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372600" cy="1219200"/>
          </a:xfrm>
        </p:spPr>
        <p:txBody>
          <a:bodyPr>
            <a:normAutofit/>
          </a:bodyPr>
          <a:lstStyle/>
          <a:p>
            <a:pPr algn="ctr"/>
            <a:r>
              <a:rPr lang="en-US" dirty="0"/>
              <a:t>OPPOSING THE DEVIL</a:t>
            </a:r>
            <a:endParaRPr lang="en-US" spc="-150" dirty="0"/>
          </a:p>
        </p:txBody>
      </p:sp>
      <p:sp>
        <p:nvSpPr>
          <p:cNvPr id="5" name="Content Placeholder 4"/>
          <p:cNvSpPr>
            <a:spLocks noGrp="1"/>
          </p:cNvSpPr>
          <p:nvPr>
            <p:ph idx="1"/>
          </p:nvPr>
        </p:nvSpPr>
        <p:spPr>
          <a:xfrm>
            <a:off x="0" y="1143000"/>
            <a:ext cx="9144000" cy="5715000"/>
          </a:xfrm>
        </p:spPr>
        <p:txBody>
          <a:bodyPr>
            <a:normAutofit lnSpcReduction="10000"/>
          </a:bodyPr>
          <a:lstStyle/>
          <a:p>
            <a:pPr>
              <a:lnSpc>
                <a:spcPct val="95000"/>
              </a:lnSpc>
              <a:spcBef>
                <a:spcPts val="300"/>
              </a:spcBef>
            </a:pPr>
            <a:r>
              <a:rPr lang="en-US" b="1" dirty="0">
                <a:solidFill>
                  <a:srgbClr val="480000"/>
                </a:solidFill>
              </a:rPr>
              <a:t>James 4:7 </a:t>
            </a:r>
            <a:r>
              <a:rPr lang="en-US" dirty="0">
                <a:solidFill>
                  <a:srgbClr val="480000"/>
                </a:solidFill>
              </a:rPr>
              <a:t> Submit therefore to God. Resist the devil and he will flee from you. </a:t>
            </a:r>
          </a:p>
          <a:p>
            <a:pPr>
              <a:lnSpc>
                <a:spcPct val="95000"/>
              </a:lnSpc>
              <a:spcBef>
                <a:spcPts val="300"/>
              </a:spcBef>
            </a:pPr>
            <a:r>
              <a:rPr lang="en-US" dirty="0">
                <a:solidFill>
                  <a:srgbClr val="480000"/>
                </a:solidFill>
              </a:rPr>
              <a:t>Resist: </a:t>
            </a:r>
            <a:r>
              <a:rPr lang="en-US" i="1" dirty="0" err="1">
                <a:solidFill>
                  <a:srgbClr val="480000"/>
                </a:solidFill>
              </a:rPr>
              <a:t>anthistemi</a:t>
            </a:r>
            <a:r>
              <a:rPr lang="en-US" i="1" dirty="0">
                <a:solidFill>
                  <a:srgbClr val="480000"/>
                </a:solidFill>
              </a:rPr>
              <a:t>: </a:t>
            </a:r>
            <a:r>
              <a:rPr lang="en-US" dirty="0">
                <a:solidFill>
                  <a:srgbClr val="480000"/>
                </a:solidFill>
              </a:rPr>
              <a:t>to stand against; to actively oppose</a:t>
            </a:r>
          </a:p>
          <a:p>
            <a:pPr>
              <a:lnSpc>
                <a:spcPct val="95000"/>
              </a:lnSpc>
              <a:spcBef>
                <a:spcPts val="300"/>
              </a:spcBef>
            </a:pPr>
            <a:r>
              <a:rPr lang="en-US" b="1" dirty="0">
                <a:solidFill>
                  <a:srgbClr val="480000"/>
                </a:solidFill>
              </a:rPr>
              <a:t>Ephesians 6:11 </a:t>
            </a:r>
            <a:r>
              <a:rPr lang="en-US" dirty="0">
                <a:solidFill>
                  <a:srgbClr val="480000"/>
                </a:solidFill>
              </a:rPr>
              <a:t> Put on the full armor of God, so that you will be able to stand firm against the schemes of the devil. </a:t>
            </a:r>
          </a:p>
          <a:p>
            <a:pPr>
              <a:lnSpc>
                <a:spcPct val="95000"/>
              </a:lnSpc>
              <a:spcBef>
                <a:spcPts val="300"/>
              </a:spcBef>
            </a:pPr>
            <a:r>
              <a:rPr lang="en-US" b="1" dirty="0">
                <a:solidFill>
                  <a:srgbClr val="480000"/>
                </a:solidFill>
              </a:rPr>
              <a:t>Ephesians 4:27 …</a:t>
            </a:r>
            <a:r>
              <a:rPr lang="en-US" dirty="0">
                <a:solidFill>
                  <a:srgbClr val="480000"/>
                </a:solidFill>
              </a:rPr>
              <a:t>and do not give the devil an opportunity. </a:t>
            </a:r>
          </a:p>
          <a:p>
            <a:pPr>
              <a:lnSpc>
                <a:spcPct val="95000"/>
              </a:lnSpc>
              <a:spcBef>
                <a:spcPts val="300"/>
              </a:spcBef>
            </a:pPr>
            <a:r>
              <a:rPr lang="en-US" b="1" dirty="0">
                <a:solidFill>
                  <a:srgbClr val="480000"/>
                </a:solidFill>
              </a:rPr>
              <a:t>1 Peter 5:6-8 </a:t>
            </a:r>
            <a:r>
              <a:rPr lang="en-US" dirty="0">
                <a:solidFill>
                  <a:srgbClr val="480000"/>
                </a:solidFill>
              </a:rPr>
              <a:t> Therefore humble yourselves under the mighty hand of God, that He may exalt you at the proper time, casting all your anxiety on Him, because He cares for you. Be of sober </a:t>
            </a:r>
            <a:r>
              <a:rPr lang="en-US" i="1" dirty="0">
                <a:solidFill>
                  <a:srgbClr val="480000"/>
                </a:solidFill>
              </a:rPr>
              <a:t>spirit,</a:t>
            </a:r>
            <a:r>
              <a:rPr lang="en-US" dirty="0">
                <a:solidFill>
                  <a:srgbClr val="480000"/>
                </a:solidFill>
              </a:rPr>
              <a:t> be on the alert. Your adversary, the devil, prowls around like a roaring lion, seeking someone to devour.  </a:t>
            </a:r>
          </a:p>
          <a:p>
            <a:pPr>
              <a:lnSpc>
                <a:spcPct val="95000"/>
              </a:lnSpc>
              <a:spcBef>
                <a:spcPts val="300"/>
              </a:spcBef>
            </a:pPr>
            <a:r>
              <a:rPr lang="en-US" dirty="0">
                <a:solidFill>
                  <a:srgbClr val="480000"/>
                </a:solidFill>
              </a:rPr>
              <a:t>Devour: </a:t>
            </a:r>
            <a:r>
              <a:rPr lang="en-US" i="1" dirty="0" err="1">
                <a:solidFill>
                  <a:srgbClr val="480000"/>
                </a:solidFill>
              </a:rPr>
              <a:t>katapino</a:t>
            </a:r>
            <a:r>
              <a:rPr lang="en-US" i="1" dirty="0">
                <a:solidFill>
                  <a:srgbClr val="480000"/>
                </a:solidFill>
              </a:rPr>
              <a:t>: </a:t>
            </a:r>
            <a:r>
              <a:rPr lang="en-US" dirty="0">
                <a:solidFill>
                  <a:srgbClr val="480000"/>
                </a:solidFill>
              </a:rPr>
              <a:t>to gulp down; to overwhelm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NEAR TO GOD</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200"/>
              </a:spcBef>
            </a:pPr>
            <a:r>
              <a:rPr lang="en-US" sz="2560" b="1" dirty="0">
                <a:solidFill>
                  <a:srgbClr val="480000"/>
                </a:solidFill>
              </a:rPr>
              <a:t>James 4:8 </a:t>
            </a:r>
            <a:r>
              <a:rPr lang="en-US" sz="2560" dirty="0">
                <a:solidFill>
                  <a:srgbClr val="480000"/>
                </a:solidFill>
              </a:rPr>
              <a:t> Draw near to God and He will draw near to you. Cleanse your hands, you sinners; and purify your hearts, you double-minded.</a:t>
            </a:r>
          </a:p>
          <a:p>
            <a:pPr>
              <a:lnSpc>
                <a:spcPct val="88000"/>
              </a:lnSpc>
              <a:spcBef>
                <a:spcPts val="200"/>
              </a:spcBef>
            </a:pPr>
            <a:r>
              <a:rPr lang="en-US" sz="2560" b="1" dirty="0">
                <a:solidFill>
                  <a:srgbClr val="480000"/>
                </a:solidFill>
              </a:rPr>
              <a:t>2 Chronicles 15:1-3 </a:t>
            </a:r>
            <a:r>
              <a:rPr lang="en-US" sz="2560" dirty="0">
                <a:solidFill>
                  <a:srgbClr val="480000"/>
                </a:solidFill>
              </a:rPr>
              <a:t> Now the Spirit of God came on </a:t>
            </a:r>
            <a:r>
              <a:rPr lang="en-US" sz="2560" dirty="0" err="1">
                <a:solidFill>
                  <a:srgbClr val="480000"/>
                </a:solidFill>
              </a:rPr>
              <a:t>Azariah</a:t>
            </a:r>
            <a:r>
              <a:rPr lang="en-US" sz="2560" dirty="0">
                <a:solidFill>
                  <a:srgbClr val="480000"/>
                </a:solidFill>
              </a:rPr>
              <a:t> the son of </a:t>
            </a:r>
            <a:r>
              <a:rPr lang="en-US" sz="2560" dirty="0" err="1">
                <a:solidFill>
                  <a:srgbClr val="480000"/>
                </a:solidFill>
              </a:rPr>
              <a:t>Oded</a:t>
            </a:r>
            <a:r>
              <a:rPr lang="en-US" sz="2560" dirty="0">
                <a:solidFill>
                  <a:srgbClr val="480000"/>
                </a:solidFill>
              </a:rPr>
              <a:t>, and he went out to meet </a:t>
            </a:r>
            <a:r>
              <a:rPr lang="en-US" sz="2560" dirty="0" err="1">
                <a:solidFill>
                  <a:srgbClr val="480000"/>
                </a:solidFill>
              </a:rPr>
              <a:t>Asa</a:t>
            </a:r>
            <a:r>
              <a:rPr lang="en-US" sz="2560" dirty="0">
                <a:solidFill>
                  <a:srgbClr val="480000"/>
                </a:solidFill>
              </a:rPr>
              <a:t> and said to him, "Listen to me</a:t>
            </a:r>
            <a:r>
              <a:rPr lang="en-US" sz="2560" spc="-150" dirty="0">
                <a:solidFill>
                  <a:srgbClr val="480000"/>
                </a:solidFill>
              </a:rPr>
              <a:t>, </a:t>
            </a:r>
            <a:r>
              <a:rPr lang="en-US" sz="2560" spc="-150" dirty="0" err="1">
                <a:solidFill>
                  <a:srgbClr val="480000"/>
                </a:solidFill>
              </a:rPr>
              <a:t>Asa</a:t>
            </a:r>
            <a:r>
              <a:rPr lang="en-US" sz="2560" spc="-150" dirty="0">
                <a:solidFill>
                  <a:srgbClr val="480000"/>
                </a:solidFill>
              </a:rPr>
              <a:t>, and all </a:t>
            </a:r>
            <a:r>
              <a:rPr lang="en-US" sz="2560" dirty="0">
                <a:solidFill>
                  <a:srgbClr val="480000"/>
                </a:solidFill>
              </a:rPr>
              <a:t>Judah and Benjamin: the </a:t>
            </a:r>
            <a:r>
              <a:rPr lang="en-US" sz="2560" cap="small" dirty="0">
                <a:solidFill>
                  <a:srgbClr val="480000"/>
                </a:solidFill>
              </a:rPr>
              <a:t>LORD</a:t>
            </a:r>
            <a:r>
              <a:rPr lang="en-US" sz="2560" dirty="0">
                <a:solidFill>
                  <a:srgbClr val="480000"/>
                </a:solidFill>
              </a:rPr>
              <a:t> is with you when you are with Him. And if you seek Him, He will let you find Him; but if you forsake Him, He will forsake you. For many days Israel was without the true God and without a teaching priest and without law.”</a:t>
            </a:r>
          </a:p>
          <a:p>
            <a:pPr>
              <a:lnSpc>
                <a:spcPct val="88000"/>
              </a:lnSpc>
              <a:spcBef>
                <a:spcPts val="200"/>
              </a:spcBef>
            </a:pPr>
            <a:r>
              <a:rPr lang="en-US" sz="2560" b="1" dirty="0">
                <a:solidFill>
                  <a:srgbClr val="480000"/>
                </a:solidFill>
              </a:rPr>
              <a:t>Malachi 3:7-9 </a:t>
            </a:r>
            <a:r>
              <a:rPr lang="en-US" sz="2560" dirty="0">
                <a:solidFill>
                  <a:srgbClr val="480000"/>
                </a:solidFill>
              </a:rPr>
              <a:t>"From the days of your fathers you have turned aside from My statutes and have not kept </a:t>
            </a:r>
            <a:r>
              <a:rPr lang="en-US" sz="2560" i="1" dirty="0">
                <a:solidFill>
                  <a:srgbClr val="480000"/>
                </a:solidFill>
              </a:rPr>
              <a:t>them.</a:t>
            </a:r>
            <a:r>
              <a:rPr lang="en-US" sz="2560" dirty="0">
                <a:solidFill>
                  <a:srgbClr val="480000"/>
                </a:solidFill>
              </a:rPr>
              <a:t> Return to Me, and I will return to you," says the </a:t>
            </a:r>
            <a:r>
              <a:rPr lang="en-US" sz="2560" cap="small" dirty="0">
                <a:solidFill>
                  <a:srgbClr val="480000"/>
                </a:solidFill>
              </a:rPr>
              <a:t>LORD</a:t>
            </a:r>
            <a:r>
              <a:rPr lang="en-US" sz="2560" dirty="0">
                <a:solidFill>
                  <a:srgbClr val="480000"/>
                </a:solidFill>
              </a:rPr>
              <a:t> of hosts. "But you say, 'How shall we return?’ Will a man rob God? Yet you are robbing Me! But you say, 'How have we robbed You?' In tithes and offerings. You are cursed with a curse, for you are robbing Me, the whole nation </a:t>
            </a:r>
            <a:r>
              <a:rPr lang="en-US" sz="2560" i="1" dirty="0">
                <a:solidFill>
                  <a:srgbClr val="480000"/>
                </a:solidFill>
              </a:rPr>
              <a:t>of you!</a:t>
            </a:r>
            <a:r>
              <a:rPr lang="en-US" sz="2560" dirty="0">
                <a:solidFill>
                  <a:srgbClr val="480000"/>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DRAWING NEAR</a:t>
            </a:r>
          </a:p>
        </p:txBody>
      </p:sp>
      <p:sp>
        <p:nvSpPr>
          <p:cNvPr id="3" name="Content Placeholder 2"/>
          <p:cNvSpPr>
            <a:spLocks noGrp="1"/>
          </p:cNvSpPr>
          <p:nvPr>
            <p:ph idx="1"/>
          </p:nvPr>
        </p:nvSpPr>
        <p:spPr>
          <a:xfrm>
            <a:off x="0" y="914400"/>
            <a:ext cx="9296400" cy="5943600"/>
          </a:xfrm>
        </p:spPr>
        <p:txBody>
          <a:bodyPr>
            <a:noAutofit/>
          </a:bodyPr>
          <a:lstStyle/>
          <a:p>
            <a:pPr>
              <a:lnSpc>
                <a:spcPct val="90000"/>
              </a:lnSpc>
              <a:spcBef>
                <a:spcPts val="0"/>
              </a:spcBef>
            </a:pPr>
            <a:r>
              <a:rPr lang="en-US" b="1" dirty="0">
                <a:solidFill>
                  <a:srgbClr val="480000"/>
                </a:solidFill>
              </a:rPr>
              <a:t>Ephesians 2:14-16 </a:t>
            </a:r>
            <a:r>
              <a:rPr lang="en-US" baseline="30000" dirty="0">
                <a:solidFill>
                  <a:srgbClr val="480000"/>
                </a:solidFill>
              </a:rPr>
              <a:t> </a:t>
            </a:r>
            <a:r>
              <a:rPr lang="en-US" dirty="0">
                <a:solidFill>
                  <a:srgbClr val="480000"/>
                </a:solidFill>
              </a:rPr>
              <a:t> For He Himself is our peace, who made both </a:t>
            </a:r>
            <a:r>
              <a:rPr lang="en-US" i="1" dirty="0">
                <a:solidFill>
                  <a:srgbClr val="480000"/>
                </a:solidFill>
              </a:rPr>
              <a:t>groups into</a:t>
            </a:r>
            <a:r>
              <a:rPr lang="en-US" dirty="0">
                <a:solidFill>
                  <a:srgbClr val="480000"/>
                </a:solidFill>
              </a:rPr>
              <a:t> one and broke down the barrier of the dividing wall,  by abolishing in His flesh the enmity, </a:t>
            </a:r>
            <a:r>
              <a:rPr lang="en-US" i="1" dirty="0">
                <a:solidFill>
                  <a:srgbClr val="480000"/>
                </a:solidFill>
              </a:rPr>
              <a:t>which is</a:t>
            </a:r>
            <a:r>
              <a:rPr lang="en-US" dirty="0">
                <a:solidFill>
                  <a:srgbClr val="480000"/>
                </a:solidFill>
              </a:rPr>
              <a:t> the Law of commandments </a:t>
            </a:r>
            <a:r>
              <a:rPr lang="en-US" i="1" dirty="0">
                <a:solidFill>
                  <a:srgbClr val="480000"/>
                </a:solidFill>
              </a:rPr>
              <a:t>contained</a:t>
            </a:r>
            <a:r>
              <a:rPr lang="en-US" dirty="0">
                <a:solidFill>
                  <a:srgbClr val="480000"/>
                </a:solidFill>
              </a:rPr>
              <a:t> in ordinances, so that in Himself He might make the two into one new man, </a:t>
            </a:r>
            <a:r>
              <a:rPr lang="en-US" i="1" dirty="0">
                <a:solidFill>
                  <a:srgbClr val="480000"/>
                </a:solidFill>
              </a:rPr>
              <a:t>thus</a:t>
            </a:r>
            <a:r>
              <a:rPr lang="en-US" dirty="0">
                <a:solidFill>
                  <a:srgbClr val="480000"/>
                </a:solidFill>
              </a:rPr>
              <a:t> establishing peace, and might reconcile them both in one body to God through the cross, by it having put to death the enmity.</a:t>
            </a:r>
          </a:p>
          <a:p>
            <a:pPr>
              <a:lnSpc>
                <a:spcPct val="90000"/>
              </a:lnSpc>
              <a:spcBef>
                <a:spcPts val="0"/>
              </a:spcBef>
            </a:pPr>
            <a:r>
              <a:rPr lang="en-US" dirty="0">
                <a:solidFill>
                  <a:srgbClr val="480000"/>
                </a:solidFill>
              </a:rPr>
              <a:t>Enmity: </a:t>
            </a:r>
            <a:r>
              <a:rPr lang="en-US" i="1" dirty="0" err="1">
                <a:solidFill>
                  <a:srgbClr val="480000"/>
                </a:solidFill>
              </a:rPr>
              <a:t>echthra</a:t>
            </a:r>
            <a:r>
              <a:rPr lang="en-US" i="1" dirty="0">
                <a:solidFill>
                  <a:srgbClr val="480000"/>
                </a:solidFill>
              </a:rPr>
              <a:t>: </a:t>
            </a:r>
            <a:r>
              <a:rPr lang="en-US" dirty="0">
                <a:solidFill>
                  <a:srgbClr val="480000"/>
                </a:solidFill>
              </a:rPr>
              <a:t>a separating hostility</a:t>
            </a:r>
          </a:p>
          <a:p>
            <a:pPr>
              <a:lnSpc>
                <a:spcPct val="90000"/>
              </a:lnSpc>
              <a:spcBef>
                <a:spcPts val="0"/>
              </a:spcBef>
            </a:pPr>
            <a:r>
              <a:rPr lang="en-US" b="1" dirty="0">
                <a:solidFill>
                  <a:srgbClr val="480000"/>
                </a:solidFill>
              </a:rPr>
              <a:t>Genesis 3:15 </a:t>
            </a:r>
            <a:r>
              <a:rPr lang="en-US" dirty="0">
                <a:solidFill>
                  <a:srgbClr val="480000"/>
                </a:solidFill>
              </a:rPr>
              <a:t> And I will put enmity Between you and the woman, between your seed and her seed; He shall bruise you on the head, and you shall bruise him on the heel.”</a:t>
            </a:r>
          </a:p>
          <a:p>
            <a:pPr>
              <a:lnSpc>
                <a:spcPct val="90000"/>
              </a:lnSpc>
              <a:spcBef>
                <a:spcPts val="0"/>
              </a:spcBef>
            </a:pPr>
            <a:r>
              <a:rPr lang="en-US" dirty="0">
                <a:solidFill>
                  <a:srgbClr val="480000"/>
                </a:solidFill>
              </a:rPr>
              <a:t>Enmity: </a:t>
            </a:r>
            <a:r>
              <a:rPr lang="en-US" i="1" dirty="0" err="1">
                <a:solidFill>
                  <a:srgbClr val="480000"/>
                </a:solidFill>
              </a:rPr>
              <a:t>ebah</a:t>
            </a:r>
            <a:r>
              <a:rPr lang="en-US" i="1" dirty="0">
                <a:solidFill>
                  <a:srgbClr val="480000"/>
                </a:solidFill>
              </a:rPr>
              <a:t>: </a:t>
            </a:r>
            <a:r>
              <a:rPr lang="en-US" dirty="0">
                <a:solidFill>
                  <a:srgbClr val="480000"/>
                </a:solidFill>
              </a:rPr>
              <a:t>a separating hostility or hatred</a:t>
            </a:r>
            <a:endParaRPr lang="en-US" b="1" dirty="0">
              <a:solidFill>
                <a:srgbClr val="480000"/>
              </a:solidFill>
            </a:endParaRPr>
          </a:p>
          <a:p>
            <a:pPr>
              <a:lnSpc>
                <a:spcPct val="90000"/>
              </a:lnSpc>
              <a:spcBef>
                <a:spcPts val="0"/>
              </a:spcBef>
            </a:pPr>
            <a:r>
              <a:rPr lang="en-US" b="1" dirty="0">
                <a:solidFill>
                  <a:srgbClr val="480000"/>
                </a:solidFill>
              </a:rPr>
              <a:t>1 John 1:9 </a:t>
            </a:r>
            <a:r>
              <a:rPr lang="en-US" dirty="0">
                <a:solidFill>
                  <a:srgbClr val="480000"/>
                </a:solidFill>
              </a:rPr>
              <a:t> If we confess our sins, He is faithful and righteous to forgive us our sins and to cleanse us from all unrighteousness. </a:t>
            </a:r>
            <a:br>
              <a:rPr lang="en-US" dirty="0">
                <a:solidFill>
                  <a:srgbClr val="480000"/>
                </a:solidFill>
              </a:rPr>
            </a:br>
            <a:endParaRPr lang="en-US" dirty="0">
              <a:solidFill>
                <a:srgbClr val="480000"/>
              </a:solidFill>
            </a:endParaRPr>
          </a:p>
        </p:txBody>
      </p:sp>
    </p:spTree>
  </p:cSld>
  <p:clrMapOvr>
    <a:masterClrMapping/>
  </p:clrMapOvr>
</p:sld>
</file>

<file path=ppt/theme/theme1.xml><?xml version="1.0" encoding="utf-8"?>
<a:theme xmlns:a="http://schemas.openxmlformats.org/drawingml/2006/main" name="GreenWave_BusDesignSlides">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GreenWave_BusDesignSlides</Template>
  <TotalTime>8159</TotalTime>
  <Words>1829</Words>
  <Application>Microsoft Office PowerPoint</Application>
  <PresentationFormat>On-screen Show (4:3)</PresentationFormat>
  <Paragraphs>84</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GreenWave_BusDesignSlides</vt:lpstr>
      <vt:lpstr>WORKING FAITH</vt:lpstr>
      <vt:lpstr>WORD FOR THE JOURNEY</vt:lpstr>
      <vt:lpstr>WHAT ABOUT CONFLICT?</vt:lpstr>
      <vt:lpstr>WHEN THE WORLD TAKES OVER</vt:lpstr>
      <vt:lpstr>EXPERIENCE NOT REQUIRED</vt:lpstr>
      <vt:lpstr>FIRST ORDER OF BUSINESS</vt:lpstr>
      <vt:lpstr>OPPOSING THE DEVIL</vt:lpstr>
      <vt:lpstr>NEAR TO GOD</vt:lpstr>
      <vt:lpstr>DRAWING NEAR</vt:lpstr>
      <vt:lpstr>GOD’S PART AND OUR PART</vt:lpstr>
      <vt:lpstr>WHAT ABOUT JUDGMENT</vt:lpstr>
      <vt:lpstr>SPEAKING AGAINST</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Rees</dc:creator>
  <cp:lastModifiedBy>Gower</cp:lastModifiedBy>
  <cp:revision>21</cp:revision>
  <cp:lastPrinted>2021-09-29T15:31:58Z</cp:lastPrinted>
  <dcterms:created xsi:type="dcterms:W3CDTF">2017-05-15T12:59:04Z</dcterms:created>
  <dcterms:modified xsi:type="dcterms:W3CDTF">2021-10-14T16:18:23Z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