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3">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51" d="100"/>
          <a:sy n="51" d="100"/>
        </p:scale>
        <p:origin x="139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843"/>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51247"/>
          </a:xfrm>
          <a:prstGeom prst="rect">
            <a:avLst/>
          </a:prstGeom>
        </p:spPr>
        <p:txBody>
          <a:bodyPr vert="horz" lIns="91440" tIns="45720" rIns="91440" bIns="45720" rtlCol="0"/>
          <a:lstStyle>
            <a:lvl1pPr algn="r">
              <a:defRPr sz="1200"/>
            </a:lvl1pPr>
          </a:lstStyle>
          <a:p>
            <a:fld id="{5A721B00-6FC2-41C5-8CC8-B9EEA04C504C}" type="datetimeFigureOut">
              <a:rPr lang="en-US" smtClean="0"/>
              <a:pPr/>
              <a:t>9/22/2021</a:t>
            </a:fld>
            <a:endParaRPr lang="en-US" dirty="0"/>
          </a:p>
        </p:txBody>
      </p:sp>
      <p:sp>
        <p:nvSpPr>
          <p:cNvPr id="4" name="Footer Placeholder 3"/>
          <p:cNvSpPr>
            <a:spLocks noGrp="1"/>
          </p:cNvSpPr>
          <p:nvPr>
            <p:ph type="ftr" sz="quarter" idx="2"/>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572125"/>
            <a:ext cx="3070860" cy="451247"/>
          </a:xfrm>
          <a:prstGeom prst="rect">
            <a:avLst/>
          </a:prstGeom>
        </p:spPr>
        <p:txBody>
          <a:bodyPr vert="horz" lIns="91440" tIns="45720" rIns="91440" bIns="45720"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E964F934-0B1F-4A2D-B327-660F7F58F120}" type="datetimeFigureOut">
              <a:rPr lang="en-US" smtClean="0"/>
              <a:pPr/>
              <a:t>9/22/2021</a:t>
            </a:fld>
            <a:endParaRPr lang="en-US" dirty="0"/>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9/22/2021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studies from the book of</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JAMES</a:t>
            </a:r>
          </a:p>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PURPOSEFUL LIVING</a:t>
            </a:r>
          </a:p>
        </p:txBody>
      </p:sp>
      <p:sp>
        <p:nvSpPr>
          <p:cNvPr id="3" name="Content Placeholder 2"/>
          <p:cNvSpPr>
            <a:spLocks noGrp="1"/>
          </p:cNvSpPr>
          <p:nvPr>
            <p:ph idx="1"/>
          </p:nvPr>
        </p:nvSpPr>
        <p:spPr>
          <a:xfrm>
            <a:off x="0" y="990600"/>
            <a:ext cx="9144000" cy="5867400"/>
          </a:xfrm>
        </p:spPr>
        <p:txBody>
          <a:bodyPr>
            <a:normAutofit lnSpcReduction="10000"/>
          </a:bodyPr>
          <a:lstStyle/>
          <a:p>
            <a:r>
              <a:rPr lang="en-US" b="1" dirty="0">
                <a:solidFill>
                  <a:schemeClr val="accent2">
                    <a:lumMod val="75000"/>
                  </a:schemeClr>
                </a:solidFill>
              </a:rPr>
              <a:t>Ephesians 2:8-10 </a:t>
            </a:r>
            <a:r>
              <a:rPr lang="en-US" dirty="0">
                <a:solidFill>
                  <a:schemeClr val="accent2">
                    <a:lumMod val="75000"/>
                  </a:schemeClr>
                </a:solidFill>
              </a:rPr>
              <a:t> For by grace you have been </a:t>
            </a:r>
            <a:r>
              <a:rPr lang="en-US" u="sng" dirty="0">
                <a:solidFill>
                  <a:schemeClr val="accent2">
                    <a:lumMod val="75000"/>
                  </a:schemeClr>
                </a:solidFill>
              </a:rPr>
              <a:t>saved</a:t>
            </a:r>
            <a:r>
              <a:rPr lang="en-US" dirty="0">
                <a:solidFill>
                  <a:schemeClr val="accent2">
                    <a:lumMod val="75000"/>
                  </a:schemeClr>
                </a:solidFill>
              </a:rPr>
              <a:t> through faith; and that not of yourselves, </a:t>
            </a:r>
            <a:r>
              <a:rPr lang="en-US" i="1" dirty="0">
                <a:solidFill>
                  <a:schemeClr val="accent2">
                    <a:lumMod val="75000"/>
                  </a:schemeClr>
                </a:solidFill>
              </a:rPr>
              <a:t>it is</a:t>
            </a:r>
            <a:r>
              <a:rPr lang="en-US" dirty="0">
                <a:solidFill>
                  <a:schemeClr val="accent2">
                    <a:lumMod val="75000"/>
                  </a:schemeClr>
                </a:solidFill>
              </a:rPr>
              <a:t> the gift of God;  not as a result of works, so that no one may boast. </a:t>
            </a:r>
            <a:br>
              <a:rPr lang="en-US" dirty="0">
                <a:solidFill>
                  <a:schemeClr val="accent2">
                    <a:lumMod val="75000"/>
                  </a:schemeClr>
                </a:solidFill>
              </a:rPr>
            </a:br>
            <a:r>
              <a:rPr lang="en-US" dirty="0">
                <a:solidFill>
                  <a:schemeClr val="accent2">
                    <a:lumMod val="75000"/>
                  </a:schemeClr>
                </a:solidFill>
              </a:rPr>
              <a:t>For we are His workmanship, created in Christ Jesus for good works, which God prepared beforehand so that we would walk in them</a:t>
            </a:r>
            <a:r>
              <a:rPr lang="en-US" dirty="0"/>
              <a:t>. </a:t>
            </a:r>
          </a:p>
          <a:p>
            <a:r>
              <a:rPr lang="en-US" dirty="0">
                <a:solidFill>
                  <a:schemeClr val="accent2">
                    <a:lumMod val="50000"/>
                  </a:schemeClr>
                </a:solidFill>
              </a:rPr>
              <a:t>Saved: </a:t>
            </a:r>
            <a:r>
              <a:rPr lang="en-US" i="1" dirty="0">
                <a:solidFill>
                  <a:schemeClr val="accent2">
                    <a:lumMod val="50000"/>
                  </a:schemeClr>
                </a:solidFill>
              </a:rPr>
              <a:t>sozo: </a:t>
            </a:r>
            <a:r>
              <a:rPr lang="en-US" dirty="0">
                <a:solidFill>
                  <a:schemeClr val="accent2">
                    <a:lumMod val="50000"/>
                  </a:schemeClr>
                </a:solidFill>
              </a:rPr>
              <a:t>to have the sin that created enmity with God removed from your account</a:t>
            </a:r>
          </a:p>
          <a:p>
            <a:r>
              <a:rPr lang="en-US" dirty="0">
                <a:solidFill>
                  <a:schemeClr val="accent2">
                    <a:lumMod val="50000"/>
                  </a:schemeClr>
                </a:solidFill>
              </a:rPr>
              <a:t>We have been saved so that we can do the work God prepared in advance for us to do</a:t>
            </a:r>
          </a:p>
          <a:p>
            <a:r>
              <a:rPr lang="en-US" dirty="0">
                <a:solidFill>
                  <a:schemeClr val="accent2">
                    <a:lumMod val="50000"/>
                  </a:schemeClr>
                </a:solidFill>
              </a:rPr>
              <a:t>We are justified (shown to be in right relationship with God) by our faith and the way we perform the various tasks that God prepared for us and gifted us to perform</a:t>
            </a:r>
          </a:p>
          <a:p>
            <a:r>
              <a:rPr lang="en-US" dirty="0">
                <a:solidFill>
                  <a:schemeClr val="accent2">
                    <a:lumMod val="50000"/>
                  </a:schemeClr>
                </a:solidFill>
              </a:rPr>
              <a:t>Paul’s writings spoke of works of the LAW (OT) not of the works God prepared in advance for us to do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a:t>JAMES AND PAUL AT ODDS?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dirty="0">
                <a:solidFill>
                  <a:schemeClr val="accent2">
                    <a:lumMod val="75000"/>
                  </a:schemeClr>
                </a:solidFill>
              </a:rPr>
              <a:t>No!  James, writing to Jews, was telling people that God cares about what you do after you are saved; your belief is reflected by your actions; God has things for you to do apart from the ritual of the Temple</a:t>
            </a:r>
          </a:p>
          <a:p>
            <a:pPr>
              <a:lnSpc>
                <a:spcPct val="90000"/>
              </a:lnSpc>
            </a:pPr>
            <a:r>
              <a:rPr lang="en-US" dirty="0">
                <a:solidFill>
                  <a:schemeClr val="accent2">
                    <a:lumMod val="75000"/>
                  </a:schemeClr>
                </a:solidFill>
              </a:rPr>
              <a:t>Paul, writing to Gentiles, was concerned that people would see Him as someone who was Jewish and adhered to the system of Temple worship and that this was a requirement for salvation.  Judaizers continually followed Paul</a:t>
            </a:r>
          </a:p>
          <a:p>
            <a:pPr>
              <a:lnSpc>
                <a:spcPct val="90000"/>
              </a:lnSpc>
              <a:spcBef>
                <a:spcPts val="0"/>
              </a:spcBef>
              <a:buNone/>
            </a:pPr>
            <a:r>
              <a:rPr lang="en-US" dirty="0">
                <a:solidFill>
                  <a:schemeClr val="accent2">
                    <a:lumMod val="75000"/>
                  </a:schemeClr>
                </a:solidFill>
              </a:rPr>
              <a:t>    and told people that Gentiles </a:t>
            </a:r>
          </a:p>
          <a:p>
            <a:pPr>
              <a:lnSpc>
                <a:spcPct val="90000"/>
              </a:lnSpc>
              <a:spcBef>
                <a:spcPts val="0"/>
              </a:spcBef>
              <a:buNone/>
            </a:pPr>
            <a:r>
              <a:rPr lang="en-US" dirty="0">
                <a:solidFill>
                  <a:schemeClr val="accent2">
                    <a:lumMod val="75000"/>
                  </a:schemeClr>
                </a:solidFill>
              </a:rPr>
              <a:t>    needed to become Jews first, </a:t>
            </a:r>
          </a:p>
          <a:p>
            <a:pPr>
              <a:lnSpc>
                <a:spcPct val="90000"/>
              </a:lnSpc>
              <a:spcBef>
                <a:spcPts val="0"/>
              </a:spcBef>
              <a:buNone/>
            </a:pPr>
            <a:r>
              <a:rPr lang="en-US" dirty="0">
                <a:solidFill>
                  <a:schemeClr val="accent2">
                    <a:lumMod val="75000"/>
                  </a:schemeClr>
                </a:solidFill>
              </a:rPr>
              <a:t>    and then they would be eligible </a:t>
            </a:r>
          </a:p>
          <a:p>
            <a:pPr>
              <a:lnSpc>
                <a:spcPct val="90000"/>
              </a:lnSpc>
              <a:spcBef>
                <a:spcPts val="0"/>
              </a:spcBef>
              <a:buNone/>
            </a:pPr>
            <a:r>
              <a:rPr lang="en-US" dirty="0">
                <a:solidFill>
                  <a:schemeClr val="accent2">
                    <a:lumMod val="75000"/>
                  </a:schemeClr>
                </a:solidFill>
              </a:rPr>
              <a:t>    to become Christians</a:t>
            </a:r>
          </a:p>
          <a:p>
            <a:pPr>
              <a:lnSpc>
                <a:spcPct val="90000"/>
              </a:lnSpc>
              <a:spcBef>
                <a:spcPts val="0"/>
              </a:spcBef>
            </a:pPr>
            <a:r>
              <a:rPr lang="en-US" dirty="0">
                <a:solidFill>
                  <a:schemeClr val="accent2">
                    <a:lumMod val="75000"/>
                  </a:schemeClr>
                </a:solidFill>
              </a:rPr>
              <a:t>The early church held a council</a:t>
            </a:r>
          </a:p>
          <a:p>
            <a:pPr>
              <a:lnSpc>
                <a:spcPct val="90000"/>
              </a:lnSpc>
              <a:spcBef>
                <a:spcPts val="0"/>
              </a:spcBef>
              <a:buNone/>
            </a:pPr>
            <a:r>
              <a:rPr lang="en-US" dirty="0">
                <a:solidFill>
                  <a:schemeClr val="accent2">
                    <a:lumMod val="75000"/>
                  </a:schemeClr>
                </a:solidFill>
              </a:rPr>
              <a:t>    to address this problem</a:t>
            </a:r>
          </a:p>
          <a:p>
            <a:pPr>
              <a:lnSpc>
                <a:spcPct val="90000"/>
              </a:lnSpc>
              <a:spcBef>
                <a:spcPts val="0"/>
              </a:spcBef>
            </a:pPr>
            <a:r>
              <a:rPr lang="en-US" dirty="0">
                <a:solidFill>
                  <a:schemeClr val="accent2">
                    <a:lumMod val="75000"/>
                  </a:schemeClr>
                </a:solidFill>
              </a:rPr>
              <a:t>James presided at this council</a:t>
            </a:r>
          </a:p>
          <a:p>
            <a:pPr>
              <a:lnSpc>
                <a:spcPct val="90000"/>
              </a:lnSpc>
              <a:spcBef>
                <a:spcPts val="0"/>
              </a:spcBef>
            </a:pPr>
            <a:endParaRPr lang="en-US" dirty="0">
              <a:solidFill>
                <a:schemeClr val="accent2">
                  <a:lumMod val="75000"/>
                </a:schemeClr>
              </a:solidFill>
            </a:endParaRPr>
          </a:p>
        </p:txBody>
      </p:sp>
      <p:pic>
        <p:nvPicPr>
          <p:cNvPr id="2052" name="Picture 4"/>
          <p:cNvPicPr>
            <a:picLocks noChangeAspect="1" noChangeArrowheads="1"/>
          </p:cNvPicPr>
          <p:nvPr/>
        </p:nvPicPr>
        <p:blipFill>
          <a:blip r:embed="rId2" cstate="print"/>
          <a:srcRect/>
          <a:stretch>
            <a:fillRect/>
          </a:stretch>
        </p:blipFill>
        <p:spPr bwMode="auto">
          <a:xfrm>
            <a:off x="5334000" y="3920383"/>
            <a:ext cx="3810000" cy="293761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THE JERUSALEM COUNCIL</a:t>
            </a:r>
          </a:p>
        </p:txBody>
      </p:sp>
      <p:sp>
        <p:nvSpPr>
          <p:cNvPr id="3" name="Content Placeholder 2"/>
          <p:cNvSpPr>
            <a:spLocks noGrp="1"/>
          </p:cNvSpPr>
          <p:nvPr>
            <p:ph idx="1"/>
          </p:nvPr>
        </p:nvSpPr>
        <p:spPr>
          <a:xfrm>
            <a:off x="0" y="838200"/>
            <a:ext cx="9144000" cy="6019800"/>
          </a:xfrm>
        </p:spPr>
        <p:txBody>
          <a:bodyPr>
            <a:normAutofit fontScale="77500" lnSpcReduction="20000"/>
          </a:bodyPr>
          <a:lstStyle/>
          <a:p>
            <a:pPr>
              <a:lnSpc>
                <a:spcPct val="110000"/>
              </a:lnSpc>
            </a:pPr>
            <a:r>
              <a:rPr lang="en-US" sz="3400" b="1" dirty="0">
                <a:solidFill>
                  <a:schemeClr val="accent2">
                    <a:lumMod val="75000"/>
                  </a:schemeClr>
                </a:solidFill>
              </a:rPr>
              <a:t>Acts 15:23-29 …</a:t>
            </a:r>
            <a:r>
              <a:rPr lang="en-US" sz="3400" dirty="0">
                <a:solidFill>
                  <a:schemeClr val="accent2">
                    <a:lumMod val="75000"/>
                  </a:schemeClr>
                </a:solidFill>
              </a:rPr>
              <a:t>and they sent this letter by them, "The apostles and the brethren who are elders, to the brethren in Antioch and Syria and Cilicia who are from the Gentiles, greetings.  Since we have heard that some of our number to whom we gave no instruction have disturbed you with </a:t>
            </a:r>
            <a:r>
              <a:rPr lang="en-US" sz="3400" i="1" dirty="0">
                <a:solidFill>
                  <a:schemeClr val="accent2">
                    <a:lumMod val="75000"/>
                  </a:schemeClr>
                </a:solidFill>
              </a:rPr>
              <a:t>their</a:t>
            </a:r>
            <a:r>
              <a:rPr lang="en-US" sz="3400" dirty="0">
                <a:solidFill>
                  <a:schemeClr val="accent2">
                    <a:lumMod val="75000"/>
                  </a:schemeClr>
                </a:solidFill>
              </a:rPr>
              <a:t> words, unsettling your souls, it seemed good to us, having become of one mind, to select men to send to you with our beloved Barnabas and Paul, men who have risked their lives for the name of our Lord Jesus Christ. Therefore we have sent Judas and Silas, who themselves will also report the same things by word </a:t>
            </a:r>
            <a:r>
              <a:rPr lang="en-US" sz="3400" i="1" dirty="0">
                <a:solidFill>
                  <a:schemeClr val="accent2">
                    <a:lumMod val="75000"/>
                  </a:schemeClr>
                </a:solidFill>
              </a:rPr>
              <a:t>of mouth.</a:t>
            </a:r>
            <a:r>
              <a:rPr lang="en-US" sz="3400" dirty="0">
                <a:solidFill>
                  <a:schemeClr val="accent2">
                    <a:lumMod val="75000"/>
                  </a:schemeClr>
                </a:solidFill>
              </a:rPr>
              <a:t> For it seemed good to the Holy Spirit and to us to lay upon you no greater burden than these essentials</a:t>
            </a:r>
            <a:r>
              <a:rPr lang="en-US" sz="3400" spc="-150" dirty="0">
                <a:solidFill>
                  <a:schemeClr val="accent2">
                    <a:lumMod val="75000"/>
                  </a:schemeClr>
                </a:solidFill>
              </a:rPr>
              <a:t>: that you </a:t>
            </a:r>
            <a:r>
              <a:rPr lang="en-US" sz="3400" dirty="0">
                <a:solidFill>
                  <a:schemeClr val="accent2">
                    <a:lumMod val="75000"/>
                  </a:schemeClr>
                </a:solidFill>
              </a:rPr>
              <a:t>abstain from things sacrificed to idols and from blood and from things strangled and from fornication; if you keep yourselves free from such things, you will do well. Farewell." </a:t>
            </a:r>
          </a:p>
          <a:p>
            <a:pPr>
              <a:lnSpc>
                <a:spcPct val="110000"/>
              </a:lnSpc>
            </a:pPr>
            <a:endParaRPr lang="en-US" dirty="0">
              <a:solidFill>
                <a:schemeClr val="accent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WORD FOR THE JOURNEY</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300"/>
              </a:spcBef>
            </a:pPr>
            <a:r>
              <a:rPr lang="en-US" b="1" dirty="0">
                <a:solidFill>
                  <a:schemeClr val="accent2">
                    <a:lumMod val="75000"/>
                  </a:schemeClr>
                </a:solidFill>
              </a:rPr>
              <a:t>James 2:1</a:t>
            </a:r>
            <a:r>
              <a:rPr lang="en-US" dirty="0">
                <a:solidFill>
                  <a:schemeClr val="accent2">
                    <a:lumMod val="75000"/>
                  </a:schemeClr>
                </a:solidFill>
              </a:rPr>
              <a:t> My brethren, do not hold your faith in our glorious Lord Jesus Christ with </a:t>
            </a:r>
            <a:r>
              <a:rPr lang="en-US" i="1" dirty="0">
                <a:solidFill>
                  <a:schemeClr val="accent2">
                    <a:lumMod val="75000"/>
                  </a:schemeClr>
                </a:solidFill>
              </a:rPr>
              <a:t>an attitude of</a:t>
            </a:r>
            <a:r>
              <a:rPr lang="en-US" dirty="0">
                <a:solidFill>
                  <a:schemeClr val="accent2">
                    <a:lumMod val="75000"/>
                  </a:schemeClr>
                </a:solidFill>
              </a:rPr>
              <a:t> personal </a:t>
            </a:r>
            <a:r>
              <a:rPr lang="en-US" u="sng" dirty="0">
                <a:solidFill>
                  <a:schemeClr val="accent2">
                    <a:lumMod val="75000"/>
                  </a:schemeClr>
                </a:solidFill>
              </a:rPr>
              <a:t>favoritism</a:t>
            </a:r>
            <a:r>
              <a:rPr lang="en-US" dirty="0">
                <a:solidFill>
                  <a:schemeClr val="accent2">
                    <a:lumMod val="75000"/>
                  </a:schemeClr>
                </a:solidFill>
              </a:rPr>
              <a:t>. </a:t>
            </a:r>
          </a:p>
          <a:p>
            <a:pPr>
              <a:lnSpc>
                <a:spcPct val="90000"/>
              </a:lnSpc>
              <a:spcBef>
                <a:spcPts val="300"/>
              </a:spcBef>
            </a:pPr>
            <a:r>
              <a:rPr lang="en-US" dirty="0">
                <a:solidFill>
                  <a:schemeClr val="accent2">
                    <a:lumMod val="75000"/>
                  </a:schemeClr>
                </a:solidFill>
              </a:rPr>
              <a:t>Favoritism: </a:t>
            </a:r>
            <a:r>
              <a:rPr lang="en-US" i="1" dirty="0">
                <a:solidFill>
                  <a:schemeClr val="accent2">
                    <a:lumMod val="75000"/>
                  </a:schemeClr>
                </a:solidFill>
              </a:rPr>
              <a:t>prosoprolempsia: </a:t>
            </a:r>
            <a:r>
              <a:rPr lang="en-US" dirty="0">
                <a:solidFill>
                  <a:schemeClr val="accent2">
                    <a:lumMod val="75000"/>
                  </a:schemeClr>
                </a:solidFill>
              </a:rPr>
              <a:t>to show partiality; to be a respecter of persons</a:t>
            </a:r>
          </a:p>
          <a:p>
            <a:pPr>
              <a:lnSpc>
                <a:spcPct val="90000"/>
              </a:lnSpc>
              <a:spcBef>
                <a:spcPts val="300"/>
              </a:spcBef>
            </a:pPr>
            <a:r>
              <a:rPr lang="en-US" dirty="0">
                <a:solidFill>
                  <a:schemeClr val="accent2">
                    <a:lumMod val="75000"/>
                  </a:schemeClr>
                </a:solidFill>
              </a:rPr>
              <a:t>Discrimination is a result of showing favoritism</a:t>
            </a:r>
          </a:p>
          <a:p>
            <a:pPr>
              <a:lnSpc>
                <a:spcPct val="90000"/>
              </a:lnSpc>
              <a:spcBef>
                <a:spcPts val="300"/>
              </a:spcBef>
            </a:pPr>
            <a:r>
              <a:rPr lang="en-US" dirty="0">
                <a:solidFill>
                  <a:schemeClr val="accent2">
                    <a:lumMod val="75000"/>
                  </a:schemeClr>
                </a:solidFill>
              </a:rPr>
              <a:t>Prejudice: bias because of a fixed idea; opinion held without taking time to judge fairly</a:t>
            </a:r>
          </a:p>
          <a:p>
            <a:pPr>
              <a:lnSpc>
                <a:spcPct val="90000"/>
              </a:lnSpc>
              <a:spcBef>
                <a:spcPts val="300"/>
              </a:spcBef>
            </a:pPr>
            <a:r>
              <a:rPr lang="en-US" b="1" dirty="0">
                <a:solidFill>
                  <a:schemeClr val="accent2">
                    <a:lumMod val="75000"/>
                  </a:schemeClr>
                </a:solidFill>
              </a:rPr>
              <a:t>1 Samuel 16:7 </a:t>
            </a:r>
            <a:r>
              <a:rPr lang="en-US" dirty="0">
                <a:solidFill>
                  <a:schemeClr val="accent2">
                    <a:lumMod val="75000"/>
                  </a:schemeClr>
                </a:solidFill>
              </a:rPr>
              <a:t> But the </a:t>
            </a:r>
            <a:r>
              <a:rPr lang="en-US" cap="small" dirty="0">
                <a:solidFill>
                  <a:schemeClr val="accent2">
                    <a:lumMod val="75000"/>
                  </a:schemeClr>
                </a:solidFill>
              </a:rPr>
              <a:t>LORD</a:t>
            </a:r>
            <a:r>
              <a:rPr lang="en-US" dirty="0">
                <a:solidFill>
                  <a:schemeClr val="accent2">
                    <a:lumMod val="75000"/>
                  </a:schemeClr>
                </a:solidFill>
              </a:rPr>
              <a:t> said to Samuel, "Do not look at his appearance or at the height of his stature, because I have rejected him; for God </a:t>
            </a:r>
            <a:r>
              <a:rPr lang="en-US" i="1" dirty="0">
                <a:solidFill>
                  <a:schemeClr val="accent2">
                    <a:lumMod val="75000"/>
                  </a:schemeClr>
                </a:solidFill>
              </a:rPr>
              <a:t>sees</a:t>
            </a:r>
            <a:r>
              <a:rPr lang="en-US" dirty="0">
                <a:solidFill>
                  <a:schemeClr val="accent2">
                    <a:lumMod val="75000"/>
                  </a:schemeClr>
                </a:solidFill>
              </a:rPr>
              <a:t> not as man sees, for man looks at the outward appearance, but the </a:t>
            </a:r>
            <a:r>
              <a:rPr lang="en-US" cap="small" dirty="0">
                <a:solidFill>
                  <a:schemeClr val="accent2">
                    <a:lumMod val="75000"/>
                  </a:schemeClr>
                </a:solidFill>
              </a:rPr>
              <a:t>LORD</a:t>
            </a:r>
            <a:r>
              <a:rPr lang="en-US" dirty="0">
                <a:solidFill>
                  <a:schemeClr val="accent2">
                    <a:lumMod val="75000"/>
                  </a:schemeClr>
                </a:solidFill>
              </a:rPr>
              <a:t> looks at the heart." </a:t>
            </a:r>
            <a:br>
              <a:rPr lang="en-US" dirty="0">
                <a:solidFill>
                  <a:schemeClr val="accent2">
                    <a:lumMod val="75000"/>
                  </a:schemeClr>
                </a:solidFill>
              </a:rPr>
            </a:br>
            <a:endParaRPr lang="en-US"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THE EXAMPLE OF JESUS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Luke 21:1-4 </a:t>
            </a:r>
            <a:r>
              <a:rPr lang="en-US" dirty="0">
                <a:solidFill>
                  <a:schemeClr val="accent2">
                    <a:lumMod val="75000"/>
                  </a:schemeClr>
                </a:solidFill>
              </a:rPr>
              <a:t> And He looked up and saw the rich putting their gifts into the treasury. And He saw a poor widow putting in two small copper coins.  And He said, "Truly I say to you, this poor widow put in more than all </a:t>
            </a:r>
            <a:r>
              <a:rPr lang="en-US" i="1" dirty="0">
                <a:solidFill>
                  <a:schemeClr val="accent2">
                    <a:lumMod val="75000"/>
                  </a:schemeClr>
                </a:solidFill>
              </a:rPr>
              <a:t>of them;</a:t>
            </a:r>
            <a:r>
              <a:rPr lang="en-US" dirty="0">
                <a:solidFill>
                  <a:schemeClr val="accent2">
                    <a:lumMod val="75000"/>
                  </a:schemeClr>
                </a:solidFill>
              </a:rPr>
              <a:t> </a:t>
            </a:r>
            <a:br>
              <a:rPr lang="en-US" dirty="0">
                <a:solidFill>
                  <a:schemeClr val="accent2">
                    <a:lumMod val="75000"/>
                  </a:schemeClr>
                </a:solidFill>
              </a:rPr>
            </a:br>
            <a:r>
              <a:rPr lang="en-US" dirty="0">
                <a:solidFill>
                  <a:schemeClr val="accent2">
                    <a:lumMod val="75000"/>
                  </a:schemeClr>
                </a:solidFill>
              </a:rPr>
              <a:t>for they all out of their surplus put into the offering; but she out of her poverty put in all that she had to live on." </a:t>
            </a:r>
          </a:p>
          <a:p>
            <a:pPr>
              <a:lnSpc>
                <a:spcPct val="90000"/>
              </a:lnSpc>
              <a:spcBef>
                <a:spcPts val="200"/>
              </a:spcBef>
            </a:pPr>
            <a:r>
              <a:rPr lang="en-US" b="1" dirty="0">
                <a:solidFill>
                  <a:schemeClr val="accent2">
                    <a:lumMod val="75000"/>
                  </a:schemeClr>
                </a:solidFill>
              </a:rPr>
              <a:t>Matthew 23:6-7 </a:t>
            </a:r>
            <a:r>
              <a:rPr lang="en-US" dirty="0">
                <a:solidFill>
                  <a:schemeClr val="accent2">
                    <a:lumMod val="75000"/>
                  </a:schemeClr>
                </a:solidFill>
              </a:rPr>
              <a:t> “They love the place of honor at banquets and the chief seats in the synagogues, and respectful greetings in the market places, and being called Rabbi by men.” </a:t>
            </a:r>
          </a:p>
          <a:p>
            <a:pPr>
              <a:lnSpc>
                <a:spcPct val="90000"/>
              </a:lnSpc>
              <a:spcBef>
                <a:spcPts val="200"/>
              </a:spcBef>
            </a:pPr>
            <a:r>
              <a:rPr lang="en-US" b="1" dirty="0">
                <a:solidFill>
                  <a:schemeClr val="accent2">
                    <a:lumMod val="75000"/>
                  </a:schemeClr>
                </a:solidFill>
              </a:rPr>
              <a:t>1 Timothy 6:10 </a:t>
            </a:r>
            <a:r>
              <a:rPr lang="en-US" spc="-150" dirty="0">
                <a:solidFill>
                  <a:schemeClr val="accent2">
                    <a:lumMod val="75000"/>
                  </a:schemeClr>
                </a:solidFill>
              </a:rPr>
              <a:t> For </a:t>
            </a:r>
            <a:r>
              <a:rPr lang="en-US" dirty="0">
                <a:solidFill>
                  <a:schemeClr val="accent2">
                    <a:lumMod val="75000"/>
                  </a:schemeClr>
                </a:solidFill>
              </a:rPr>
              <a:t>the </a:t>
            </a:r>
            <a:r>
              <a:rPr lang="en-US" u="sng" dirty="0">
                <a:solidFill>
                  <a:schemeClr val="accent2">
                    <a:lumMod val="75000"/>
                  </a:schemeClr>
                </a:solidFill>
              </a:rPr>
              <a:t>love of </a:t>
            </a:r>
            <a:r>
              <a:rPr lang="en-US" u="sng" spc="-150" dirty="0">
                <a:solidFill>
                  <a:schemeClr val="accent2">
                    <a:lumMod val="75000"/>
                  </a:schemeClr>
                </a:solidFill>
              </a:rPr>
              <a:t>money </a:t>
            </a:r>
            <a:r>
              <a:rPr lang="en-US" spc="-150" dirty="0">
                <a:solidFill>
                  <a:schemeClr val="accent2">
                    <a:lumMod val="75000"/>
                  </a:schemeClr>
                </a:solidFill>
              </a:rPr>
              <a:t>is a </a:t>
            </a:r>
            <a:r>
              <a:rPr lang="en-US" dirty="0">
                <a:solidFill>
                  <a:schemeClr val="accent2">
                    <a:lumMod val="75000"/>
                  </a:schemeClr>
                </a:solidFill>
              </a:rPr>
              <a:t>root of all sorts of evil, and some by longing for it have wandered away from the faith and pierced themselves with many griefs. </a:t>
            </a:r>
          </a:p>
          <a:p>
            <a:pPr>
              <a:lnSpc>
                <a:spcPct val="90000"/>
              </a:lnSpc>
              <a:spcBef>
                <a:spcPts val="200"/>
              </a:spcBef>
            </a:pPr>
            <a:r>
              <a:rPr lang="en-US" dirty="0">
                <a:solidFill>
                  <a:schemeClr val="accent2">
                    <a:lumMod val="75000"/>
                  </a:schemeClr>
                </a:solidFill>
              </a:rPr>
              <a:t>Love of money: </a:t>
            </a:r>
            <a:r>
              <a:rPr lang="en-US" i="1" dirty="0">
                <a:solidFill>
                  <a:schemeClr val="accent2">
                    <a:lumMod val="75000"/>
                  </a:schemeClr>
                </a:solidFill>
              </a:rPr>
              <a:t>philaguria: </a:t>
            </a:r>
            <a:r>
              <a:rPr lang="en-US" dirty="0">
                <a:solidFill>
                  <a:schemeClr val="accent2">
                    <a:lumMod val="75000"/>
                  </a:schemeClr>
                </a:solidFill>
              </a:rPr>
              <a:t>avarice; overly concerned with money (and the things it can buy)</a:t>
            </a:r>
            <a:br>
              <a:rPr lang="en-US" dirty="0">
                <a:solidFill>
                  <a:schemeClr val="accent2">
                    <a:lumMod val="75000"/>
                  </a:schemeClr>
                </a:solidFill>
              </a:rPr>
            </a:br>
            <a:endParaRPr lang="en-US" dirty="0">
              <a:solidFill>
                <a:schemeClr val="accent2">
                  <a:lumMod val="75000"/>
                </a:schemeClr>
              </a:solidFill>
            </a:endParaRPr>
          </a:p>
          <a:p>
            <a:pPr>
              <a:lnSpc>
                <a:spcPct val="90000"/>
              </a:lnSpc>
              <a:spcBef>
                <a:spcPts val="200"/>
              </a:spcBef>
            </a:pPr>
            <a:endParaRPr lang="en-US" dirty="0">
              <a:solidFill>
                <a:schemeClr val="accent2">
                  <a:lumMod val="75000"/>
                </a:schemeClr>
              </a:solidFill>
            </a:endParaRPr>
          </a:p>
          <a:p>
            <a:pPr>
              <a:lnSpc>
                <a:spcPct val="90000"/>
              </a:lnSpc>
              <a:spcBef>
                <a:spcPts val="200"/>
              </a:spcBef>
            </a:pPr>
            <a:endParaRPr lang="en-US" dirty="0">
              <a:solidFill>
                <a:schemeClr val="accent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THE ROLE OF MONEY</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a:solidFill>
                  <a:schemeClr val="accent2">
                    <a:lumMod val="75000"/>
                  </a:schemeClr>
                </a:solidFill>
              </a:rPr>
              <a:t>It isn’t necessarily sinful to be rich; neither is it more spiritual to be poor; God cares about our heart priorities</a:t>
            </a:r>
          </a:p>
          <a:p>
            <a:pPr>
              <a:lnSpc>
                <a:spcPct val="90000"/>
              </a:lnSpc>
              <a:spcBef>
                <a:spcPts val="300"/>
              </a:spcBef>
            </a:pPr>
            <a:r>
              <a:rPr lang="en-US" dirty="0">
                <a:solidFill>
                  <a:schemeClr val="accent2">
                    <a:lumMod val="75000"/>
                  </a:schemeClr>
                </a:solidFill>
              </a:rPr>
              <a:t>Why do the poor seem to accept the gospel in greater numbers than the wealthy and powerful?</a:t>
            </a:r>
          </a:p>
          <a:p>
            <a:pPr>
              <a:lnSpc>
                <a:spcPct val="90000"/>
              </a:lnSpc>
              <a:spcBef>
                <a:spcPts val="300"/>
              </a:spcBef>
            </a:pPr>
            <a:r>
              <a:rPr lang="en-US" b="1" dirty="0">
                <a:solidFill>
                  <a:schemeClr val="accent2">
                    <a:lumMod val="75000"/>
                  </a:schemeClr>
                </a:solidFill>
              </a:rPr>
              <a:t>Matthew 5:3 </a:t>
            </a:r>
            <a:r>
              <a:rPr lang="en-US" dirty="0">
                <a:solidFill>
                  <a:schemeClr val="accent2">
                    <a:lumMod val="75000"/>
                  </a:schemeClr>
                </a:solidFill>
              </a:rPr>
              <a:t> “Blessed are the poor in spirit, for theirs is the kingdom of heaven.”</a:t>
            </a:r>
          </a:p>
          <a:p>
            <a:pPr>
              <a:lnSpc>
                <a:spcPct val="90000"/>
              </a:lnSpc>
              <a:spcBef>
                <a:spcPts val="300"/>
              </a:spcBef>
            </a:pPr>
            <a:r>
              <a:rPr lang="en-US" dirty="0">
                <a:solidFill>
                  <a:schemeClr val="accent2">
                    <a:lumMod val="75000"/>
                  </a:schemeClr>
                </a:solidFill>
              </a:rPr>
              <a:t>Hindrance for the rich: pride (money, position, power)</a:t>
            </a:r>
          </a:p>
          <a:p>
            <a:pPr>
              <a:lnSpc>
                <a:spcPct val="90000"/>
              </a:lnSpc>
              <a:spcBef>
                <a:spcPts val="300"/>
              </a:spcBef>
            </a:pPr>
            <a:r>
              <a:rPr lang="en-US" dirty="0">
                <a:solidFill>
                  <a:schemeClr val="accent2">
                    <a:lumMod val="75000"/>
                  </a:schemeClr>
                </a:solidFill>
              </a:rPr>
              <a:t>Hindrance for the poor: self-pity and bitterness</a:t>
            </a:r>
          </a:p>
          <a:p>
            <a:pPr>
              <a:lnSpc>
                <a:spcPct val="90000"/>
              </a:lnSpc>
              <a:spcBef>
                <a:spcPts val="300"/>
              </a:spcBef>
            </a:pPr>
            <a:r>
              <a:rPr lang="en-US" b="1" dirty="0">
                <a:solidFill>
                  <a:schemeClr val="accent2">
                    <a:lumMod val="75000"/>
                  </a:schemeClr>
                </a:solidFill>
              </a:rPr>
              <a:t>James 2:2-4 </a:t>
            </a:r>
            <a:r>
              <a:rPr lang="en-US" dirty="0">
                <a:solidFill>
                  <a:schemeClr val="accent2">
                    <a:lumMod val="75000"/>
                  </a:schemeClr>
                </a:solidFill>
              </a:rPr>
              <a:t> For if a man comes into your assembly with a gold ring and dressed in fine clothes, and there also comes in a poor man in dirty clothes, and you pay special attention to the one who is wearing the fine clothes, and say, "You sit here in a good place," and you say to the poor man, "You stand over there, or sit down by my footstool,”  have you not made distinctions among yourselves, and become judges with evil motives? </a:t>
            </a:r>
          </a:p>
          <a:p>
            <a:pPr>
              <a:lnSpc>
                <a:spcPct val="90000"/>
              </a:lnSpc>
              <a:spcBef>
                <a:spcPts val="300"/>
              </a:spcBef>
            </a:pPr>
            <a:endParaRPr lang="en-US" dirty="0">
              <a:solidFill>
                <a:schemeClr val="accent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MOTIVATION</a:t>
            </a:r>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300"/>
              </a:spcBef>
            </a:pPr>
            <a:r>
              <a:rPr lang="en-US" dirty="0">
                <a:solidFill>
                  <a:schemeClr val="accent2">
                    <a:lumMod val="50000"/>
                  </a:schemeClr>
                </a:solidFill>
              </a:rPr>
              <a:t>Motives: </a:t>
            </a:r>
            <a:r>
              <a:rPr lang="en-US" i="1" dirty="0">
                <a:solidFill>
                  <a:schemeClr val="accent2">
                    <a:lumMod val="50000"/>
                  </a:schemeClr>
                </a:solidFill>
              </a:rPr>
              <a:t>dialogismos: </a:t>
            </a:r>
            <a:r>
              <a:rPr lang="en-US" dirty="0">
                <a:solidFill>
                  <a:schemeClr val="accent2">
                    <a:lumMod val="50000"/>
                  </a:schemeClr>
                </a:solidFill>
              </a:rPr>
              <a:t>arguments, reasoning</a:t>
            </a:r>
          </a:p>
          <a:p>
            <a:pPr>
              <a:lnSpc>
                <a:spcPct val="95000"/>
              </a:lnSpc>
              <a:spcBef>
                <a:spcPts val="300"/>
              </a:spcBef>
            </a:pPr>
            <a:r>
              <a:rPr lang="en-US" dirty="0">
                <a:solidFill>
                  <a:schemeClr val="accent2">
                    <a:lumMod val="50000"/>
                  </a:schemeClr>
                </a:solidFill>
              </a:rPr>
              <a:t>The rich are able to be oppressors when their hearts aren’t right with God; the poor lack that ability</a:t>
            </a:r>
          </a:p>
          <a:p>
            <a:pPr>
              <a:lnSpc>
                <a:spcPct val="95000"/>
              </a:lnSpc>
              <a:spcBef>
                <a:spcPts val="300"/>
              </a:spcBef>
            </a:pPr>
            <a:r>
              <a:rPr lang="en-US" b="1" dirty="0">
                <a:solidFill>
                  <a:schemeClr val="accent2">
                    <a:lumMod val="75000"/>
                  </a:schemeClr>
                </a:solidFill>
              </a:rPr>
              <a:t>Proverbs 11:3-4 </a:t>
            </a:r>
            <a:r>
              <a:rPr lang="en-US" dirty="0">
                <a:solidFill>
                  <a:schemeClr val="accent2">
                    <a:lumMod val="75000"/>
                  </a:schemeClr>
                </a:solidFill>
              </a:rPr>
              <a:t> The integrity of the upright will guide them, but the crookedness of the treacherous will destroy them.  Riches do not profit in the day of wrath, but righteousness delivers from death. </a:t>
            </a:r>
          </a:p>
          <a:p>
            <a:pPr>
              <a:lnSpc>
                <a:spcPct val="95000"/>
              </a:lnSpc>
              <a:spcBef>
                <a:spcPts val="300"/>
              </a:spcBef>
            </a:pPr>
            <a:r>
              <a:rPr lang="en-US" dirty="0">
                <a:solidFill>
                  <a:schemeClr val="accent2">
                    <a:lumMod val="75000"/>
                  </a:schemeClr>
                </a:solidFill>
              </a:rPr>
              <a:t>PRESUMPTION assumes that discrimination against people of another social class or financial situation isn’t sin</a:t>
            </a:r>
          </a:p>
          <a:p>
            <a:pPr>
              <a:lnSpc>
                <a:spcPct val="95000"/>
              </a:lnSpc>
              <a:spcBef>
                <a:spcPts val="300"/>
              </a:spcBef>
            </a:pPr>
            <a:r>
              <a:rPr lang="en-US" dirty="0">
                <a:solidFill>
                  <a:schemeClr val="accent2">
                    <a:lumMod val="75000"/>
                  </a:schemeClr>
                </a:solidFill>
              </a:rPr>
              <a:t>James is telling us that sins of disrespect and favoritism are very significant</a:t>
            </a:r>
          </a:p>
          <a:p>
            <a:pPr>
              <a:lnSpc>
                <a:spcPct val="95000"/>
              </a:lnSpc>
              <a:spcBef>
                <a:spcPts val="300"/>
              </a:spcBef>
            </a:pPr>
            <a:r>
              <a:rPr lang="en-US" b="1" dirty="0">
                <a:solidFill>
                  <a:schemeClr val="accent2">
                    <a:lumMod val="75000"/>
                  </a:schemeClr>
                </a:solidFill>
              </a:rPr>
              <a:t>James 2:13 </a:t>
            </a:r>
            <a:r>
              <a:rPr lang="en-US" baseline="30000" dirty="0">
                <a:solidFill>
                  <a:schemeClr val="accent2">
                    <a:lumMod val="75000"/>
                  </a:schemeClr>
                </a:solidFill>
              </a:rPr>
              <a:t> </a:t>
            </a:r>
            <a:r>
              <a:rPr lang="en-US" dirty="0">
                <a:solidFill>
                  <a:schemeClr val="accent2">
                    <a:lumMod val="75000"/>
                  </a:schemeClr>
                </a:solidFill>
              </a:rPr>
              <a:t> For judgment </a:t>
            </a:r>
            <a:r>
              <a:rPr lang="en-US" i="1" dirty="0">
                <a:solidFill>
                  <a:schemeClr val="accent2">
                    <a:lumMod val="75000"/>
                  </a:schemeClr>
                </a:solidFill>
              </a:rPr>
              <a:t>will be</a:t>
            </a:r>
            <a:r>
              <a:rPr lang="en-US" dirty="0">
                <a:solidFill>
                  <a:schemeClr val="accent2">
                    <a:lumMod val="75000"/>
                  </a:schemeClr>
                </a:solidFill>
              </a:rPr>
              <a:t> merciless to one who has shown no mercy; mercy triumphs over judgment. </a:t>
            </a:r>
          </a:p>
          <a:p>
            <a:pPr>
              <a:lnSpc>
                <a:spcPct val="95000"/>
              </a:lnSpc>
              <a:spcBef>
                <a:spcPts val="300"/>
              </a:spcBef>
            </a:pPr>
            <a:r>
              <a:rPr lang="en-US" dirty="0">
                <a:solidFill>
                  <a:schemeClr val="accent2">
                    <a:lumMod val="75000"/>
                  </a:schemeClr>
                </a:solidFill>
              </a:rPr>
              <a:t>WE ARE SAVED BY RECEIVING CHRIST’S MERCY</a:t>
            </a:r>
            <a:br>
              <a:rPr lang="en-US" dirty="0">
                <a:solidFill>
                  <a:schemeClr val="accent2">
                    <a:lumMod val="75000"/>
                  </a:schemeClr>
                </a:solidFill>
              </a:rPr>
            </a:br>
            <a:endParaRPr lang="en-US" dirty="0">
              <a:solidFill>
                <a:schemeClr val="accent2">
                  <a:lumMod val="75000"/>
                </a:schemeClr>
              </a:solidFill>
            </a:endParaRPr>
          </a:p>
          <a:p>
            <a:pPr>
              <a:lnSpc>
                <a:spcPct val="95000"/>
              </a:lnSpc>
              <a:spcBef>
                <a:spcPts val="300"/>
              </a:spcBef>
            </a:pPr>
            <a:endParaRPr lang="en-US" dirty="0">
              <a:solidFill>
                <a:schemeClr val="accent2">
                  <a:lumMod val="75000"/>
                </a:schemeClr>
              </a:solidFill>
            </a:endParaRPr>
          </a:p>
          <a:p>
            <a:pPr>
              <a:lnSpc>
                <a:spcPct val="95000"/>
              </a:lnSpc>
              <a:spcBef>
                <a:spcPts val="300"/>
              </a:spcBef>
            </a:pPr>
            <a:endParaRPr lang="en-US" dirty="0">
              <a:solidFill>
                <a:schemeClr val="accent2">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REQUIREMENT vs RESULT</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500"/>
              </a:spcBef>
            </a:pPr>
            <a:r>
              <a:rPr lang="en-US" dirty="0">
                <a:solidFill>
                  <a:schemeClr val="accent2">
                    <a:lumMod val="50000"/>
                  </a:schemeClr>
                </a:solidFill>
              </a:rPr>
              <a:t>James is by no means saying that works result in salvation</a:t>
            </a:r>
          </a:p>
          <a:p>
            <a:pPr>
              <a:lnSpc>
                <a:spcPct val="95000"/>
              </a:lnSpc>
              <a:spcBef>
                <a:spcPts val="500"/>
              </a:spcBef>
            </a:pPr>
            <a:r>
              <a:rPr lang="en-US" dirty="0">
                <a:solidFill>
                  <a:schemeClr val="accent2">
                    <a:lumMod val="50000"/>
                  </a:schemeClr>
                </a:solidFill>
              </a:rPr>
              <a:t>But he is saying that real faith will work!</a:t>
            </a:r>
          </a:p>
          <a:p>
            <a:pPr>
              <a:lnSpc>
                <a:spcPct val="95000"/>
              </a:lnSpc>
              <a:spcBef>
                <a:spcPts val="500"/>
              </a:spcBef>
            </a:pPr>
            <a:r>
              <a:rPr lang="en-US" b="1" dirty="0">
                <a:solidFill>
                  <a:schemeClr val="accent2">
                    <a:lumMod val="75000"/>
                  </a:schemeClr>
                </a:solidFill>
              </a:rPr>
              <a:t>James 2:14-17 </a:t>
            </a:r>
            <a:r>
              <a:rPr lang="en-US" dirty="0">
                <a:solidFill>
                  <a:schemeClr val="accent2">
                    <a:lumMod val="75000"/>
                  </a:schemeClr>
                </a:solidFill>
              </a:rPr>
              <a:t> 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a:t>
            </a:r>
            <a:r>
              <a:rPr lang="en-US" i="1" dirty="0">
                <a:solidFill>
                  <a:schemeClr val="accent2">
                    <a:lumMod val="75000"/>
                  </a:schemeClr>
                </a:solidFill>
              </a:rPr>
              <a:t>their</a:t>
            </a:r>
            <a:r>
              <a:rPr lang="en-US" dirty="0">
                <a:solidFill>
                  <a:schemeClr val="accent2">
                    <a:lumMod val="75000"/>
                  </a:schemeClr>
                </a:solidFill>
              </a:rPr>
              <a:t> body, what use is that? Even so faith, if it has no works, is dead, </a:t>
            </a:r>
            <a:r>
              <a:rPr lang="en-US" i="1" dirty="0">
                <a:solidFill>
                  <a:schemeClr val="accent2">
                    <a:lumMod val="75000"/>
                  </a:schemeClr>
                </a:solidFill>
              </a:rPr>
              <a:t>being</a:t>
            </a:r>
            <a:r>
              <a:rPr lang="en-US" dirty="0">
                <a:solidFill>
                  <a:schemeClr val="accent2">
                    <a:lumMod val="75000"/>
                  </a:schemeClr>
                </a:solidFill>
              </a:rPr>
              <a:t> by itself. </a:t>
            </a:r>
          </a:p>
          <a:p>
            <a:pPr>
              <a:lnSpc>
                <a:spcPct val="95000"/>
              </a:lnSpc>
              <a:spcBef>
                <a:spcPts val="500"/>
              </a:spcBef>
            </a:pPr>
            <a:r>
              <a:rPr lang="en-US" b="1" dirty="0">
                <a:solidFill>
                  <a:schemeClr val="accent2">
                    <a:lumMod val="75000"/>
                  </a:schemeClr>
                </a:solidFill>
              </a:rPr>
              <a:t>James 2:18 </a:t>
            </a:r>
            <a:r>
              <a:rPr lang="en-US" dirty="0">
                <a:solidFill>
                  <a:schemeClr val="accent2">
                    <a:lumMod val="75000"/>
                  </a:schemeClr>
                </a:solidFill>
              </a:rPr>
              <a:t> But someone may </a:t>
            </a:r>
            <a:r>
              <a:rPr lang="en-US" i="1" dirty="0">
                <a:solidFill>
                  <a:schemeClr val="accent2">
                    <a:lumMod val="75000"/>
                  </a:schemeClr>
                </a:solidFill>
              </a:rPr>
              <a:t>well</a:t>
            </a:r>
            <a:r>
              <a:rPr lang="en-US" dirty="0">
                <a:solidFill>
                  <a:schemeClr val="accent2">
                    <a:lumMod val="75000"/>
                  </a:schemeClr>
                </a:solidFill>
              </a:rPr>
              <a:t> say, "You have faith and I have works; show me your faith without the works, and I will show you my faith by my works." </a:t>
            </a:r>
          </a:p>
          <a:p>
            <a:pPr algn="ctr">
              <a:lnSpc>
                <a:spcPct val="95000"/>
              </a:lnSpc>
              <a:spcBef>
                <a:spcPts val="500"/>
              </a:spcBef>
              <a:buNone/>
            </a:pPr>
            <a:r>
              <a:rPr lang="en-US" b="1" dirty="0">
                <a:solidFill>
                  <a:schemeClr val="accent2">
                    <a:lumMod val="75000"/>
                  </a:schemeClr>
                </a:solidFill>
              </a:rPr>
              <a:t>YOU CAN SEE CHRISTIAN FAITH</a:t>
            </a:r>
          </a:p>
          <a:p>
            <a:pPr algn="ctr">
              <a:lnSpc>
                <a:spcPct val="95000"/>
              </a:lnSpc>
              <a:spcBef>
                <a:spcPts val="500"/>
              </a:spcBef>
              <a:buNone/>
            </a:pPr>
            <a:r>
              <a:rPr lang="en-US" b="1" dirty="0">
                <a:solidFill>
                  <a:schemeClr val="accent2">
                    <a:lumMod val="75000"/>
                  </a:schemeClr>
                </a:solidFill>
              </a:rPr>
              <a:t> THROUGH CHRISTIAN ACTIONS</a:t>
            </a:r>
            <a:br>
              <a:rPr lang="en-US" b="1" dirty="0">
                <a:solidFill>
                  <a:schemeClr val="accent2">
                    <a:lumMod val="75000"/>
                  </a:schemeClr>
                </a:solidFill>
              </a:rPr>
            </a:br>
            <a:br>
              <a:rPr lang="en-US" b="1" dirty="0">
                <a:solidFill>
                  <a:schemeClr val="accent2">
                    <a:lumMod val="75000"/>
                  </a:schemeClr>
                </a:solidFill>
              </a:rPr>
            </a:br>
            <a:endParaRPr lang="en-US" b="1" dirty="0">
              <a:solidFill>
                <a:schemeClr val="accent2">
                  <a:lumMod val="75000"/>
                </a:schemeClr>
              </a:solidFill>
            </a:endParaRPr>
          </a:p>
          <a:p>
            <a:pPr algn="ctr">
              <a:lnSpc>
                <a:spcPct val="95000"/>
              </a:lnSpc>
              <a:spcBef>
                <a:spcPts val="500"/>
              </a:spcBef>
            </a:pPr>
            <a:endParaRPr lang="en-US" b="1" dirty="0">
              <a:solidFill>
                <a:schemeClr val="accent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1219200"/>
          </a:xfrm>
        </p:spPr>
        <p:txBody>
          <a:bodyPr>
            <a:normAutofit/>
          </a:bodyPr>
          <a:lstStyle/>
          <a:p>
            <a:pPr algn="ctr"/>
            <a:r>
              <a:rPr lang="en-US" dirty="0"/>
              <a:t>GOSPEL ACCORDING</a:t>
            </a:r>
            <a:r>
              <a:rPr lang="en-US" spc="-150" dirty="0"/>
              <a:t> TO </a:t>
            </a:r>
            <a:r>
              <a:rPr lang="en-US" dirty="0"/>
              <a:t>PEANU</a:t>
            </a:r>
            <a:r>
              <a:rPr lang="en-US" spc="-150" dirty="0"/>
              <a:t>TS</a:t>
            </a:r>
          </a:p>
        </p:txBody>
      </p:sp>
      <p:pic>
        <p:nvPicPr>
          <p:cNvPr id="1026" name="Picture 2"/>
          <p:cNvPicPr>
            <a:picLocks noGrp="1" noChangeAspect="1" noChangeArrowheads="1"/>
          </p:cNvPicPr>
          <p:nvPr>
            <p:ph idx="1"/>
          </p:nvPr>
        </p:nvPicPr>
        <p:blipFill>
          <a:blip r:embed="rId2" cstate="print">
            <a:duotone>
              <a:schemeClr val="accent2">
                <a:shade val="45000"/>
                <a:satMod val="135000"/>
              </a:schemeClr>
              <a:prstClr val="white"/>
            </a:duotone>
          </a:blip>
          <a:srcRect/>
          <a:stretch>
            <a:fillRect/>
          </a:stretch>
        </p:blipFill>
        <p:spPr bwMode="auto">
          <a:xfrm>
            <a:off x="838200" y="1066800"/>
            <a:ext cx="6995885" cy="5509260"/>
          </a:xfrm>
          <a:prstGeom prst="rect">
            <a:avLst/>
          </a:prstGeom>
          <a:noFill/>
          <a:ln w="9525">
            <a:solidFill>
              <a:schemeClr val="accent2">
                <a:lumMod val="50000"/>
              </a:schemeClr>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FAITH vs SAVING FAITH</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400"/>
              </a:spcBef>
            </a:pPr>
            <a:r>
              <a:rPr lang="en-US" b="1" dirty="0">
                <a:solidFill>
                  <a:schemeClr val="accent2">
                    <a:lumMod val="75000"/>
                  </a:schemeClr>
                </a:solidFill>
              </a:rPr>
              <a:t>James 2:19 </a:t>
            </a:r>
            <a:r>
              <a:rPr lang="en-US" baseline="30000" dirty="0">
                <a:solidFill>
                  <a:schemeClr val="accent2">
                    <a:lumMod val="75000"/>
                  </a:schemeClr>
                </a:solidFill>
              </a:rPr>
              <a:t> </a:t>
            </a:r>
            <a:r>
              <a:rPr lang="en-US" dirty="0">
                <a:solidFill>
                  <a:schemeClr val="accent2">
                    <a:lumMod val="75000"/>
                  </a:schemeClr>
                </a:solidFill>
              </a:rPr>
              <a:t> You believe that God is one. You do well; the demons also believe, and shudder. </a:t>
            </a:r>
          </a:p>
          <a:p>
            <a:pPr>
              <a:lnSpc>
                <a:spcPct val="90000"/>
              </a:lnSpc>
              <a:spcBef>
                <a:spcPts val="400"/>
              </a:spcBef>
            </a:pPr>
            <a:r>
              <a:rPr lang="en-US" dirty="0">
                <a:solidFill>
                  <a:schemeClr val="accent2">
                    <a:lumMod val="75000"/>
                  </a:schemeClr>
                </a:solidFill>
              </a:rPr>
              <a:t>Demons aren’t atheists or agnostics; they recognize the deity of Christ and they understand who God is</a:t>
            </a:r>
          </a:p>
          <a:p>
            <a:pPr>
              <a:lnSpc>
                <a:spcPct val="90000"/>
              </a:lnSpc>
              <a:spcBef>
                <a:spcPts val="400"/>
              </a:spcBef>
            </a:pPr>
            <a:r>
              <a:rPr lang="en-US" dirty="0">
                <a:solidFill>
                  <a:schemeClr val="accent2">
                    <a:lumMod val="75000"/>
                  </a:schemeClr>
                </a:solidFill>
              </a:rPr>
              <a:t>Shudder: </a:t>
            </a:r>
            <a:r>
              <a:rPr lang="en-US" i="1" dirty="0">
                <a:solidFill>
                  <a:schemeClr val="accent2">
                    <a:lumMod val="75000"/>
                  </a:schemeClr>
                </a:solidFill>
              </a:rPr>
              <a:t>frisso: </a:t>
            </a:r>
            <a:r>
              <a:rPr lang="en-US" dirty="0">
                <a:solidFill>
                  <a:schemeClr val="accent2">
                    <a:lumMod val="75000"/>
                  </a:schemeClr>
                </a:solidFill>
              </a:rPr>
              <a:t>to tremble; to have chills</a:t>
            </a:r>
          </a:p>
          <a:p>
            <a:pPr>
              <a:lnSpc>
                <a:spcPct val="90000"/>
              </a:lnSpc>
              <a:spcBef>
                <a:spcPts val="400"/>
              </a:spcBef>
            </a:pPr>
            <a:r>
              <a:rPr lang="en-US" dirty="0">
                <a:solidFill>
                  <a:schemeClr val="accent2">
                    <a:lumMod val="75000"/>
                  </a:schemeClr>
                </a:solidFill>
              </a:rPr>
              <a:t>Many people today have less faith than demons!  They have no fear of God at all</a:t>
            </a:r>
          </a:p>
          <a:p>
            <a:pPr>
              <a:lnSpc>
                <a:spcPct val="90000"/>
              </a:lnSpc>
              <a:spcBef>
                <a:spcPts val="400"/>
              </a:spcBef>
            </a:pPr>
            <a:r>
              <a:rPr lang="en-US" b="1" dirty="0">
                <a:solidFill>
                  <a:schemeClr val="accent2">
                    <a:lumMod val="75000"/>
                  </a:schemeClr>
                </a:solidFill>
              </a:rPr>
              <a:t>2 Chronicles 19:7 </a:t>
            </a:r>
            <a:r>
              <a:rPr lang="en-US" dirty="0">
                <a:solidFill>
                  <a:schemeClr val="accent2">
                    <a:lumMod val="75000"/>
                  </a:schemeClr>
                </a:solidFill>
              </a:rPr>
              <a:t> "Now then let the fear of the </a:t>
            </a:r>
            <a:r>
              <a:rPr lang="en-US" cap="small" dirty="0">
                <a:solidFill>
                  <a:schemeClr val="accent2">
                    <a:lumMod val="75000"/>
                  </a:schemeClr>
                </a:solidFill>
              </a:rPr>
              <a:t>LORD</a:t>
            </a:r>
            <a:r>
              <a:rPr lang="en-US" dirty="0">
                <a:solidFill>
                  <a:schemeClr val="accent2">
                    <a:lumMod val="75000"/>
                  </a:schemeClr>
                </a:solidFill>
              </a:rPr>
              <a:t> be upon you; be very careful what you do, for the </a:t>
            </a:r>
            <a:r>
              <a:rPr lang="en-US" cap="small" dirty="0">
                <a:solidFill>
                  <a:schemeClr val="accent2">
                    <a:lumMod val="75000"/>
                  </a:schemeClr>
                </a:solidFill>
              </a:rPr>
              <a:t>LORD</a:t>
            </a:r>
            <a:r>
              <a:rPr lang="en-US" dirty="0">
                <a:solidFill>
                  <a:schemeClr val="accent2">
                    <a:lumMod val="75000"/>
                  </a:schemeClr>
                </a:solidFill>
              </a:rPr>
              <a:t> our God will have no part in unrighteousness or partiality or the taking of a bribe.”</a:t>
            </a:r>
          </a:p>
          <a:p>
            <a:pPr>
              <a:lnSpc>
                <a:spcPct val="90000"/>
              </a:lnSpc>
              <a:spcBef>
                <a:spcPts val="400"/>
              </a:spcBef>
            </a:pPr>
            <a:r>
              <a:rPr lang="en-US" b="1" dirty="0">
                <a:solidFill>
                  <a:schemeClr val="accent2">
                    <a:lumMod val="75000"/>
                  </a:schemeClr>
                </a:solidFill>
              </a:rPr>
              <a:t>2 Corinthians 7:1 </a:t>
            </a:r>
            <a:r>
              <a:rPr lang="en-US" dirty="0">
                <a:solidFill>
                  <a:schemeClr val="accent2">
                    <a:lumMod val="75000"/>
                  </a:schemeClr>
                </a:solidFill>
              </a:rPr>
              <a:t>Therefore, having these promises, beloved, let us cleanse ourselves from all defilement of flesh and spirit, perfecting holiness in the fear of God. </a:t>
            </a:r>
          </a:p>
          <a:p>
            <a:pPr>
              <a:lnSpc>
                <a:spcPct val="90000"/>
              </a:lnSpc>
              <a:spcBef>
                <a:spcPts val="400"/>
              </a:spcBef>
            </a:pPr>
            <a:r>
              <a:rPr lang="en-US" dirty="0">
                <a:solidFill>
                  <a:schemeClr val="accent2">
                    <a:lumMod val="75000"/>
                  </a:schemeClr>
                </a:solidFill>
              </a:rPr>
              <a:t>Fear: </a:t>
            </a:r>
            <a:r>
              <a:rPr lang="en-US" i="1" dirty="0">
                <a:solidFill>
                  <a:schemeClr val="accent2">
                    <a:lumMod val="75000"/>
                  </a:schemeClr>
                </a:solidFill>
              </a:rPr>
              <a:t>phobos: </a:t>
            </a:r>
            <a:r>
              <a:rPr lang="en-US" dirty="0">
                <a:solidFill>
                  <a:schemeClr val="accent2">
                    <a:lumMod val="75000"/>
                  </a:schemeClr>
                </a:solidFill>
              </a:rPr>
              <a:t>extremely fearful sense of awe</a:t>
            </a:r>
          </a:p>
          <a:p>
            <a:pPr>
              <a:lnSpc>
                <a:spcPct val="90000"/>
              </a:lnSpc>
              <a:spcBef>
                <a:spcPts val="400"/>
              </a:spcBef>
            </a:pPr>
            <a:endParaRPr lang="en-US" dirty="0">
              <a:solidFill>
                <a:schemeClr val="accent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FAITH WITHOUT WORKS</a:t>
            </a:r>
          </a:p>
        </p:txBody>
      </p:sp>
      <p:sp>
        <p:nvSpPr>
          <p:cNvPr id="3" name="Content Placeholder 2"/>
          <p:cNvSpPr>
            <a:spLocks noGrp="1"/>
          </p:cNvSpPr>
          <p:nvPr>
            <p:ph idx="1"/>
          </p:nvPr>
        </p:nvSpPr>
        <p:spPr>
          <a:xfrm>
            <a:off x="0" y="990600"/>
            <a:ext cx="9296400" cy="5867400"/>
          </a:xfrm>
        </p:spPr>
        <p:txBody>
          <a:bodyPr>
            <a:noAutofit/>
          </a:bodyPr>
          <a:lstStyle/>
          <a:p>
            <a:pPr>
              <a:lnSpc>
                <a:spcPct val="95000"/>
              </a:lnSpc>
              <a:spcBef>
                <a:spcPts val="300"/>
              </a:spcBef>
            </a:pPr>
            <a:r>
              <a:rPr lang="en-US" b="1" dirty="0">
                <a:solidFill>
                  <a:schemeClr val="accent2">
                    <a:lumMod val="75000"/>
                  </a:schemeClr>
                </a:solidFill>
              </a:rPr>
              <a:t>James 2:20 </a:t>
            </a:r>
            <a:r>
              <a:rPr lang="en-US" dirty="0">
                <a:solidFill>
                  <a:schemeClr val="accent2">
                    <a:lumMod val="75000"/>
                  </a:schemeClr>
                </a:solidFill>
              </a:rPr>
              <a:t> But are you willing to recognize, you foolish fellow, that faith without works is </a:t>
            </a:r>
            <a:r>
              <a:rPr lang="en-US" u="sng" dirty="0">
                <a:solidFill>
                  <a:schemeClr val="accent2">
                    <a:lumMod val="75000"/>
                  </a:schemeClr>
                </a:solidFill>
              </a:rPr>
              <a:t>useless</a:t>
            </a:r>
            <a:r>
              <a:rPr lang="en-US" dirty="0">
                <a:solidFill>
                  <a:schemeClr val="accent2">
                    <a:lumMod val="75000"/>
                  </a:schemeClr>
                </a:solidFill>
              </a:rPr>
              <a:t>? </a:t>
            </a:r>
          </a:p>
          <a:p>
            <a:pPr>
              <a:lnSpc>
                <a:spcPct val="95000"/>
              </a:lnSpc>
              <a:spcBef>
                <a:spcPts val="300"/>
              </a:spcBef>
            </a:pPr>
            <a:r>
              <a:rPr lang="en-US" dirty="0">
                <a:solidFill>
                  <a:schemeClr val="accent2">
                    <a:lumMod val="75000"/>
                  </a:schemeClr>
                </a:solidFill>
              </a:rPr>
              <a:t>Useless: </a:t>
            </a:r>
            <a:r>
              <a:rPr lang="en-US" i="1" dirty="0">
                <a:solidFill>
                  <a:schemeClr val="accent2">
                    <a:lumMod val="75000"/>
                  </a:schemeClr>
                </a:solidFill>
              </a:rPr>
              <a:t>argos: </a:t>
            </a:r>
            <a:r>
              <a:rPr lang="en-US" dirty="0">
                <a:solidFill>
                  <a:schemeClr val="accent2">
                    <a:lumMod val="75000"/>
                  </a:schemeClr>
                </a:solidFill>
              </a:rPr>
              <a:t>lazy; carelessly ineffective</a:t>
            </a:r>
          </a:p>
          <a:p>
            <a:pPr>
              <a:lnSpc>
                <a:spcPct val="95000"/>
              </a:lnSpc>
              <a:spcBef>
                <a:spcPts val="300"/>
              </a:spcBef>
            </a:pPr>
            <a:r>
              <a:rPr lang="en-US" b="1" dirty="0">
                <a:solidFill>
                  <a:schemeClr val="accent2">
                    <a:lumMod val="75000"/>
                  </a:schemeClr>
                </a:solidFill>
              </a:rPr>
              <a:t>James 2:21-24 </a:t>
            </a:r>
            <a:r>
              <a:rPr lang="en-US" dirty="0">
                <a:solidFill>
                  <a:schemeClr val="accent2">
                    <a:lumMod val="75000"/>
                  </a:schemeClr>
                </a:solidFill>
              </a:rPr>
              <a:t> Was not Abraham our father justified by works when he offered up Isaac his son on the altar?</a:t>
            </a:r>
            <a:r>
              <a:rPr lang="en-US" baseline="30000" dirty="0">
                <a:solidFill>
                  <a:schemeClr val="accent2">
                    <a:lumMod val="75000"/>
                  </a:schemeClr>
                </a:solidFill>
              </a:rPr>
              <a:t> </a:t>
            </a:r>
            <a:r>
              <a:rPr lang="en-US" dirty="0">
                <a:solidFill>
                  <a:schemeClr val="accent2">
                    <a:lumMod val="75000"/>
                  </a:schemeClr>
                </a:solidFill>
              </a:rPr>
              <a:t> You see that faith was working with his works, and as a result of the works, faith was perfected;  and the Scripture was fulfilled which says, "</a:t>
            </a:r>
            <a:r>
              <a:rPr lang="en-US" cap="small" dirty="0">
                <a:solidFill>
                  <a:schemeClr val="accent2">
                    <a:lumMod val="75000"/>
                  </a:schemeClr>
                </a:solidFill>
              </a:rPr>
              <a:t>AND</a:t>
            </a:r>
            <a:r>
              <a:rPr lang="en-US" dirty="0">
                <a:solidFill>
                  <a:schemeClr val="accent2">
                    <a:lumMod val="75000"/>
                  </a:schemeClr>
                </a:solidFill>
              </a:rPr>
              <a:t> </a:t>
            </a:r>
            <a:r>
              <a:rPr lang="en-US" cap="small" dirty="0">
                <a:solidFill>
                  <a:schemeClr val="accent2">
                    <a:lumMod val="75000"/>
                  </a:schemeClr>
                </a:solidFill>
              </a:rPr>
              <a:t>ABRAHAM BELIEVED</a:t>
            </a:r>
            <a:r>
              <a:rPr lang="en-US" dirty="0">
                <a:solidFill>
                  <a:schemeClr val="accent2">
                    <a:lumMod val="75000"/>
                  </a:schemeClr>
                </a:solidFill>
              </a:rPr>
              <a:t> </a:t>
            </a:r>
            <a:r>
              <a:rPr lang="en-US" cap="small" dirty="0">
                <a:solidFill>
                  <a:schemeClr val="accent2">
                    <a:lumMod val="75000"/>
                  </a:schemeClr>
                </a:solidFill>
              </a:rPr>
              <a:t>GOD</a:t>
            </a:r>
            <a:r>
              <a:rPr lang="en-US" dirty="0">
                <a:solidFill>
                  <a:schemeClr val="accent2">
                    <a:lumMod val="75000"/>
                  </a:schemeClr>
                </a:solidFill>
              </a:rPr>
              <a:t>, </a:t>
            </a:r>
            <a:r>
              <a:rPr lang="en-US" cap="small" dirty="0">
                <a:solidFill>
                  <a:schemeClr val="accent2">
                    <a:lumMod val="75000"/>
                  </a:schemeClr>
                </a:solidFill>
              </a:rPr>
              <a:t>AND IT WAS </a:t>
            </a:r>
            <a:r>
              <a:rPr lang="en-US" u="sng" cap="small" dirty="0">
                <a:solidFill>
                  <a:schemeClr val="accent2">
                    <a:lumMod val="75000"/>
                  </a:schemeClr>
                </a:solidFill>
              </a:rPr>
              <a:t>RECKONED</a:t>
            </a:r>
            <a:r>
              <a:rPr lang="en-US" cap="small" dirty="0">
                <a:solidFill>
                  <a:schemeClr val="accent2">
                    <a:lumMod val="75000"/>
                  </a:schemeClr>
                </a:solidFill>
              </a:rPr>
              <a:t> TO HIM AS RIGHTEOUSNESS</a:t>
            </a:r>
            <a:r>
              <a:rPr lang="en-US" dirty="0">
                <a:solidFill>
                  <a:schemeClr val="accent2">
                    <a:lumMod val="75000"/>
                  </a:schemeClr>
                </a:solidFill>
              </a:rPr>
              <a:t>," and he was called the friend of God.  You see that a man is </a:t>
            </a:r>
            <a:r>
              <a:rPr lang="en-US" u="sng" dirty="0">
                <a:solidFill>
                  <a:schemeClr val="accent2">
                    <a:lumMod val="75000"/>
                  </a:schemeClr>
                </a:solidFill>
              </a:rPr>
              <a:t>justified</a:t>
            </a:r>
            <a:r>
              <a:rPr lang="en-US" dirty="0">
                <a:solidFill>
                  <a:schemeClr val="accent2">
                    <a:lumMod val="75000"/>
                  </a:schemeClr>
                </a:solidFill>
              </a:rPr>
              <a:t> by works and not by faith alone. </a:t>
            </a:r>
          </a:p>
          <a:p>
            <a:pPr>
              <a:lnSpc>
                <a:spcPct val="95000"/>
              </a:lnSpc>
              <a:spcBef>
                <a:spcPts val="300"/>
              </a:spcBef>
            </a:pPr>
            <a:r>
              <a:rPr lang="en-US" dirty="0">
                <a:solidFill>
                  <a:schemeClr val="accent2">
                    <a:lumMod val="75000"/>
                  </a:schemeClr>
                </a:solidFill>
              </a:rPr>
              <a:t>Reckoned: </a:t>
            </a:r>
            <a:r>
              <a:rPr lang="en-US" i="1" dirty="0">
                <a:solidFill>
                  <a:schemeClr val="accent2">
                    <a:lumMod val="75000"/>
                  </a:schemeClr>
                </a:solidFill>
              </a:rPr>
              <a:t>logizomai: </a:t>
            </a:r>
            <a:r>
              <a:rPr lang="en-US" dirty="0">
                <a:solidFill>
                  <a:schemeClr val="accent2">
                    <a:lumMod val="75000"/>
                  </a:schemeClr>
                </a:solidFill>
              </a:rPr>
              <a:t>put on one’s account</a:t>
            </a:r>
          </a:p>
          <a:p>
            <a:pPr>
              <a:lnSpc>
                <a:spcPct val="95000"/>
              </a:lnSpc>
              <a:spcBef>
                <a:spcPts val="300"/>
              </a:spcBef>
            </a:pPr>
            <a:r>
              <a:rPr lang="en-US" dirty="0">
                <a:solidFill>
                  <a:schemeClr val="accent2">
                    <a:lumMod val="75000"/>
                  </a:schemeClr>
                </a:solidFill>
              </a:rPr>
              <a:t>Justified: </a:t>
            </a:r>
            <a:r>
              <a:rPr lang="en-US" i="1" dirty="0">
                <a:solidFill>
                  <a:schemeClr val="accent2">
                    <a:lumMod val="75000"/>
                  </a:schemeClr>
                </a:solidFill>
              </a:rPr>
              <a:t>dikaioo:</a:t>
            </a:r>
            <a:r>
              <a:rPr lang="en-US" dirty="0">
                <a:solidFill>
                  <a:schemeClr val="accent2">
                    <a:lumMod val="75000"/>
                  </a:schemeClr>
                </a:solidFill>
              </a:rPr>
              <a:t> shown to be in right relationship with God; harmony of the soul of a man with God’s purpose</a:t>
            </a:r>
          </a:p>
          <a:p>
            <a:pPr>
              <a:lnSpc>
                <a:spcPct val="95000"/>
              </a:lnSpc>
              <a:spcBef>
                <a:spcPts val="300"/>
              </a:spcBef>
            </a:pPr>
            <a:r>
              <a:rPr lang="en-US" dirty="0">
                <a:solidFill>
                  <a:schemeClr val="accent2">
                    <a:lumMod val="75000"/>
                  </a:schemeClr>
                </a:solidFill>
              </a:rPr>
              <a:t>FAITH AND ACTIONS SHOW RIGHT STANDING WITH GOD</a:t>
            </a:r>
            <a:br>
              <a:rPr lang="en-US" dirty="0">
                <a:solidFill>
                  <a:schemeClr val="accent2">
                    <a:lumMod val="75000"/>
                  </a:schemeClr>
                </a:solidFill>
              </a:rPr>
            </a:br>
            <a:endParaRPr lang="en-US" dirty="0">
              <a:solidFill>
                <a:schemeClr val="accent2">
                  <a:lumMod val="75000"/>
                </a:schemeClr>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2441</TotalTime>
  <Words>1613</Words>
  <Application>Microsoft Office PowerPoint</Application>
  <PresentationFormat>On-screen Show (4:3)</PresentationFormat>
  <Paragraphs>83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THE EXAMPLE OF JESUS</vt:lpstr>
      <vt:lpstr>THE ROLE OF MONEY</vt:lpstr>
      <vt:lpstr>MOTIVATION</vt:lpstr>
      <vt:lpstr>REQUIREMENT vs RESULT</vt:lpstr>
      <vt:lpstr>GOSPEL ACCORDING TO PEANUTS</vt:lpstr>
      <vt:lpstr>FAITH vs SAVING FAITH</vt:lpstr>
      <vt:lpstr>FAITH WITHOUT WORKS</vt:lpstr>
      <vt:lpstr>PURPOSEFUL LIVING</vt:lpstr>
      <vt:lpstr>JAMES AND PAUL AT ODDS?</vt:lpstr>
      <vt:lpstr>THE JERUSALEM COUNCIL</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8</cp:revision>
  <dcterms:created xsi:type="dcterms:W3CDTF">2017-05-15T12:59:04Z</dcterms:created>
  <dcterms:modified xsi:type="dcterms:W3CDTF">2021-09-22T21:20:27Z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