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4"/>
  </p:notesMasterIdLst>
  <p:handoutMasterIdLst>
    <p:handoutMasterId r:id="rId15"/>
  </p:handoutMasterIdLst>
  <p:sldIdLst>
    <p:sldId id="257" r:id="rId2"/>
    <p:sldId id="275" r:id="rId3"/>
    <p:sldId id="259" r:id="rId4"/>
    <p:sldId id="258" r:id="rId5"/>
    <p:sldId id="260" r:id="rId6"/>
    <p:sldId id="261" r:id="rId7"/>
    <p:sldId id="281" r:id="rId8"/>
    <p:sldId id="276" r:id="rId9"/>
    <p:sldId id="277" r:id="rId10"/>
    <p:sldId id="278" r:id="rId11"/>
    <p:sldId id="280" r:id="rId12"/>
    <p:sldId id="282" r:id="rId1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Lynn Gower" initials="JG" lastIdx="1" clrIdx="0">
    <p:extLst>
      <p:ext uri="{19B8F6BF-5375-455C-9EA6-DF929625EA0E}">
        <p15:presenceInfo xmlns:p15="http://schemas.microsoft.com/office/powerpoint/2012/main" userId="0893b5b3a22eb4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1080" y="67"/>
      </p:cViewPr>
      <p:guideLst/>
    </p:cSldViewPr>
  </p:slideViewPr>
  <p:notesTextViewPr>
    <p:cViewPr>
      <p:scale>
        <a:sx n="1" d="1"/>
        <a:sy n="1" d="1"/>
      </p:scale>
      <p:origin x="0" y="0"/>
    </p:cViewPr>
  </p:notesTextViewPr>
  <p:notesViewPr>
    <p:cSldViewPr snapToGrid="0">
      <p:cViewPr varScale="1">
        <p:scale>
          <a:sx n="51" d="100"/>
          <a:sy n="51" d="100"/>
        </p:scale>
        <p:origin x="285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8-12T13:47:54.736" idx="1">
    <p:pos x="1283" y="4416"/>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BEAEF6-E6FC-41C8-9A4B-9AC3FD882BCC}"/>
              </a:ext>
            </a:extLst>
          </p:cNvPr>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0B39B1-95B5-41AC-9A1B-689EFE1F83A9}"/>
              </a:ext>
            </a:extLst>
          </p:cNvPr>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F7E892FE-E105-4CCA-B23A-E612045B8F87}" type="datetimeFigureOut">
              <a:rPr lang="en-US" smtClean="0"/>
              <a:t>9/15/2021</a:t>
            </a:fld>
            <a:endParaRPr lang="en-US"/>
          </a:p>
        </p:txBody>
      </p:sp>
      <p:sp>
        <p:nvSpPr>
          <p:cNvPr id="4" name="Footer Placeholder 3">
            <a:extLst>
              <a:ext uri="{FF2B5EF4-FFF2-40B4-BE49-F238E27FC236}">
                <a16:creationId xmlns:a16="http://schemas.microsoft.com/office/drawing/2014/main" id="{697D451A-9B55-468E-B85B-A3ED13516523}"/>
              </a:ext>
            </a:extLst>
          </p:cNvPr>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4D19F5B-B950-4CD2-B585-AD3B54C3F3CB}"/>
              </a:ext>
            </a:extLst>
          </p:cNvPr>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A820E721-A8F6-43A5-87A5-7A50C24640CD}" type="slidenum">
              <a:rPr lang="en-US" smtClean="0"/>
              <a:t>‹#›</a:t>
            </a:fld>
            <a:endParaRPr lang="en-US"/>
          </a:p>
        </p:txBody>
      </p:sp>
    </p:spTree>
    <p:extLst>
      <p:ext uri="{BB962C8B-B14F-4D97-AF65-F5344CB8AC3E}">
        <p14:creationId xmlns:p14="http://schemas.microsoft.com/office/powerpoint/2010/main" val="2466464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BC930D4D-8F59-489F-9203-726931D3995A}" type="datetimeFigureOut">
              <a:rPr lang="en-US" smtClean="0"/>
              <a:t>9/15/2021</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D1F876E-5B1C-4940-96B1-FEF28DA4DB98}" type="slidenum">
              <a:rPr lang="en-US" smtClean="0"/>
              <a:t>‹#›</a:t>
            </a:fld>
            <a:endParaRPr lang="en-US"/>
          </a:p>
        </p:txBody>
      </p:sp>
    </p:spTree>
    <p:extLst>
      <p:ext uri="{BB962C8B-B14F-4D97-AF65-F5344CB8AC3E}">
        <p14:creationId xmlns:p14="http://schemas.microsoft.com/office/powerpoint/2010/main" val="323899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321423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77255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663868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70994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540311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BF3FA6-BEDB-46F9-8D21-847D80DCC4B0}"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852969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BF3FA6-BEDB-46F9-8D21-847D80DCC4B0}"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792445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9206541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691372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830666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F3FA6-BEDB-46F9-8D21-847D80DCC4B0}"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6109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F3FA6-BEDB-46F9-8D21-847D80DCC4B0}"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4117968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BF3FA6-BEDB-46F9-8D21-847D80DCC4B0}"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630291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BF3FA6-BEDB-46F9-8D21-847D80DCC4B0}" type="datetimeFigureOut">
              <a:rPr lang="en-US" smtClean="0"/>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44363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BF3FA6-BEDB-46F9-8D21-847D80DCC4B0}"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982240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B7BF3FA6-BEDB-46F9-8D21-847D80DCC4B0}" type="datetimeFigureOut">
              <a:rPr lang="en-US" smtClean="0"/>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1001842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3629521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BF3FA6-BEDB-46F9-8D21-847D80DCC4B0}"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1C56F0-1C07-41C1-804F-A12A5701383E}" type="slidenum">
              <a:rPr lang="en-US" smtClean="0"/>
              <a:t>‹#›</a:t>
            </a:fld>
            <a:endParaRPr lang="en-US"/>
          </a:p>
        </p:txBody>
      </p:sp>
    </p:spTree>
    <p:extLst>
      <p:ext uri="{BB962C8B-B14F-4D97-AF65-F5344CB8AC3E}">
        <p14:creationId xmlns:p14="http://schemas.microsoft.com/office/powerpoint/2010/main" val="2419434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B7BF3FA6-BEDB-46F9-8D21-847D80DCC4B0}" type="datetimeFigureOut">
              <a:rPr lang="en-US" smtClean="0"/>
              <a:t>9/15/2021</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991C56F0-1C07-41C1-804F-A12A5701383E}" type="slidenum">
              <a:rPr lang="en-US" smtClean="0"/>
              <a:t>‹#›</a:t>
            </a:fld>
            <a:endParaRPr lang="en-US"/>
          </a:p>
        </p:txBody>
      </p:sp>
    </p:spTree>
    <p:extLst>
      <p:ext uri="{BB962C8B-B14F-4D97-AF65-F5344CB8AC3E}">
        <p14:creationId xmlns:p14="http://schemas.microsoft.com/office/powerpoint/2010/main" val="3335058834"/>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 id="2147483746" r:id="rId17"/>
    <p:sldLayoutId id="214748374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3391" y="2286001"/>
            <a:ext cx="6608618" cy="876300"/>
          </a:xfrm>
        </p:spPr>
        <p:txBody>
          <a:bodyPr>
            <a:noAutofit/>
          </a:bodyPr>
          <a:lstStyle/>
          <a:p>
            <a:pPr algn="ctr"/>
            <a:r>
              <a:rPr lang="en-US" dirty="0" err="1">
                <a:solidFill>
                  <a:schemeClr val="tx2">
                    <a:lumMod val="75000"/>
                  </a:schemeClr>
                </a:solidFill>
                <a:latin typeface="Tahoma" pitchFamily="34" charset="0"/>
                <a:ea typeface="Tahoma" pitchFamily="34" charset="0"/>
                <a:cs typeface="Tahoma" pitchFamily="34" charset="0"/>
              </a:rPr>
              <a:t>wORKING</a:t>
            </a:r>
            <a:r>
              <a:rPr lang="en-US" dirty="0">
                <a:solidFill>
                  <a:schemeClr val="tx2">
                    <a:lumMod val="75000"/>
                  </a:schemeClr>
                </a:solidFill>
                <a:latin typeface="Tahoma" pitchFamily="34" charset="0"/>
                <a:ea typeface="Tahoma" pitchFamily="34" charset="0"/>
                <a:cs typeface="Tahoma" pitchFamily="34" charset="0"/>
              </a:rPr>
              <a:t> </a:t>
            </a:r>
            <a:r>
              <a:rPr lang="en-US" dirty="0" err="1">
                <a:solidFill>
                  <a:schemeClr val="tx2">
                    <a:lumMod val="75000"/>
                  </a:schemeClr>
                </a:solidFill>
                <a:latin typeface="Tahoma" pitchFamily="34" charset="0"/>
                <a:ea typeface="Tahoma" pitchFamily="34" charset="0"/>
                <a:cs typeface="Tahoma" pitchFamily="34" charset="0"/>
              </a:rPr>
              <a:t>fAITH</a:t>
            </a:r>
            <a:endParaRPr lang="en-US" dirty="0">
              <a:solidFill>
                <a:schemeClr val="tx2">
                  <a:lumMod val="75000"/>
                </a:schemeClr>
              </a:solidFill>
              <a:latin typeface="Tahoma" pitchFamily="34" charset="0"/>
              <a:ea typeface="Tahoma" pitchFamily="34" charset="0"/>
              <a:cs typeface="Tahoma" pitchFamily="34" charset="0"/>
            </a:endParaRPr>
          </a:p>
        </p:txBody>
      </p:sp>
      <p:sp>
        <p:nvSpPr>
          <p:cNvPr id="5" name="Subtitle 4"/>
          <p:cNvSpPr>
            <a:spLocks noGrp="1"/>
          </p:cNvSpPr>
          <p:nvPr>
            <p:ph type="subTitle" idx="1"/>
          </p:nvPr>
        </p:nvSpPr>
        <p:spPr>
          <a:xfrm>
            <a:off x="1885950" y="2286001"/>
            <a:ext cx="5143500" cy="2936035"/>
          </a:xfrm>
        </p:spPr>
        <p:txBody>
          <a:bodyPr>
            <a:normAutofit fontScale="70000" lnSpcReduction="20000"/>
          </a:bodyPr>
          <a:lstStyle/>
          <a:p>
            <a:pP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spcBef>
                <a:spcPts val="0"/>
              </a:spcBef>
            </a:pPr>
            <a:endParaRPr lang="en-US" b="1" dirty="0">
              <a:latin typeface="Tahoma" pitchFamily="34" charset="0"/>
              <a:ea typeface="Tahoma" pitchFamily="34" charset="0"/>
              <a:cs typeface="Tahoma" pitchFamily="34" charset="0"/>
            </a:endParaRPr>
          </a:p>
          <a:p>
            <a:pPr>
              <a:spcBef>
                <a:spcPts val="0"/>
              </a:spcBef>
            </a:pPr>
            <a:endParaRPr lang="en-US" b="1" dirty="0"/>
          </a:p>
          <a:p>
            <a:pPr>
              <a:spcBef>
                <a:spcPts val="0"/>
              </a:spcBef>
            </a:pPr>
            <a:endParaRPr lang="en-US" b="1" dirty="0"/>
          </a:p>
          <a:p>
            <a:pPr>
              <a:spcBef>
                <a:spcPts val="0"/>
              </a:spcBef>
            </a:pPr>
            <a:endParaRPr lang="en-US" b="1" dirty="0"/>
          </a:p>
          <a:p>
            <a:pPr>
              <a:spcBef>
                <a:spcPts val="0"/>
              </a:spcBef>
            </a:pPr>
            <a:endParaRPr lang="en-US" b="1" dirty="0"/>
          </a:p>
          <a:p>
            <a:pPr>
              <a:spcBef>
                <a:spcPts val="0"/>
              </a:spcBef>
            </a:pPr>
            <a:endParaRPr lang="en-US" b="1" dirty="0"/>
          </a:p>
          <a:p>
            <a:pPr>
              <a:spcBef>
                <a:spcPts val="0"/>
              </a:spcBef>
            </a:pPr>
            <a:r>
              <a:rPr lang="en-US" sz="3600" cap="none" dirty="0">
                <a:solidFill>
                  <a:schemeClr val="tx2">
                    <a:lumMod val="75000"/>
                  </a:schemeClr>
                </a:solidFill>
                <a:latin typeface="Tahoma" pitchFamily="34" charset="0"/>
                <a:ea typeface="Tahoma" pitchFamily="34" charset="0"/>
                <a:cs typeface="Tahoma" pitchFamily="34" charset="0"/>
              </a:rPr>
              <a:t>JoLynn Gower</a:t>
            </a:r>
          </a:p>
          <a:p>
            <a:pPr>
              <a:spcBef>
                <a:spcPts val="0"/>
              </a:spcBef>
            </a:pPr>
            <a:r>
              <a:rPr lang="en-US" sz="3600" cap="none" dirty="0">
                <a:solidFill>
                  <a:schemeClr val="tx2">
                    <a:lumMod val="75000"/>
                  </a:schemeClr>
                </a:solidFill>
                <a:latin typeface="Tahoma" pitchFamily="34" charset="0"/>
                <a:ea typeface="Tahoma" pitchFamily="34" charset="0"/>
                <a:cs typeface="Tahoma" pitchFamily="34" charset="0"/>
              </a:rPr>
              <a:t>493-6151</a:t>
            </a:r>
          </a:p>
          <a:p>
            <a:pPr>
              <a:spcBef>
                <a:spcPts val="0"/>
              </a:spcBef>
            </a:pPr>
            <a:r>
              <a:rPr lang="en-US" sz="3600" cap="none" dirty="0">
                <a:solidFill>
                  <a:schemeClr val="tx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AUDITING CHRISTIANITY</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55963"/>
            <a:ext cx="9144000" cy="5902035"/>
          </a:xfrm>
        </p:spPr>
        <p:txBody>
          <a:bodyPr>
            <a:normAutofit/>
          </a:bodyPr>
          <a:lstStyle/>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Hear, listen, act</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Blessing doesn’t come from just hearing biblical truths</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 doing produces the blessing!</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1:22-25  </a:t>
            </a:r>
            <a:r>
              <a:rPr lang="en-US" sz="2800" cap="none" dirty="0">
                <a:latin typeface="Tahoma" panose="020B0604030504040204" pitchFamily="34" charset="0"/>
                <a:ea typeface="Tahoma" panose="020B0604030504040204" pitchFamily="34" charset="0"/>
                <a:cs typeface="Tahoma" panose="020B0604030504040204" pitchFamily="34" charset="0"/>
              </a:rPr>
              <a:t>But prove yourselves doers of the word, and not merely hearers who delude themselves. For if anyone is a hearer of the word and not a doer, he is like a man who looks at his natural face in a mirror; for </a:t>
            </a:r>
            <a:r>
              <a:rPr lang="en-US" sz="2800" i="1" cap="none" dirty="0">
                <a:latin typeface="Tahoma" panose="020B0604030504040204" pitchFamily="34" charset="0"/>
                <a:ea typeface="Tahoma" panose="020B0604030504040204" pitchFamily="34" charset="0"/>
                <a:cs typeface="Tahoma" panose="020B0604030504040204" pitchFamily="34" charset="0"/>
              </a:rPr>
              <a:t>once</a:t>
            </a:r>
            <a:r>
              <a:rPr lang="en-US" sz="2800" cap="none" dirty="0">
                <a:latin typeface="Tahoma" panose="020B0604030504040204" pitchFamily="34" charset="0"/>
                <a:ea typeface="Tahoma" panose="020B0604030504040204" pitchFamily="34" charset="0"/>
                <a:cs typeface="Tahoma" panose="020B0604030504040204" pitchFamily="34" charset="0"/>
              </a:rPr>
              <a:t> he has looked at himself and gone away, he has immediately forgotten what kind of person he was. but one who looks intently at the perfect law, the </a:t>
            </a:r>
            <a:r>
              <a:rPr lang="en-US" sz="2800" i="1" cap="none" dirty="0">
                <a:latin typeface="Tahoma" panose="020B0604030504040204" pitchFamily="34" charset="0"/>
                <a:ea typeface="Tahoma" panose="020B0604030504040204" pitchFamily="34" charset="0"/>
                <a:cs typeface="Tahoma" panose="020B0604030504040204" pitchFamily="34" charset="0"/>
              </a:rPr>
              <a:t>law</a:t>
            </a:r>
            <a:r>
              <a:rPr lang="en-US" sz="2800" cap="none" dirty="0">
                <a:latin typeface="Tahoma" panose="020B0604030504040204" pitchFamily="34" charset="0"/>
                <a:ea typeface="Tahoma" panose="020B0604030504040204" pitchFamily="34" charset="0"/>
                <a:cs typeface="Tahoma" panose="020B0604030504040204" pitchFamily="34" charset="0"/>
              </a:rPr>
              <a:t> of liberty, and abides by it, not having become a forgetful hearer but an effectual doer, this man will be blessed in what he does. </a:t>
            </a:r>
          </a:p>
          <a:p>
            <a:pPr>
              <a:lnSpc>
                <a:spcPct val="95000"/>
              </a:lnSpc>
              <a:spcBef>
                <a:spcPts val="200"/>
              </a:spcBef>
            </a:pPr>
            <a:r>
              <a:rPr lang="en-US" sz="2800" i="1" cap="none" dirty="0" err="1">
                <a:latin typeface="Tahoma" panose="020B0604030504040204" pitchFamily="34" charset="0"/>
                <a:ea typeface="Tahoma" panose="020B0604030504040204" pitchFamily="34" charset="0"/>
                <a:cs typeface="Tahoma" panose="020B0604030504040204" pitchFamily="34" charset="0"/>
              </a:rPr>
              <a:t>Akroatai</a:t>
            </a:r>
            <a:r>
              <a:rPr lang="en-US" sz="2800" i="1" cap="none" dirty="0">
                <a:latin typeface="Tahoma" panose="020B0604030504040204" pitchFamily="34" charset="0"/>
                <a:ea typeface="Tahoma" panose="020B0604030504040204" pitchFamily="34" charset="0"/>
                <a:cs typeface="Tahoma" panose="020B0604030504040204" pitchFamily="34" charset="0"/>
              </a:rPr>
              <a:t>: </a:t>
            </a:r>
            <a:r>
              <a:rPr lang="en-US" sz="2800" cap="none" dirty="0">
                <a:latin typeface="Tahoma" panose="020B0604030504040204" pitchFamily="34" charset="0"/>
                <a:ea typeface="Tahoma" panose="020B0604030504040204" pitchFamily="34" charset="0"/>
                <a:cs typeface="Tahoma" panose="020B0604030504040204" pitchFamily="34" charset="0"/>
              </a:rPr>
              <a:t>an </a:t>
            </a:r>
            <a:r>
              <a:rPr lang="en-US" sz="2800" cap="none" dirty="0" err="1">
                <a:latin typeface="Tahoma" panose="020B0604030504040204" pitchFamily="34" charset="0"/>
                <a:ea typeface="Tahoma" panose="020B0604030504040204" pitchFamily="34" charset="0"/>
                <a:cs typeface="Tahoma" panose="020B0604030504040204" pitchFamily="34" charset="0"/>
              </a:rPr>
              <a:t>auditer</a:t>
            </a:r>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90630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1"/>
            <a:ext cx="9144000" cy="928256"/>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WHAT THE AUDITER DOES</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28256"/>
            <a:ext cx="9144000" cy="5971306"/>
          </a:xfrm>
        </p:spPr>
        <p:txBody>
          <a:bodyPr>
            <a:noAutofit/>
          </a:bodyPr>
          <a:lstStyle/>
          <a:p>
            <a:pPr>
              <a:lnSpc>
                <a:spcPct val="9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Many Christians just audit Christianity</a:t>
            </a:r>
          </a:p>
          <a:p>
            <a:pPr>
              <a:lnSpc>
                <a:spcPct val="9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They don’t lead a Bible study or visit the sick, or help others in need; they aren’t involved in evangelism.  They don’t tithe to the Lord</a:t>
            </a:r>
          </a:p>
          <a:p>
            <a:pPr>
              <a:lnSpc>
                <a:spcPct val="9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They hear teaching and believe it, but where will they be on graduation day?</a:t>
            </a:r>
          </a:p>
          <a:p>
            <a:pPr>
              <a:lnSpc>
                <a:spcPct val="90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1:25 </a:t>
            </a:r>
            <a:r>
              <a:rPr lang="en-US" sz="2800" cap="none" dirty="0">
                <a:latin typeface="Tahoma" panose="020B0604030504040204" pitchFamily="34" charset="0"/>
                <a:ea typeface="Tahoma" panose="020B0604030504040204" pitchFamily="34" charset="0"/>
                <a:cs typeface="Tahoma" panose="020B0604030504040204" pitchFamily="34" charset="0"/>
              </a:rPr>
              <a:t> But one who looks intently at the perfect law, the </a:t>
            </a:r>
            <a:r>
              <a:rPr lang="en-US" sz="2800" i="1" cap="none" dirty="0">
                <a:latin typeface="Tahoma" panose="020B0604030504040204" pitchFamily="34" charset="0"/>
                <a:ea typeface="Tahoma" panose="020B0604030504040204" pitchFamily="34" charset="0"/>
                <a:cs typeface="Tahoma" panose="020B0604030504040204" pitchFamily="34" charset="0"/>
              </a:rPr>
              <a:t>law</a:t>
            </a:r>
            <a:r>
              <a:rPr lang="en-US" sz="2800" cap="none" dirty="0">
                <a:latin typeface="Tahoma" panose="020B0604030504040204" pitchFamily="34" charset="0"/>
                <a:ea typeface="Tahoma" panose="020B0604030504040204" pitchFamily="34" charset="0"/>
                <a:cs typeface="Tahoma" panose="020B0604030504040204" pitchFamily="34" charset="0"/>
              </a:rPr>
              <a:t> of liberty, and abides by it, not having become a forgetful hearer but an effectual doer, this man will be blessed in what he does. </a:t>
            </a:r>
          </a:p>
          <a:p>
            <a:pPr>
              <a:lnSpc>
                <a:spcPct val="90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1 Corinthians 4:1-3  </a:t>
            </a:r>
            <a:r>
              <a:rPr lang="en-US" sz="2800" cap="none" dirty="0">
                <a:latin typeface="Tahoma" panose="020B0604030504040204" pitchFamily="34" charset="0"/>
                <a:ea typeface="Tahoma" panose="020B0604030504040204" pitchFamily="34" charset="0"/>
                <a:cs typeface="Tahoma" panose="020B0604030504040204" pitchFamily="34" charset="0"/>
              </a:rPr>
              <a:t>Let a man regard us in this manner, as servants of Christ and stewards of the mysteries of god. In this case, moreover, it is required of stewards that one be found trustworthy. </a:t>
            </a:r>
            <a:br>
              <a:rPr lang="en-US" sz="2800" cap="none" dirty="0">
                <a:latin typeface="Tahoma" panose="020B0604030504040204" pitchFamily="34" charset="0"/>
                <a:ea typeface="Tahoma" panose="020B0604030504040204" pitchFamily="34" charset="0"/>
                <a:cs typeface="Tahoma" panose="020B0604030504040204" pitchFamily="34" charset="0"/>
              </a:rPr>
            </a:br>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2242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1"/>
            <a:ext cx="9144000" cy="928256"/>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SHOWING CHARACTER</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28256"/>
            <a:ext cx="9144000" cy="5971306"/>
          </a:xfrm>
        </p:spPr>
        <p:txBody>
          <a:bodyPr>
            <a:noAutofit/>
          </a:bodyPr>
          <a:lstStyle/>
          <a:p>
            <a:pPr>
              <a:lnSpc>
                <a:spcPct val="90000"/>
              </a:lnSpc>
              <a:spcBef>
                <a:spcPts val="200"/>
              </a:spcBef>
            </a:pPr>
            <a:r>
              <a:rPr lang="en-US" sz="2600" b="1" cap="none" dirty="0">
                <a:latin typeface="Tahoma" panose="020B0604030504040204" pitchFamily="34" charset="0"/>
                <a:ea typeface="Tahoma" panose="020B0604030504040204" pitchFamily="34" charset="0"/>
                <a:cs typeface="Tahoma" panose="020B0604030504040204" pitchFamily="34" charset="0"/>
              </a:rPr>
              <a:t>James 1:26-27 </a:t>
            </a:r>
            <a:r>
              <a:rPr lang="en-US" sz="2600" cap="none" dirty="0">
                <a:latin typeface="Tahoma" panose="020B0604030504040204" pitchFamily="34" charset="0"/>
                <a:ea typeface="Tahoma" panose="020B0604030504040204" pitchFamily="34" charset="0"/>
                <a:cs typeface="Tahoma" panose="020B0604030504040204" pitchFamily="34" charset="0"/>
              </a:rPr>
              <a:t>If anyone thinks himself to be religious, and yet does not bridle his tongue but deceives his </a:t>
            </a:r>
            <a:r>
              <a:rPr lang="en-US" sz="2600" i="1" cap="none" dirty="0">
                <a:latin typeface="Tahoma" panose="020B0604030504040204" pitchFamily="34" charset="0"/>
                <a:ea typeface="Tahoma" panose="020B0604030504040204" pitchFamily="34" charset="0"/>
                <a:cs typeface="Tahoma" panose="020B0604030504040204" pitchFamily="34" charset="0"/>
              </a:rPr>
              <a:t>own</a:t>
            </a:r>
            <a:r>
              <a:rPr lang="en-US" sz="2600" cap="none" dirty="0">
                <a:latin typeface="Tahoma" panose="020B0604030504040204" pitchFamily="34" charset="0"/>
                <a:ea typeface="Tahoma" panose="020B0604030504040204" pitchFamily="34" charset="0"/>
                <a:cs typeface="Tahoma" panose="020B0604030504040204" pitchFamily="34" charset="0"/>
              </a:rPr>
              <a:t> heart, this man's religion is worthless. </a:t>
            </a:r>
            <a:br>
              <a:rPr lang="en-US" sz="2600" cap="none" dirty="0">
                <a:latin typeface="Tahoma" panose="020B0604030504040204" pitchFamily="34" charset="0"/>
                <a:ea typeface="Tahoma" panose="020B0604030504040204" pitchFamily="34" charset="0"/>
                <a:cs typeface="Tahoma" panose="020B0604030504040204" pitchFamily="34" charset="0"/>
              </a:rPr>
            </a:br>
            <a:r>
              <a:rPr lang="en-US" sz="2600" cap="none" dirty="0">
                <a:latin typeface="Tahoma" panose="020B0604030504040204" pitchFamily="34" charset="0"/>
                <a:ea typeface="Tahoma" panose="020B0604030504040204" pitchFamily="34" charset="0"/>
                <a:cs typeface="Tahoma" panose="020B0604030504040204" pitchFamily="34" charset="0"/>
              </a:rPr>
              <a:t>Pure and undefiled religion in the sight of </a:t>
            </a:r>
            <a:r>
              <a:rPr lang="en-US" sz="2600" i="1" cap="none" dirty="0">
                <a:latin typeface="Tahoma" panose="020B0604030504040204" pitchFamily="34" charset="0"/>
                <a:ea typeface="Tahoma" panose="020B0604030504040204" pitchFamily="34" charset="0"/>
                <a:cs typeface="Tahoma" panose="020B0604030504040204" pitchFamily="34" charset="0"/>
              </a:rPr>
              <a:t>our</a:t>
            </a:r>
            <a:r>
              <a:rPr lang="en-US" sz="2600" cap="none" dirty="0">
                <a:latin typeface="Tahoma" panose="020B0604030504040204" pitchFamily="34" charset="0"/>
                <a:ea typeface="Tahoma" panose="020B0604030504040204" pitchFamily="34" charset="0"/>
                <a:cs typeface="Tahoma" panose="020B0604030504040204" pitchFamily="34" charset="0"/>
              </a:rPr>
              <a:t> God and father is this: to visit orphans and widows in their distress, </a:t>
            </a:r>
            <a:r>
              <a:rPr lang="en-US" sz="2600" i="1" cap="none" dirty="0">
                <a:latin typeface="Tahoma" panose="020B0604030504040204" pitchFamily="34" charset="0"/>
                <a:ea typeface="Tahoma" panose="020B0604030504040204" pitchFamily="34" charset="0"/>
                <a:cs typeface="Tahoma" panose="020B0604030504040204" pitchFamily="34" charset="0"/>
              </a:rPr>
              <a:t>and</a:t>
            </a:r>
            <a:r>
              <a:rPr lang="en-US" sz="2600" cap="none" dirty="0">
                <a:latin typeface="Tahoma" panose="020B0604030504040204" pitchFamily="34" charset="0"/>
                <a:ea typeface="Tahoma" panose="020B0604030504040204" pitchFamily="34" charset="0"/>
                <a:cs typeface="Tahoma" panose="020B0604030504040204" pitchFamily="34" charset="0"/>
              </a:rPr>
              <a:t> to keep oneself unstained by the world. </a:t>
            </a:r>
          </a:p>
          <a:p>
            <a:pPr>
              <a:lnSpc>
                <a:spcPct val="90000"/>
              </a:lnSpc>
              <a:spcBef>
                <a:spcPts val="200"/>
              </a:spcBef>
            </a:pPr>
            <a:r>
              <a:rPr lang="en-US" sz="2600" cap="none" dirty="0">
                <a:latin typeface="Tahoma" panose="020B0604030504040204" pitchFamily="34" charset="0"/>
                <a:ea typeface="Tahoma" panose="020B0604030504040204" pitchFamily="34" charset="0"/>
                <a:cs typeface="Tahoma" panose="020B0604030504040204" pitchFamily="34" charset="0"/>
              </a:rPr>
              <a:t>People are prone to choosing scripture they like!</a:t>
            </a:r>
          </a:p>
          <a:p>
            <a:pPr>
              <a:lnSpc>
                <a:spcPct val="90000"/>
              </a:lnSpc>
              <a:spcBef>
                <a:spcPts val="200"/>
              </a:spcBef>
            </a:pPr>
            <a:r>
              <a:rPr lang="en-US" sz="2600" b="1" cap="none" dirty="0">
                <a:latin typeface="Tahoma" panose="020B0604030504040204" pitchFamily="34" charset="0"/>
                <a:ea typeface="Tahoma" panose="020B0604030504040204" pitchFamily="34" charset="0"/>
                <a:cs typeface="Tahoma" panose="020B0604030504040204" pitchFamily="34" charset="0"/>
              </a:rPr>
              <a:t>Matthew 7:21-23 </a:t>
            </a:r>
            <a:r>
              <a:rPr lang="en-US" sz="2600" cap="none" dirty="0">
                <a:latin typeface="Tahoma" panose="020B0604030504040204" pitchFamily="34" charset="0"/>
                <a:ea typeface="Tahoma" panose="020B0604030504040204" pitchFamily="34" charset="0"/>
                <a:cs typeface="Tahoma" panose="020B0604030504040204" pitchFamily="34" charset="0"/>
              </a:rPr>
              <a:t>“Not everyone who says to me, 'lord, lord,' will enter the kingdom of heaven, but he who does the will of my father who is in heaven </a:t>
            </a:r>
            <a:r>
              <a:rPr lang="en-US" sz="2600" i="1" cap="none" dirty="0">
                <a:latin typeface="Tahoma" panose="020B0604030504040204" pitchFamily="34" charset="0"/>
                <a:ea typeface="Tahoma" panose="020B0604030504040204" pitchFamily="34" charset="0"/>
                <a:cs typeface="Tahoma" panose="020B0604030504040204" pitchFamily="34" charset="0"/>
              </a:rPr>
              <a:t>will enter.</a:t>
            </a:r>
            <a:r>
              <a:rPr lang="en-US" sz="2600" cap="none" dirty="0">
                <a:latin typeface="Tahoma" panose="020B0604030504040204" pitchFamily="34" charset="0"/>
                <a:ea typeface="Tahoma" panose="020B0604030504040204" pitchFamily="34" charset="0"/>
                <a:cs typeface="Tahoma" panose="020B0604030504040204" pitchFamily="34" charset="0"/>
              </a:rPr>
              <a:t>  Many will say to me on that day, ‘Lord, Lord, did we not prophesy in your name, and in your name cast out demons, and in your name perform many miracles?' and then I will declare to them, 'I never knew you; </a:t>
            </a:r>
            <a:r>
              <a:rPr lang="en-US" sz="2400" cap="small" dirty="0">
                <a:effectLst/>
                <a:latin typeface="Tahoma" panose="020B0604030504040204" pitchFamily="34" charset="0"/>
                <a:ea typeface="Tahoma" panose="020B0604030504040204" pitchFamily="34" charset="0"/>
                <a:cs typeface="Tahoma" panose="020B0604030504040204" pitchFamily="34" charset="0"/>
              </a:rPr>
              <a:t>DEPART FROM</a:t>
            </a:r>
            <a:r>
              <a:rPr lang="en-US" sz="2400" cap="none" dirty="0">
                <a:latin typeface="Tahoma" panose="020B0604030504040204" pitchFamily="34" charset="0"/>
                <a:ea typeface="Tahoma" panose="020B0604030504040204" pitchFamily="34" charset="0"/>
                <a:cs typeface="Tahoma" panose="020B0604030504040204" pitchFamily="34" charset="0"/>
              </a:rPr>
              <a:t> </a:t>
            </a:r>
            <a:r>
              <a:rPr lang="en-US" sz="2400" cap="small" dirty="0">
                <a:effectLst/>
                <a:latin typeface="Tahoma" panose="020B0604030504040204" pitchFamily="34" charset="0"/>
                <a:ea typeface="Tahoma" panose="020B0604030504040204" pitchFamily="34" charset="0"/>
                <a:cs typeface="Tahoma" panose="020B0604030504040204" pitchFamily="34" charset="0"/>
              </a:rPr>
              <a:t>ME</a:t>
            </a:r>
            <a:r>
              <a:rPr lang="en-US" sz="2400" cap="none" dirty="0">
                <a:latin typeface="Tahoma" panose="020B0604030504040204" pitchFamily="34" charset="0"/>
                <a:ea typeface="Tahoma" panose="020B0604030504040204" pitchFamily="34" charset="0"/>
                <a:cs typeface="Tahoma" panose="020B0604030504040204" pitchFamily="34" charset="0"/>
              </a:rPr>
              <a:t>, </a:t>
            </a:r>
            <a:r>
              <a:rPr lang="en-US" sz="2400" cap="small" dirty="0">
                <a:effectLst/>
                <a:latin typeface="Tahoma" panose="020B0604030504040204" pitchFamily="34" charset="0"/>
                <a:ea typeface="Tahoma" panose="020B0604030504040204" pitchFamily="34" charset="0"/>
                <a:cs typeface="Tahoma" panose="020B0604030504040204" pitchFamily="34" charset="0"/>
              </a:rPr>
              <a:t>YOU WHO PRACTICE LAWLESSNESS</a:t>
            </a:r>
            <a:r>
              <a:rPr lang="en-US" sz="2400" cap="none" dirty="0">
                <a:latin typeface="Tahoma" panose="020B0604030504040204" pitchFamily="34" charset="0"/>
                <a:ea typeface="Tahoma" panose="020B0604030504040204" pitchFamily="34" charset="0"/>
                <a:cs typeface="Tahoma" panose="020B0604030504040204" pitchFamily="34" charset="0"/>
              </a:rPr>
              <a:t>.’ </a:t>
            </a:r>
          </a:p>
          <a:p>
            <a:pPr marL="0" indent="0" algn="ctr">
              <a:lnSpc>
                <a:spcPct val="90000"/>
              </a:lnSpc>
              <a:spcBef>
                <a:spcPts val="200"/>
              </a:spcBef>
              <a:buNone/>
            </a:pPr>
            <a:r>
              <a:rPr lang="en-US" sz="2800" cap="none" dirty="0">
                <a:latin typeface="Tahoma" panose="020B0604030504040204" pitchFamily="34" charset="0"/>
                <a:ea typeface="Tahoma" panose="020B0604030504040204" pitchFamily="34" charset="0"/>
                <a:cs typeface="Tahoma" panose="020B0604030504040204" pitchFamily="34" charset="0"/>
              </a:rPr>
              <a:t>HAS RELATIVISM OVERTAKEN YOU?</a:t>
            </a:r>
          </a:p>
          <a:p>
            <a:pPr>
              <a:lnSpc>
                <a:spcPct val="90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60518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36073"/>
          </a:xfrm>
        </p:spPr>
        <p:txBody>
          <a:bodyPr>
            <a:noAutofit/>
          </a:bodyPr>
          <a:lstStyle/>
          <a:p>
            <a:pPr algn="ctr"/>
            <a:r>
              <a:rPr lang="en-US" sz="48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3" name="Content Placeholder 2"/>
          <p:cNvSpPr>
            <a:spLocks noGrp="1"/>
          </p:cNvSpPr>
          <p:nvPr>
            <p:ph idx="1"/>
          </p:nvPr>
        </p:nvSpPr>
        <p:spPr>
          <a:xfrm>
            <a:off x="-1" y="997527"/>
            <a:ext cx="9144001" cy="5860473"/>
          </a:xfrm>
        </p:spPr>
        <p:txBody>
          <a:bodyPr>
            <a:noAutofit/>
          </a:bodyPr>
          <a:lstStyle/>
          <a:p>
            <a:pPr>
              <a:lnSpc>
                <a:spcPct val="90000"/>
              </a:lnSpc>
              <a:spcBef>
                <a:spcPts val="200"/>
              </a:spcBef>
            </a:pPr>
            <a:r>
              <a:rPr lang="en-US" sz="2800" b="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James 5:16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therefore, confess your sins to one another, and pray for one another so that you may be healed. the effective prayer of a righteous man can accomplish much.</a:t>
            </a:r>
          </a:p>
          <a:p>
            <a:pPr>
              <a:lnSpc>
                <a:spcPct val="90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confess: </a:t>
            </a:r>
            <a:r>
              <a:rPr lang="en-US" sz="2800" i="1" cap="none" dirty="0" err="1">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exomologeo</a:t>
            </a:r>
            <a:r>
              <a:rPr lang="en-US" sz="2800" i="1"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 </a:t>
            </a: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to say the thing in the midst</a:t>
            </a:r>
          </a:p>
          <a:p>
            <a:pPr>
              <a:lnSpc>
                <a:spcPct val="90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logos: what we know about god and his word</a:t>
            </a:r>
          </a:p>
          <a:p>
            <a:pPr>
              <a:lnSpc>
                <a:spcPct val="90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ethos: who we are as believers</a:t>
            </a:r>
          </a:p>
          <a:p>
            <a:pPr>
              <a:lnSpc>
                <a:spcPct val="90000"/>
              </a:lnSpc>
              <a:spcBef>
                <a:spcPts val="20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pathos: our personal passion and conviction</a:t>
            </a:r>
          </a:p>
          <a:p>
            <a:pPr>
              <a:lnSpc>
                <a:spcPct val="90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1:13-15  </a:t>
            </a:r>
            <a:r>
              <a:rPr lang="en-US" sz="2800" cap="none" dirty="0">
                <a:latin typeface="Tahoma" panose="020B0604030504040204" pitchFamily="34" charset="0"/>
                <a:ea typeface="Tahoma" panose="020B0604030504040204" pitchFamily="34" charset="0"/>
                <a:cs typeface="Tahoma" panose="020B0604030504040204" pitchFamily="34" charset="0"/>
              </a:rPr>
              <a:t>Let no one say when he is tempted, "I am being tempted by God"; for God cannot be tempted by evil, and he himself does not tempt anyone. But each one is tempted when he is carried away and enticed by his own lust. Then when lust has conceived, it gives birth to sin; and when sin is accomplished, it brings forth death. </a:t>
            </a:r>
            <a:endPar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7855" y="2"/>
            <a:ext cx="5702812" cy="1052944"/>
          </a:xfrm>
        </p:spPr>
        <p:txBody>
          <a:bodyPr>
            <a:normAutofit/>
          </a:bodyPr>
          <a:lstStyle/>
          <a:p>
            <a:pPr algn="ctr"/>
            <a:r>
              <a:rPr lang="en-US" sz="44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RELATIVISM</a:t>
            </a:r>
          </a:p>
        </p:txBody>
      </p:sp>
      <p:sp>
        <p:nvSpPr>
          <p:cNvPr id="3" name="Content Placeholder 2"/>
          <p:cNvSpPr>
            <a:spLocks noGrp="1"/>
          </p:cNvSpPr>
          <p:nvPr>
            <p:ph idx="1"/>
          </p:nvPr>
        </p:nvSpPr>
        <p:spPr>
          <a:xfrm>
            <a:off x="0" y="914400"/>
            <a:ext cx="9144000" cy="6054436"/>
          </a:xfrm>
        </p:spPr>
        <p:txBody>
          <a:bodyPr>
            <a:normAutofit lnSpcReduction="10000"/>
          </a:bodyPr>
          <a:lstStyle/>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 Bible says that God has never sinned, and is untemptable.  </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Relativism says:</a:t>
            </a:r>
          </a:p>
          <a:p>
            <a:pPr marL="0" indent="0">
              <a:lnSpc>
                <a:spcPct val="95000"/>
              </a:lnSpc>
              <a:spcBef>
                <a:spcPts val="20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God created everything</a:t>
            </a:r>
          </a:p>
          <a:p>
            <a:pPr marL="0" indent="0">
              <a:lnSpc>
                <a:spcPct val="95000"/>
              </a:lnSpc>
              <a:spcBef>
                <a:spcPts val="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God created the impulse to sin; therefore, God</a:t>
            </a:r>
          </a:p>
          <a:p>
            <a:pPr marL="0" indent="0">
              <a:lnSpc>
                <a:spcPct val="95000"/>
              </a:lnSpc>
              <a:spcBef>
                <a:spcPts val="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created sin</a:t>
            </a:r>
          </a:p>
          <a:p>
            <a:pPr marL="0" indent="0">
              <a:lnSpc>
                <a:spcPct val="95000"/>
              </a:lnSpc>
              <a:spcBef>
                <a:spcPts val="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God is ultimately responsible for sin</a:t>
            </a:r>
          </a:p>
          <a:p>
            <a:pPr marL="0" indent="0">
              <a:lnSpc>
                <a:spcPct val="95000"/>
              </a:lnSpc>
              <a:spcBef>
                <a:spcPts val="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Therefore, I can’t help it</a:t>
            </a:r>
          </a:p>
          <a:p>
            <a:pPr>
              <a:lnSpc>
                <a:spcPct val="95000"/>
              </a:lnSpc>
              <a:spcBef>
                <a:spcPts val="0"/>
              </a:spcBef>
            </a:pPr>
            <a:r>
              <a:rPr lang="en-US" sz="2800" cap="none" dirty="0">
                <a:latin typeface="Tahoma" panose="020B0604030504040204" pitchFamily="34" charset="0"/>
                <a:ea typeface="Tahoma" panose="020B0604030504040204" pitchFamily="34" charset="0"/>
                <a:cs typeface="Tahoma" panose="020B0604030504040204" pitchFamily="34" charset="0"/>
              </a:rPr>
              <a:t>If it isn’t God’s fault, then it must just be “one of those things”</a:t>
            </a:r>
          </a:p>
          <a:p>
            <a:pPr>
              <a:lnSpc>
                <a:spcPct val="95000"/>
              </a:lnSpc>
              <a:spcBef>
                <a:spcPts val="0"/>
              </a:spcBef>
            </a:pPr>
            <a:r>
              <a:rPr lang="en-US" sz="2800" cap="none" dirty="0">
                <a:latin typeface="Tahoma" panose="020B0604030504040204" pitchFamily="34" charset="0"/>
                <a:ea typeface="Tahoma" panose="020B0604030504040204" pitchFamily="34" charset="0"/>
                <a:cs typeface="Tahoma" panose="020B0604030504040204" pitchFamily="34" charset="0"/>
              </a:rPr>
              <a:t>Or I live in an environment where such things happen</a:t>
            </a:r>
          </a:p>
          <a:p>
            <a:pPr>
              <a:lnSpc>
                <a:spcPct val="95000"/>
              </a:lnSpc>
              <a:spcBef>
                <a:spcPts val="0"/>
              </a:spcBef>
            </a:pPr>
            <a:r>
              <a:rPr lang="en-US" sz="2800" cap="none" dirty="0">
                <a:latin typeface="Tahoma" panose="020B0604030504040204" pitchFamily="34" charset="0"/>
                <a:ea typeface="Tahoma" panose="020B0604030504040204" pitchFamily="34" charset="0"/>
                <a:cs typeface="Tahoma" panose="020B0604030504040204" pitchFamily="34" charset="0"/>
              </a:rPr>
              <a:t>James says that there are two sources: external and internal</a:t>
            </a:r>
          </a:p>
          <a:p>
            <a:pPr>
              <a:lnSpc>
                <a:spcPct val="95000"/>
              </a:lnSpc>
              <a:spcBef>
                <a:spcPts val="0"/>
              </a:spcBef>
            </a:pPr>
            <a:r>
              <a:rPr lang="en-US" sz="2800" cap="none" dirty="0">
                <a:latin typeface="Tahoma" panose="020B0604030504040204" pitchFamily="34" charset="0"/>
                <a:ea typeface="Tahoma" panose="020B0604030504040204" pitchFamily="34" charset="0"/>
                <a:cs typeface="Tahoma" panose="020B0604030504040204" pitchFamily="34" charset="0"/>
              </a:rPr>
              <a:t>Internally is lust; externally we are drawn away from our place of shelter and security which leaves us vulnerable to sin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5" y="0"/>
            <a:ext cx="7841673" cy="1080655"/>
          </a:xfrm>
        </p:spPr>
        <p:txBody>
          <a:bodyPr>
            <a:normAutofit/>
          </a:bodyPr>
          <a:lstStyle/>
          <a:p>
            <a:pPr algn="ctr"/>
            <a:r>
              <a:rPr lang="en-US" sz="44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CONNECTION</a:t>
            </a:r>
          </a:p>
        </p:txBody>
      </p:sp>
      <p:sp>
        <p:nvSpPr>
          <p:cNvPr id="3" name="Content Placeholder 2"/>
          <p:cNvSpPr>
            <a:spLocks noGrp="1"/>
          </p:cNvSpPr>
          <p:nvPr>
            <p:ph idx="1"/>
          </p:nvPr>
        </p:nvSpPr>
        <p:spPr>
          <a:xfrm>
            <a:off x="0" y="817418"/>
            <a:ext cx="9144000" cy="6137565"/>
          </a:xfrm>
        </p:spPr>
        <p:txBody>
          <a:bodyPr>
            <a:noAutofit/>
          </a:bodyPr>
          <a:lstStyle/>
          <a:p>
            <a:pPr>
              <a:lnSpc>
                <a:spcPct val="90000"/>
              </a:lnSpc>
              <a:spcBef>
                <a:spcPts val="200"/>
              </a:spcBef>
            </a:pPr>
            <a:r>
              <a:rPr lang="en-US" sz="2600" cap="none" dirty="0">
                <a:latin typeface="Tahoma" panose="020B0604030504040204" pitchFamily="34" charset="0"/>
                <a:ea typeface="Tahoma" panose="020B0604030504040204" pitchFamily="34" charset="0"/>
                <a:cs typeface="Tahoma" panose="020B0604030504040204" pitchFamily="34" charset="0"/>
              </a:rPr>
              <a:t>When desire and deception connect, the result is sin!</a:t>
            </a:r>
          </a:p>
          <a:p>
            <a:pPr>
              <a:lnSpc>
                <a:spcPct val="90000"/>
              </a:lnSpc>
              <a:spcBef>
                <a:spcPts val="200"/>
              </a:spcBef>
            </a:pPr>
            <a:r>
              <a:rPr lang="en-US" sz="2600" cap="none" dirty="0">
                <a:latin typeface="Tahoma" panose="020B0604030504040204" pitchFamily="34" charset="0"/>
                <a:ea typeface="Tahoma" panose="020B0604030504040204" pitchFamily="34" charset="0"/>
                <a:cs typeface="Tahoma" panose="020B0604030504040204" pitchFamily="34" charset="0"/>
              </a:rPr>
              <a:t>If it were not for evil desires, Satan would never gain a victory over us by dangling bait in front of us.</a:t>
            </a:r>
          </a:p>
          <a:p>
            <a:pPr>
              <a:lnSpc>
                <a:spcPct val="90000"/>
              </a:lnSpc>
              <a:spcBef>
                <a:spcPts val="200"/>
              </a:spcBef>
            </a:pPr>
            <a:r>
              <a:rPr lang="en-US" sz="2600" b="1" cap="none" dirty="0">
                <a:latin typeface="Tahoma" panose="020B0604030504040204" pitchFamily="34" charset="0"/>
                <a:ea typeface="Tahoma" panose="020B0604030504040204" pitchFamily="34" charset="0"/>
                <a:cs typeface="Tahoma" panose="020B0604030504040204" pitchFamily="34" charset="0"/>
              </a:rPr>
              <a:t>Mark 7:20-23</a:t>
            </a:r>
            <a:r>
              <a:rPr lang="en-US" sz="2600" cap="none" dirty="0">
                <a:latin typeface="Tahoma" panose="020B0604030504040204" pitchFamily="34" charset="0"/>
                <a:ea typeface="Tahoma" panose="020B0604030504040204" pitchFamily="34" charset="0"/>
                <a:cs typeface="Tahoma" panose="020B0604030504040204" pitchFamily="34" charset="0"/>
              </a:rPr>
              <a:t> And he was saying, "that which proceeds out of the man, that is what defiles the man. For from within, out of the heart of men, proceed the evil thoughts, fornications, thefts, murders, adulteries, deeds of coveting </a:t>
            </a:r>
            <a:r>
              <a:rPr lang="en-US" sz="2600" i="1" cap="none" dirty="0">
                <a:latin typeface="Tahoma" panose="020B0604030504040204" pitchFamily="34" charset="0"/>
                <a:ea typeface="Tahoma" panose="020B0604030504040204" pitchFamily="34" charset="0"/>
                <a:cs typeface="Tahoma" panose="020B0604030504040204" pitchFamily="34" charset="0"/>
              </a:rPr>
              <a:t>and</a:t>
            </a:r>
            <a:r>
              <a:rPr lang="en-US" sz="2600" cap="none" dirty="0">
                <a:latin typeface="Tahoma" panose="020B0604030504040204" pitchFamily="34" charset="0"/>
                <a:ea typeface="Tahoma" panose="020B0604030504040204" pitchFamily="34" charset="0"/>
                <a:cs typeface="Tahoma" panose="020B0604030504040204" pitchFamily="34" charset="0"/>
              </a:rPr>
              <a:t> wickedness, </a:t>
            </a:r>
            <a:r>
              <a:rPr lang="en-US" sz="2600" i="1" cap="none" dirty="0">
                <a:latin typeface="Tahoma" panose="020B0604030504040204" pitchFamily="34" charset="0"/>
                <a:ea typeface="Tahoma" panose="020B0604030504040204" pitchFamily="34" charset="0"/>
                <a:cs typeface="Tahoma" panose="020B0604030504040204" pitchFamily="34" charset="0"/>
              </a:rPr>
              <a:t>as well as</a:t>
            </a:r>
            <a:r>
              <a:rPr lang="en-US" sz="2600" cap="none" dirty="0">
                <a:latin typeface="Tahoma" panose="020B0604030504040204" pitchFamily="34" charset="0"/>
                <a:ea typeface="Tahoma" panose="020B0604030504040204" pitchFamily="34" charset="0"/>
                <a:cs typeface="Tahoma" panose="020B0604030504040204" pitchFamily="34" charset="0"/>
              </a:rPr>
              <a:t> deceit, sensuality, envy, slander, pride </a:t>
            </a:r>
            <a:r>
              <a:rPr lang="en-US" sz="2600" i="1" cap="none" dirty="0">
                <a:latin typeface="Tahoma" panose="020B0604030504040204" pitchFamily="34" charset="0"/>
                <a:ea typeface="Tahoma" panose="020B0604030504040204" pitchFamily="34" charset="0"/>
                <a:cs typeface="Tahoma" panose="020B0604030504040204" pitchFamily="34" charset="0"/>
              </a:rPr>
              <a:t>and</a:t>
            </a:r>
            <a:r>
              <a:rPr lang="en-US" sz="2600" cap="none" dirty="0">
                <a:latin typeface="Tahoma" panose="020B0604030504040204" pitchFamily="34" charset="0"/>
                <a:ea typeface="Tahoma" panose="020B0604030504040204" pitchFamily="34" charset="0"/>
                <a:cs typeface="Tahoma" panose="020B0604030504040204" pitchFamily="34" charset="0"/>
              </a:rPr>
              <a:t> foolishness. All these evil things proceed from within and defile the man." </a:t>
            </a:r>
            <a:endParaRPr lang="en-US" sz="2600" b="1" cap="none"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200"/>
              </a:spcBef>
            </a:pPr>
            <a:r>
              <a:rPr lang="en-US" sz="2600" b="1" cap="none" dirty="0">
                <a:latin typeface="Tahoma" panose="020B0604030504040204" pitchFamily="34" charset="0"/>
                <a:ea typeface="Tahoma" panose="020B0604030504040204" pitchFamily="34" charset="0"/>
                <a:cs typeface="Tahoma" panose="020B0604030504040204" pitchFamily="34" charset="0"/>
              </a:rPr>
              <a:t>2 Peter 2:9 …</a:t>
            </a:r>
            <a:r>
              <a:rPr lang="en-US" sz="2600" i="1" cap="none" dirty="0">
                <a:latin typeface="Tahoma" panose="020B0604030504040204" pitchFamily="34" charset="0"/>
                <a:ea typeface="Tahoma" panose="020B0604030504040204" pitchFamily="34" charset="0"/>
                <a:cs typeface="Tahoma" panose="020B0604030504040204" pitchFamily="34" charset="0"/>
              </a:rPr>
              <a:t>then</a:t>
            </a:r>
            <a:r>
              <a:rPr lang="en-US" sz="2600" cap="none" dirty="0">
                <a:latin typeface="Tahoma" panose="020B0604030504040204" pitchFamily="34" charset="0"/>
                <a:ea typeface="Tahoma" panose="020B0604030504040204" pitchFamily="34" charset="0"/>
                <a:cs typeface="Tahoma" panose="020B0604030504040204" pitchFamily="34" charset="0"/>
              </a:rPr>
              <a:t> the lord knows how to rescue the godly from temptation…</a:t>
            </a:r>
          </a:p>
          <a:p>
            <a:pPr>
              <a:lnSpc>
                <a:spcPct val="90000"/>
              </a:lnSpc>
              <a:spcBef>
                <a:spcPts val="200"/>
              </a:spcBef>
            </a:pPr>
            <a:r>
              <a:rPr lang="en-US" sz="2600" cap="none"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It isn’t sin to see the bait</a:t>
            </a:r>
          </a:p>
          <a:p>
            <a:pPr>
              <a:lnSpc>
                <a:spcPct val="90000"/>
              </a:lnSpc>
              <a:spcBef>
                <a:spcPts val="200"/>
              </a:spcBef>
            </a:pPr>
            <a:r>
              <a:rPr lang="en-US" sz="2600" cap="none"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It isn’t sin to be tempted</a:t>
            </a:r>
          </a:p>
          <a:p>
            <a:pPr>
              <a:lnSpc>
                <a:spcPct val="90000"/>
              </a:lnSpc>
              <a:spcBef>
                <a:spcPts val="200"/>
              </a:spcBef>
            </a:pPr>
            <a:r>
              <a:rPr lang="en-US" sz="2600" cap="none"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Sin is born when we take the bait and act on an evil desire</a:t>
            </a:r>
          </a:p>
          <a:p>
            <a:pPr>
              <a:lnSpc>
                <a:spcPct val="90000"/>
              </a:lnSpc>
              <a:spcBef>
                <a:spcPts val="200"/>
              </a:spcBef>
            </a:pPr>
            <a:r>
              <a:rPr lang="en-US" sz="2600" cap="none"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The internal source of temptation is countered with prayer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0"/>
            <a:ext cx="6172200" cy="1025236"/>
          </a:xfrm>
        </p:spPr>
        <p:txBody>
          <a:bodyPr>
            <a:normAutofit/>
          </a:bodyPr>
          <a:lstStyle/>
          <a:p>
            <a:pPr algn="ctr"/>
            <a:r>
              <a:rPr lang="en-US" sz="44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SIN BRINGS DEATH</a:t>
            </a:r>
          </a:p>
        </p:txBody>
      </p:sp>
      <p:sp>
        <p:nvSpPr>
          <p:cNvPr id="3" name="Content Placeholder 2"/>
          <p:cNvSpPr>
            <a:spLocks noGrp="1"/>
          </p:cNvSpPr>
          <p:nvPr>
            <p:ph idx="1"/>
          </p:nvPr>
        </p:nvSpPr>
        <p:spPr>
          <a:xfrm>
            <a:off x="0" y="955963"/>
            <a:ext cx="9144000" cy="5957455"/>
          </a:xfrm>
        </p:spPr>
        <p:txBody>
          <a:bodyPr>
            <a:noAutofit/>
          </a:bodyPr>
          <a:lstStyle/>
          <a:p>
            <a:pPr>
              <a:lnSpc>
                <a:spcPct val="90000"/>
              </a:lnSpc>
              <a:spcBef>
                <a:spcPts val="20"/>
              </a:spcBef>
            </a:pPr>
            <a:r>
              <a:rPr lang="en-US" sz="2800" b="1" cap="none" dirty="0">
                <a:latin typeface="Tahoma" panose="020B0604030504040204" pitchFamily="34" charset="0"/>
                <a:ea typeface="Tahoma" panose="020B0604030504040204" pitchFamily="34" charset="0"/>
                <a:cs typeface="Tahoma" panose="020B0604030504040204" pitchFamily="34" charset="0"/>
              </a:rPr>
              <a:t>Matthew 26:40-41 …</a:t>
            </a:r>
            <a:r>
              <a:rPr lang="en-US" sz="2800" cap="none" dirty="0">
                <a:latin typeface="Tahoma" panose="020B0604030504040204" pitchFamily="34" charset="0"/>
                <a:ea typeface="Tahoma" panose="020B0604030504040204" pitchFamily="34" charset="0"/>
                <a:cs typeface="Tahoma" panose="020B0604030504040204" pitchFamily="34" charset="0"/>
              </a:rPr>
              <a:t>and he came to the disciples and found them sleeping, and said to Peter, "so, you </a:t>
            </a:r>
            <a:r>
              <a:rPr lang="en-US" sz="2800" i="1" cap="none" dirty="0">
                <a:latin typeface="Tahoma" panose="020B0604030504040204" pitchFamily="34" charset="0"/>
                <a:ea typeface="Tahoma" panose="020B0604030504040204" pitchFamily="34" charset="0"/>
                <a:cs typeface="Tahoma" panose="020B0604030504040204" pitchFamily="34" charset="0"/>
              </a:rPr>
              <a:t>men</a:t>
            </a:r>
            <a:r>
              <a:rPr lang="en-US" sz="2800" cap="none" dirty="0">
                <a:latin typeface="Tahoma" panose="020B0604030504040204" pitchFamily="34" charset="0"/>
                <a:ea typeface="Tahoma" panose="020B0604030504040204" pitchFamily="34" charset="0"/>
                <a:cs typeface="Tahoma" panose="020B0604030504040204" pitchFamily="34" charset="0"/>
              </a:rPr>
              <a:t> could not keep watch with me for one hour? Keep watching and praying that you may not enter into temptation; the spirit is willing, but the flesh is weak.“</a:t>
            </a:r>
          </a:p>
          <a:p>
            <a:pPr>
              <a:lnSpc>
                <a:spcPct val="90000"/>
              </a:lnSpc>
              <a:spcBef>
                <a:spcPts val="20"/>
              </a:spcBef>
            </a:pPr>
            <a:r>
              <a:rPr lang="en-US" sz="2800" cap="none" dirty="0">
                <a:latin typeface="Tahoma" panose="020B0604030504040204" pitchFamily="34" charset="0"/>
                <a:ea typeface="Tahoma" panose="020B0604030504040204" pitchFamily="34" charset="0"/>
                <a:cs typeface="Tahoma" panose="020B0604030504040204" pitchFamily="34" charset="0"/>
              </a:rPr>
              <a:t>Sin:</a:t>
            </a:r>
          </a:p>
          <a:p>
            <a:pPr marL="0" indent="0">
              <a:lnSpc>
                <a:spcPct val="90000"/>
              </a:lnSpc>
              <a:spcBef>
                <a:spcPts val="2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1. Physically, missing the target</a:t>
            </a:r>
          </a:p>
          <a:p>
            <a:pPr marL="0" indent="0">
              <a:lnSpc>
                <a:spcPct val="90000"/>
              </a:lnSpc>
              <a:spcBef>
                <a:spcPts val="2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2. Mentally, it meals failing at something</a:t>
            </a:r>
          </a:p>
          <a:p>
            <a:pPr marL="0" indent="0">
              <a:lnSpc>
                <a:spcPct val="90000"/>
              </a:lnSpc>
              <a:spcBef>
                <a:spcPts val="2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3. Spiritually, it means failing to act on a standard</a:t>
            </a:r>
          </a:p>
          <a:p>
            <a:pPr marL="0" indent="0">
              <a:lnSpc>
                <a:spcPct val="90000"/>
              </a:lnSpc>
              <a:spcBef>
                <a:spcPts val="20"/>
              </a:spcBef>
              <a:buNone/>
            </a:pPr>
            <a:r>
              <a:rPr lang="en-US" sz="2800" cap="none" dirty="0">
                <a:latin typeface="Tahoma" panose="020B0604030504040204" pitchFamily="34" charset="0"/>
                <a:ea typeface="Tahoma" panose="020B0604030504040204" pitchFamily="34" charset="0"/>
                <a:cs typeface="Tahoma" panose="020B0604030504040204" pitchFamily="34" charset="0"/>
              </a:rPr>
              <a:t>        of behavior that we know to be right</a:t>
            </a:r>
          </a:p>
          <a:p>
            <a:pPr>
              <a:lnSpc>
                <a:spcPct val="90000"/>
              </a:lnSpc>
              <a:spcBef>
                <a:spcPts val="2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James says sin gives birth to death</a:t>
            </a:r>
          </a:p>
          <a:p>
            <a:pPr>
              <a:lnSpc>
                <a:spcPct val="90000"/>
              </a:lnSpc>
              <a:spcBef>
                <a:spcPts val="2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Death ultimately is physical, but is also the end of dreams, ambitions, reputation, and relationship</a:t>
            </a:r>
          </a:p>
          <a:p>
            <a:pPr>
              <a:lnSpc>
                <a:spcPct val="90000"/>
              </a:lnSpc>
              <a:spcBef>
                <a:spcPts val="20"/>
              </a:spcBef>
            </a:pPr>
            <a:r>
              <a:rPr lang="en-US" sz="2800" cap="none"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Sin never brings anything permanently good into our lives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0"/>
            <a:ext cx="6172200" cy="900545"/>
          </a:xfrm>
        </p:spPr>
        <p:txBody>
          <a:bodyPr>
            <a:normAutofit/>
          </a:bodyPr>
          <a:lstStyle/>
          <a:p>
            <a:pPr algn="ctr"/>
            <a:r>
              <a:rPr lang="en-US" sz="48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rPr>
              <a:t>A CRISIS</a:t>
            </a:r>
          </a:p>
        </p:txBody>
      </p:sp>
      <p:sp>
        <p:nvSpPr>
          <p:cNvPr id="3" name="Content Placeholder 2"/>
          <p:cNvSpPr>
            <a:spLocks noGrp="1"/>
          </p:cNvSpPr>
          <p:nvPr>
            <p:ph idx="1"/>
          </p:nvPr>
        </p:nvSpPr>
        <p:spPr>
          <a:xfrm>
            <a:off x="0" y="900545"/>
            <a:ext cx="9254836" cy="5223164"/>
          </a:xfrm>
        </p:spPr>
        <p:txBody>
          <a:bodyPr>
            <a:noAutofit/>
          </a:bodyPr>
          <a:lstStyle/>
          <a:p>
            <a:pPr>
              <a:spcBef>
                <a:spcPts val="0"/>
              </a:spcBef>
            </a:pPr>
            <a:endParaRPr lang="en-US" sz="2800"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endParaRPr>
          </a:p>
          <a:p>
            <a:pPr>
              <a:lnSpc>
                <a:spcPct val="90000"/>
              </a:lnSpc>
              <a:buNone/>
            </a:pPr>
            <a:endParaRPr lang="en-US" dirty="0">
              <a:solidFill>
                <a:srgbClr val="0070C0"/>
              </a:solidFill>
            </a:endParaRPr>
          </a:p>
          <a:p>
            <a:pPr>
              <a:lnSpc>
                <a:spcPct val="90000"/>
              </a:lnSpc>
              <a:buNone/>
            </a:pPr>
            <a:endParaRPr lang="en-US" dirty="0">
              <a:solidFill>
                <a:srgbClr val="0070C0"/>
              </a:solidFill>
            </a:endParaRPr>
          </a:p>
          <a:p>
            <a:pPr>
              <a:lnSpc>
                <a:spcPct val="90000"/>
              </a:lnSpc>
            </a:pPr>
            <a:endParaRPr lang="en-US" dirty="0">
              <a:solidFill>
                <a:schemeClr val="accent2">
                  <a:lumMod val="50000"/>
                </a:schemeClr>
              </a:solidFill>
            </a:endParaRPr>
          </a:p>
        </p:txBody>
      </p:sp>
      <p:sp>
        <p:nvSpPr>
          <p:cNvPr id="7" name="TextBox 6">
            <a:extLst>
              <a:ext uri="{FF2B5EF4-FFF2-40B4-BE49-F238E27FC236}">
                <a16:creationId xmlns:a16="http://schemas.microsoft.com/office/drawing/2014/main" id="{AE785C6C-3F3F-4976-853D-B27A9A1DE928}"/>
              </a:ext>
            </a:extLst>
          </p:cNvPr>
          <p:cNvSpPr txBox="1"/>
          <p:nvPr/>
        </p:nvSpPr>
        <p:spPr>
          <a:xfrm>
            <a:off x="0" y="817418"/>
            <a:ext cx="9254836" cy="6297108"/>
          </a:xfrm>
          <a:prstGeom prst="rect">
            <a:avLst/>
          </a:prstGeom>
          <a:noFill/>
        </p:spPr>
        <p:txBody>
          <a:bodyPr wrap="square">
            <a:spAutoFit/>
          </a:bodyPr>
          <a:lstStyle/>
          <a:p>
            <a:pPr marL="457200" indent="-457200">
              <a:lnSpc>
                <a:spcPct val="88000"/>
              </a:lnSpc>
              <a:buFont typeface="Arial" panose="020B0604020202020204" pitchFamily="34" charset="0"/>
              <a:buChar char="•"/>
            </a:pPr>
            <a:r>
              <a:rPr lang="en-US" sz="2800" b="1" dirty="0">
                <a:latin typeface="Tahoma" panose="020B0604030504040204" pitchFamily="34" charset="0"/>
                <a:ea typeface="Tahoma" panose="020B0604030504040204" pitchFamily="34" charset="0"/>
                <a:cs typeface="Tahoma" panose="020B0604030504040204" pitchFamily="34" charset="0"/>
              </a:rPr>
              <a:t>James 1:13-16 </a:t>
            </a:r>
            <a:r>
              <a:rPr lang="en-US" sz="2800" dirty="0">
                <a:latin typeface="Tahoma" panose="020B0604030504040204" pitchFamily="34" charset="0"/>
                <a:ea typeface="Tahoma" panose="020B0604030504040204" pitchFamily="34" charset="0"/>
                <a:cs typeface="Tahoma" panose="020B0604030504040204" pitchFamily="34" charset="0"/>
              </a:rPr>
              <a:t>Let no one say when he is tempted, "I am being tempted by God"; for God cannot be tempted by evil, and He Himself does not tempt anyone. But each one is tempted when he is carried away and enticed by his own lust. Then when lust has conceived, it gives birth to sin; and when sin is accomplished, it brings forth death. Do not be deceived, my beloved brethren. </a:t>
            </a:r>
          </a:p>
          <a:p>
            <a:pPr marL="457200" indent="-457200">
              <a:lnSpc>
                <a:spcPct val="88000"/>
              </a:lnSpc>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If you stand directly under the light, there is no shadow; the farther away you go, the darker the shadow becomes</a:t>
            </a:r>
          </a:p>
          <a:p>
            <a:pPr marL="457200" indent="-457200">
              <a:lnSpc>
                <a:spcPct val="88000"/>
              </a:lnSpc>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There is also an incredible credibility crisis in the church.  Three important elements:</a:t>
            </a:r>
          </a:p>
          <a:p>
            <a:pPr marL="457200" indent="-457200">
              <a:lnSpc>
                <a:spcPct val="88000"/>
              </a:lnSpc>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   1.  know Jesus</a:t>
            </a:r>
          </a:p>
          <a:p>
            <a:pPr marL="457200" indent="-457200">
              <a:lnSpc>
                <a:spcPct val="88000"/>
              </a:lnSpc>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   2.  be consistent</a:t>
            </a:r>
          </a:p>
          <a:p>
            <a:pPr marL="457200" indent="-457200">
              <a:lnSpc>
                <a:spcPct val="88000"/>
              </a:lnSpc>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   3.  show character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THE FATE OF THE CHURCH</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969818"/>
            <a:ext cx="9144000" cy="5888181"/>
          </a:xfrm>
        </p:spPr>
        <p:txBody>
          <a:bodyPr>
            <a:normAutofit fontScale="25000" lnSpcReduction="20000"/>
          </a:bodyPr>
          <a:lstStyle/>
          <a:p>
            <a:pPr>
              <a:lnSpc>
                <a:spcPct val="110000"/>
              </a:lnSpc>
              <a:spcBef>
                <a:spcPts val="200"/>
              </a:spcBef>
            </a:pPr>
            <a:r>
              <a:rPr lang="en-US" sz="10400" cap="none" dirty="0">
                <a:latin typeface="Tahoma" panose="020B0604030504040204" pitchFamily="34" charset="0"/>
                <a:ea typeface="Tahoma" panose="020B0604030504040204" pitchFamily="34" charset="0"/>
                <a:cs typeface="Tahoma" panose="020B0604030504040204" pitchFamily="34" charset="0"/>
              </a:rPr>
              <a:t>Many churches have no life, enthusiasm, or expectancy</a:t>
            </a:r>
          </a:p>
          <a:p>
            <a:pPr>
              <a:lnSpc>
                <a:spcPct val="110000"/>
              </a:lnSpc>
              <a:spcBef>
                <a:spcPts val="200"/>
              </a:spcBef>
            </a:pPr>
            <a:r>
              <a:rPr lang="en-US" sz="10400" cap="none" dirty="0">
                <a:latin typeface="Tahoma" panose="020B0604030504040204" pitchFamily="34" charset="0"/>
                <a:ea typeface="Tahoma" panose="020B0604030504040204" pitchFamily="34" charset="0"/>
                <a:cs typeface="Tahoma" panose="020B0604030504040204" pitchFamily="34" charset="0"/>
              </a:rPr>
              <a:t>The rise of the New Age movement and the Emergent Church show us that our culture is interested in spiritual things</a:t>
            </a:r>
          </a:p>
          <a:p>
            <a:pPr>
              <a:lnSpc>
                <a:spcPct val="110000"/>
              </a:lnSpc>
              <a:spcBef>
                <a:spcPts val="200"/>
              </a:spcBef>
            </a:pPr>
            <a:r>
              <a:rPr lang="en-US" sz="10400" cap="none" dirty="0">
                <a:latin typeface="Tahoma" panose="020B0604030504040204" pitchFamily="34" charset="0"/>
                <a:ea typeface="Tahoma" panose="020B0604030504040204" pitchFamily="34" charset="0"/>
                <a:cs typeface="Tahoma" panose="020B0604030504040204" pitchFamily="34" charset="0"/>
              </a:rPr>
              <a:t>True religion is about knowing Christ</a:t>
            </a:r>
          </a:p>
          <a:p>
            <a:pPr>
              <a:lnSpc>
                <a:spcPct val="110000"/>
              </a:lnSpc>
              <a:spcBef>
                <a:spcPts val="200"/>
              </a:spcBef>
            </a:pPr>
            <a:r>
              <a:rPr lang="en-US" sz="10400" b="1" cap="none" dirty="0">
                <a:latin typeface="Tahoma" panose="020B0604030504040204" pitchFamily="34" charset="0"/>
                <a:ea typeface="Tahoma" panose="020B0604030504040204" pitchFamily="34" charset="0"/>
                <a:cs typeface="Tahoma" panose="020B0604030504040204" pitchFamily="34" charset="0"/>
              </a:rPr>
              <a:t>James 1:18 </a:t>
            </a:r>
            <a:r>
              <a:rPr lang="en-US" sz="10400" cap="none" dirty="0">
                <a:latin typeface="Tahoma" panose="020B0604030504040204" pitchFamily="34" charset="0"/>
                <a:ea typeface="Tahoma" panose="020B0604030504040204" pitchFamily="34" charset="0"/>
                <a:cs typeface="Tahoma" panose="020B0604030504040204" pitchFamily="34" charset="0"/>
              </a:rPr>
              <a:t>In the exercise of his will he brought us forth by the word of truth, so that we would be a kind of first fruits among his creatures. </a:t>
            </a:r>
          </a:p>
          <a:p>
            <a:pPr>
              <a:lnSpc>
                <a:spcPct val="110000"/>
              </a:lnSpc>
              <a:spcBef>
                <a:spcPts val="200"/>
              </a:spcBef>
            </a:pPr>
            <a:r>
              <a:rPr lang="en-US" sz="10400" b="1" cap="none" dirty="0">
                <a:latin typeface="Tahoma" panose="020B0604030504040204" pitchFamily="34" charset="0"/>
                <a:ea typeface="Tahoma" panose="020B0604030504040204" pitchFamily="34" charset="0"/>
                <a:cs typeface="Tahoma" panose="020B0604030504040204" pitchFamily="34" charset="0"/>
              </a:rPr>
              <a:t>Ephesians 2:1-2  </a:t>
            </a:r>
            <a:r>
              <a:rPr lang="en-US" sz="10400" cap="none" dirty="0">
                <a:latin typeface="Tahoma" panose="020B0604030504040204" pitchFamily="34" charset="0"/>
                <a:ea typeface="Tahoma" panose="020B0604030504040204" pitchFamily="34" charset="0"/>
                <a:cs typeface="Tahoma" panose="020B0604030504040204" pitchFamily="34" charset="0"/>
              </a:rPr>
              <a:t>And you were dead in your trespasses and sins, in which you formerly walked according to the course of this world, according to the prince of the power of the air, of the spirit that is now working in the sons of disobedience. </a:t>
            </a:r>
          </a:p>
          <a:p>
            <a:pPr>
              <a:lnSpc>
                <a:spcPct val="110000"/>
              </a:lnSpc>
              <a:spcBef>
                <a:spcPts val="200"/>
              </a:spcBef>
            </a:pPr>
            <a:r>
              <a:rPr lang="en-US" sz="10400" b="1" cap="none" dirty="0">
                <a:latin typeface="Tahoma" panose="020B0604030504040204" pitchFamily="34" charset="0"/>
                <a:ea typeface="Tahoma" panose="020B0604030504040204" pitchFamily="34" charset="0"/>
                <a:cs typeface="Tahoma" panose="020B0604030504040204" pitchFamily="34" charset="0"/>
              </a:rPr>
              <a:t>Romans 5:12  </a:t>
            </a:r>
            <a:r>
              <a:rPr lang="en-US" sz="10400" cap="none" dirty="0">
                <a:latin typeface="Tahoma" panose="020B0604030504040204" pitchFamily="34" charset="0"/>
                <a:ea typeface="Tahoma" panose="020B0604030504040204" pitchFamily="34" charset="0"/>
                <a:cs typeface="Tahoma" panose="020B0604030504040204" pitchFamily="34" charset="0"/>
              </a:rPr>
              <a:t>Therefore, just as through one man sin entered into the world, and death through sin, and so death spread to all men, because all sinned— </a:t>
            </a:r>
            <a:br>
              <a:rPr lang="en-US" sz="10400" cap="none" dirty="0">
                <a:latin typeface="Tahoma" panose="020B0604030504040204" pitchFamily="34" charset="0"/>
                <a:ea typeface="Tahoma" panose="020B0604030504040204" pitchFamily="34" charset="0"/>
                <a:cs typeface="Tahoma" panose="020B0604030504040204" pitchFamily="34" charset="0"/>
              </a:rPr>
            </a:br>
            <a:br>
              <a:rPr lang="en-US" sz="10400" cap="none" dirty="0">
                <a:latin typeface="Tahoma" panose="020B0604030504040204" pitchFamily="34" charset="0"/>
                <a:ea typeface="Tahoma" panose="020B0604030504040204" pitchFamily="34" charset="0"/>
                <a:cs typeface="Tahoma" panose="020B0604030504040204" pitchFamily="34" charset="0"/>
              </a:rPr>
            </a:br>
            <a:endParaRPr lang="en-US" sz="10400" cap="none"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200"/>
              </a:spcBef>
            </a:pPr>
            <a:endParaRPr lang="en-US" sz="10400" cap="none"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200"/>
              </a:spcBef>
            </a:pPr>
            <a:endParaRPr lang="en-US" sz="10400" cap="none"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3201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THE SECOND PROBLEM</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1066800"/>
            <a:ext cx="9144000" cy="5791199"/>
          </a:xfrm>
        </p:spPr>
        <p:txBody>
          <a:bodyPr>
            <a:normAutofit lnSpcReduction="10000"/>
          </a:bodyPr>
          <a:lstStyle/>
          <a:p>
            <a:pPr>
              <a:lnSpc>
                <a:spcPct val="10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 Way brings forth fruit</a:t>
            </a:r>
          </a:p>
          <a:p>
            <a:pPr>
              <a:lnSpc>
                <a:spcPct val="10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True religion requires consistency in our talk/</a:t>
            </a:r>
          </a:p>
          <a:p>
            <a:pPr>
              <a:lnSpc>
                <a:spcPct val="10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 lives of too many believers don’t align with words</a:t>
            </a:r>
          </a:p>
          <a:p>
            <a:pPr>
              <a:lnSpc>
                <a:spcPct val="100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1:19-21 </a:t>
            </a:r>
            <a:r>
              <a:rPr lang="en-US" sz="2800" i="1" cap="none" dirty="0">
                <a:latin typeface="Tahoma" panose="020B0604030504040204" pitchFamily="34" charset="0"/>
                <a:ea typeface="Tahoma" panose="020B0604030504040204" pitchFamily="34" charset="0"/>
                <a:cs typeface="Tahoma" panose="020B0604030504040204" pitchFamily="34" charset="0"/>
              </a:rPr>
              <a:t>This</a:t>
            </a:r>
            <a:r>
              <a:rPr lang="en-US" sz="2800" cap="none" dirty="0">
                <a:latin typeface="Tahoma" panose="020B0604030504040204" pitchFamily="34" charset="0"/>
                <a:ea typeface="Tahoma" panose="020B0604030504040204" pitchFamily="34" charset="0"/>
                <a:cs typeface="Tahoma" panose="020B0604030504040204" pitchFamily="34" charset="0"/>
              </a:rPr>
              <a:t> you know, my beloved brethren. But everyone must be quick to hear, slow to speak </a:t>
            </a:r>
            <a:r>
              <a:rPr lang="en-US" sz="2800" i="1" cap="none" dirty="0">
                <a:latin typeface="Tahoma" panose="020B0604030504040204" pitchFamily="34" charset="0"/>
                <a:ea typeface="Tahoma" panose="020B0604030504040204" pitchFamily="34" charset="0"/>
                <a:cs typeface="Tahoma" panose="020B0604030504040204" pitchFamily="34" charset="0"/>
              </a:rPr>
              <a:t>and</a:t>
            </a:r>
            <a:r>
              <a:rPr lang="en-US" sz="2800" cap="none" dirty="0">
                <a:latin typeface="Tahoma" panose="020B0604030504040204" pitchFamily="34" charset="0"/>
                <a:ea typeface="Tahoma" panose="020B0604030504040204" pitchFamily="34" charset="0"/>
                <a:cs typeface="Tahoma" panose="020B0604030504040204" pitchFamily="34" charset="0"/>
              </a:rPr>
              <a:t> slow to anger; for the anger of man does not achieve the righteousness of god. Therefore, putting aside all filthiness and </a:t>
            </a:r>
            <a:r>
              <a:rPr lang="en-US" sz="2800" i="1" cap="none" dirty="0">
                <a:latin typeface="Tahoma" panose="020B0604030504040204" pitchFamily="34" charset="0"/>
                <a:ea typeface="Tahoma" panose="020B0604030504040204" pitchFamily="34" charset="0"/>
                <a:cs typeface="Tahoma" panose="020B0604030504040204" pitchFamily="34" charset="0"/>
              </a:rPr>
              <a:t>all</a:t>
            </a:r>
            <a:r>
              <a:rPr lang="en-US" sz="2800" cap="none" dirty="0">
                <a:latin typeface="Tahoma" panose="020B0604030504040204" pitchFamily="34" charset="0"/>
                <a:ea typeface="Tahoma" panose="020B0604030504040204" pitchFamily="34" charset="0"/>
                <a:cs typeface="Tahoma" panose="020B0604030504040204" pitchFamily="34" charset="0"/>
              </a:rPr>
              <a:t> that remains of wickedness, in humility receive the word implanted, which is able to save your souls. </a:t>
            </a:r>
          </a:p>
          <a:p>
            <a:pPr>
              <a:lnSpc>
                <a:spcPct val="10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 tongue can be used for gossip, bragging, and degrading others</a:t>
            </a:r>
          </a:p>
          <a:p>
            <a:pPr>
              <a:lnSpc>
                <a:spcPct val="100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Many Christians who would never be physically abusive are verbally abusive</a:t>
            </a:r>
          </a:p>
        </p:txBody>
      </p:sp>
    </p:spTree>
    <p:extLst>
      <p:ext uri="{BB962C8B-B14F-4D97-AF65-F5344CB8AC3E}">
        <p14:creationId xmlns:p14="http://schemas.microsoft.com/office/powerpoint/2010/main" val="3233081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364E72-6F29-4945-A502-8491DC2E5E84}"/>
              </a:ext>
            </a:extLst>
          </p:cNvPr>
          <p:cNvSpPr>
            <a:spLocks noGrp="1"/>
          </p:cNvSpPr>
          <p:nvPr>
            <p:ph type="title"/>
          </p:nvPr>
        </p:nvSpPr>
        <p:spPr>
          <a:xfrm>
            <a:off x="0" y="0"/>
            <a:ext cx="9144000" cy="119149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WHAT ABOUT ANGER</a:t>
            </a:r>
          </a:p>
        </p:txBody>
      </p:sp>
      <p:sp>
        <p:nvSpPr>
          <p:cNvPr id="5" name="Content Placeholder 4">
            <a:extLst>
              <a:ext uri="{FF2B5EF4-FFF2-40B4-BE49-F238E27FC236}">
                <a16:creationId xmlns:a16="http://schemas.microsoft.com/office/drawing/2014/main" id="{3BDEFBBF-85CE-49F7-BB82-EC3B76338E85}"/>
              </a:ext>
            </a:extLst>
          </p:cNvPr>
          <p:cNvSpPr>
            <a:spLocks noGrp="1"/>
          </p:cNvSpPr>
          <p:nvPr>
            <p:ph sz="quarter" idx="13"/>
          </p:nvPr>
        </p:nvSpPr>
        <p:spPr>
          <a:xfrm>
            <a:off x="0" y="1039091"/>
            <a:ext cx="9144000" cy="5818908"/>
          </a:xfrm>
        </p:spPr>
        <p:txBody>
          <a:bodyPr>
            <a:normAutofit/>
          </a:bodyPr>
          <a:lstStyle/>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James cautions regarding being slow to anger</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He doesn’t say that we should never be angry, but that we should carefully consider the entire picture</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Ephesians 4:26-27 </a:t>
            </a:r>
            <a:r>
              <a:rPr lang="en-US" sz="2800" cap="none"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BE ANGRY</a:t>
            </a:r>
            <a:r>
              <a:rPr lang="en-US" sz="2800" cap="none"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a:t>
            </a:r>
            <a:r>
              <a:rPr lang="en-US" sz="2800" cap="none" dirty="0">
                <a:latin typeface="Tahoma" panose="020B0604030504040204" pitchFamily="34" charset="0"/>
                <a:ea typeface="Tahoma" panose="020B0604030504040204" pitchFamily="34" charset="0"/>
                <a:cs typeface="Tahoma" panose="020B0604030504040204" pitchFamily="34" charset="0"/>
              </a:rPr>
              <a:t> </a:t>
            </a:r>
            <a:r>
              <a:rPr lang="en-US" sz="2800" i="1" cap="none" dirty="0">
                <a:latin typeface="Tahoma" panose="020B0604030504040204" pitchFamily="34" charset="0"/>
                <a:ea typeface="Tahoma" panose="020B0604030504040204" pitchFamily="34" charset="0"/>
                <a:cs typeface="Tahoma" panose="020B0604030504040204" pitchFamily="34" charset="0"/>
              </a:rPr>
              <a:t>yet</a:t>
            </a:r>
            <a:r>
              <a:rPr lang="en-US" sz="2800" cap="none"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DO NOT SIN</a:t>
            </a:r>
            <a:r>
              <a:rPr lang="en-US" sz="2800" cap="none" dirty="0">
                <a:latin typeface="Tahoma" panose="020B0604030504040204" pitchFamily="34" charset="0"/>
                <a:ea typeface="Tahoma" panose="020B0604030504040204" pitchFamily="34" charset="0"/>
                <a:cs typeface="Tahoma" panose="020B0604030504040204" pitchFamily="34" charset="0"/>
              </a:rPr>
              <a:t>; do not let the sun go down on your anger, and do not give the devil an opportunity. </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Sin destroys what it touches</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Sin cannot be described with milder words</a:t>
            </a:r>
          </a:p>
          <a:p>
            <a:pPr>
              <a:lnSpc>
                <a:spcPct val="95000"/>
              </a:lnSpc>
              <a:spcBef>
                <a:spcPts val="200"/>
              </a:spcBef>
            </a:pPr>
            <a:r>
              <a:rPr lang="en-US" sz="2800" cap="none" dirty="0">
                <a:latin typeface="Tahoma" panose="020B0604030504040204" pitchFamily="34" charset="0"/>
                <a:ea typeface="Tahoma" panose="020B0604030504040204" pitchFamily="34" charset="0"/>
                <a:cs typeface="Tahoma" panose="020B0604030504040204" pitchFamily="34" charset="0"/>
              </a:rPr>
              <a:t>The church cannot contribute to moral filth</a:t>
            </a:r>
          </a:p>
          <a:p>
            <a:pPr>
              <a:lnSpc>
                <a:spcPct val="95000"/>
              </a:lnSpc>
              <a:spcBef>
                <a:spcPts val="200"/>
              </a:spcBef>
            </a:pPr>
            <a:r>
              <a:rPr lang="en-US" sz="2800" b="1" cap="none" dirty="0">
                <a:latin typeface="Tahoma" panose="020B0604030504040204" pitchFamily="34" charset="0"/>
                <a:ea typeface="Tahoma" panose="020B0604030504040204" pitchFamily="34" charset="0"/>
                <a:cs typeface="Tahoma" panose="020B0604030504040204" pitchFamily="34" charset="0"/>
              </a:rPr>
              <a:t>James 1:21 </a:t>
            </a:r>
            <a:r>
              <a:rPr lang="en-US" sz="2800" cap="none" dirty="0">
                <a:latin typeface="Tahoma" panose="020B0604030504040204" pitchFamily="34" charset="0"/>
                <a:ea typeface="Tahoma" panose="020B0604030504040204" pitchFamily="34" charset="0"/>
                <a:cs typeface="Tahoma" panose="020B0604030504040204" pitchFamily="34" charset="0"/>
              </a:rPr>
              <a:t>Therefore, putting aside all filthiness and </a:t>
            </a:r>
            <a:r>
              <a:rPr lang="en-US" sz="2800" i="1" cap="none" dirty="0">
                <a:latin typeface="Tahoma" panose="020B0604030504040204" pitchFamily="34" charset="0"/>
                <a:ea typeface="Tahoma" panose="020B0604030504040204" pitchFamily="34" charset="0"/>
                <a:cs typeface="Tahoma" panose="020B0604030504040204" pitchFamily="34" charset="0"/>
              </a:rPr>
              <a:t>all</a:t>
            </a:r>
            <a:r>
              <a:rPr lang="en-US" sz="2800" cap="none" dirty="0">
                <a:latin typeface="Tahoma" panose="020B0604030504040204" pitchFamily="34" charset="0"/>
                <a:ea typeface="Tahoma" panose="020B0604030504040204" pitchFamily="34" charset="0"/>
                <a:cs typeface="Tahoma" panose="020B0604030504040204" pitchFamily="34" charset="0"/>
              </a:rPr>
              <a:t> that remains of wickedness, in humility receive the word implanted, which is able to save your souls. </a:t>
            </a:r>
            <a:br>
              <a:rPr lang="en-US" sz="2800" cap="none" dirty="0">
                <a:latin typeface="Tahoma" panose="020B0604030504040204" pitchFamily="34" charset="0"/>
                <a:ea typeface="Tahoma" panose="020B0604030504040204" pitchFamily="34" charset="0"/>
                <a:cs typeface="Tahoma" panose="020B0604030504040204" pitchFamily="34" charset="0"/>
              </a:rPr>
            </a:br>
            <a:endParaRPr lang="en-US" sz="2800" cap="none"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200"/>
              </a:spcBef>
            </a:pPr>
            <a:endParaRPr lang="en-US" sz="2800" cap="non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075436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351</TotalTime>
  <Words>1547</Words>
  <Application>Microsoft Office PowerPoint</Application>
  <PresentationFormat>On-screen Show (4:3)</PresentationFormat>
  <Paragraphs>100</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Tw Cen MT</vt:lpstr>
      <vt:lpstr>Droplet</vt:lpstr>
      <vt:lpstr>wORKING fAITH</vt:lpstr>
      <vt:lpstr>WORD FOR THE JOURNEY</vt:lpstr>
      <vt:lpstr>RELATIVISM</vt:lpstr>
      <vt:lpstr>CONNECTION</vt:lpstr>
      <vt:lpstr>SIN BRINGS DEATH</vt:lpstr>
      <vt:lpstr>A CRISIS</vt:lpstr>
      <vt:lpstr>THE FATE OF THE CHURCH</vt:lpstr>
      <vt:lpstr>THE SECOND PROBLEM</vt:lpstr>
      <vt:lpstr>WHAT ABOUT ANGER</vt:lpstr>
      <vt:lpstr>AUDITING CHRISTIANITY</vt:lpstr>
      <vt:lpstr>WHAT THE AUDITER DOES</vt:lpstr>
      <vt:lpstr>SHOWING CHARACTER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Gower</dc:creator>
  <cp:lastModifiedBy>Gower</cp:lastModifiedBy>
  <cp:revision>7</cp:revision>
  <cp:lastPrinted>2021-08-13T14:55:31Z</cp:lastPrinted>
  <dcterms:created xsi:type="dcterms:W3CDTF">2021-08-12T15:46:39Z</dcterms:created>
  <dcterms:modified xsi:type="dcterms:W3CDTF">2021-09-15T15:10:13Z</dcterms:modified>
</cp:coreProperties>
</file>