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4"/>
  </p:notesMasterIdLst>
  <p:sldIdLst>
    <p:sldId id="257" r:id="rId2"/>
    <p:sldId id="274" r:id="rId3"/>
    <p:sldId id="275" r:id="rId4"/>
    <p:sldId id="258" r:id="rId5"/>
    <p:sldId id="259" r:id="rId6"/>
    <p:sldId id="260" r:id="rId7"/>
    <p:sldId id="261" r:id="rId8"/>
    <p:sldId id="281" r:id="rId9"/>
    <p:sldId id="276" r:id="rId10"/>
    <p:sldId id="277" r:id="rId11"/>
    <p:sldId id="278" r:id="rId12"/>
    <p:sldId id="280" r:id="rId13"/>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BC930D4D-8F59-489F-9203-726931D3995A}" type="datetimeFigureOut">
              <a:rPr lang="en-US" smtClean="0"/>
              <a:t>9/9/2021</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3D1F876E-5B1C-4940-96B1-FEF28DA4DB98}" type="slidenum">
              <a:rPr lang="en-US" smtClean="0"/>
              <a:t>‹#›</a:t>
            </a:fld>
            <a:endParaRPr lang="en-US"/>
          </a:p>
        </p:txBody>
      </p:sp>
    </p:spTree>
    <p:extLst>
      <p:ext uri="{BB962C8B-B14F-4D97-AF65-F5344CB8AC3E}">
        <p14:creationId xmlns:p14="http://schemas.microsoft.com/office/powerpoint/2010/main" val="323899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3321423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1772553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1663868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70994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540311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7BF3FA6-BEDB-46F9-8D21-847D80DCC4B0}" type="datetimeFigureOut">
              <a:rPr lang="en-US" smtClean="0"/>
              <a:t>9/9/2021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3852969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7BF3FA6-BEDB-46F9-8D21-847D80DCC4B0}" type="datetimeFigureOut">
              <a:rPr lang="en-US" smtClean="0"/>
              <a:t>9/9/2021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792445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39206541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691372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830666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16109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F3FA6-BEDB-46F9-8D21-847D80DCC4B0}"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4117968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BF3FA6-BEDB-46F9-8D21-847D80DCC4B0}"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630291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BF3FA6-BEDB-46F9-8D21-847D80DCC4B0}" type="datetimeFigureOut">
              <a:rPr lang="en-US" smtClean="0"/>
              <a:t>9/9/2021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44363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BF3FA6-BEDB-46F9-8D21-847D80DCC4B0}" type="datetimeFigureOut">
              <a:rPr lang="en-US" smtClean="0"/>
              <a:t>9/9/2021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982240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B7BF3FA6-BEDB-46F9-8D21-847D80DCC4B0}" type="datetimeFigureOut">
              <a:rPr lang="en-US" smtClean="0"/>
              <a:t>9/9/2021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1001842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3629521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419434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B7BF3FA6-BEDB-46F9-8D21-847D80DCC4B0}" type="datetimeFigureOut">
              <a:rPr lang="en-US" smtClean="0"/>
              <a:t>9/9/2021</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991C56F0-1C07-41C1-804F-A12A5701383E}" type="slidenum">
              <a:rPr lang="en-US" smtClean="0"/>
              <a:t>‹#›</a:t>
            </a:fld>
            <a:endParaRPr lang="en-US"/>
          </a:p>
        </p:txBody>
      </p:sp>
    </p:spTree>
    <p:extLst>
      <p:ext uri="{BB962C8B-B14F-4D97-AF65-F5344CB8AC3E}">
        <p14:creationId xmlns:p14="http://schemas.microsoft.com/office/powerpoint/2010/main" val="3335058834"/>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 id="2147483746" r:id="rId17"/>
    <p:sldLayoutId id="214748374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3391" y="2552700"/>
            <a:ext cx="6608618" cy="876300"/>
          </a:xfrm>
        </p:spPr>
        <p:txBody>
          <a:bodyPr>
            <a:noAutofit/>
          </a:bodyPr>
          <a:lstStyle/>
          <a:p>
            <a:pPr algn="ctr"/>
            <a:r>
              <a:rPr lang="en-US" sz="6000" dirty="0" err="1">
                <a:solidFill>
                  <a:schemeClr val="tx2">
                    <a:lumMod val="75000"/>
                  </a:schemeClr>
                </a:solidFill>
                <a:latin typeface="Tahoma" pitchFamily="34" charset="0"/>
                <a:ea typeface="Tahoma" pitchFamily="34" charset="0"/>
                <a:cs typeface="Tahoma" pitchFamily="34" charset="0"/>
              </a:rPr>
              <a:t>wORKING</a:t>
            </a:r>
            <a:r>
              <a:rPr lang="en-US" sz="6000" dirty="0">
                <a:solidFill>
                  <a:schemeClr val="tx2">
                    <a:lumMod val="75000"/>
                  </a:schemeClr>
                </a:solidFill>
                <a:latin typeface="Tahoma" pitchFamily="34" charset="0"/>
                <a:ea typeface="Tahoma" pitchFamily="34" charset="0"/>
                <a:cs typeface="Tahoma" pitchFamily="34" charset="0"/>
              </a:rPr>
              <a:t> </a:t>
            </a:r>
            <a:r>
              <a:rPr lang="en-US" sz="6000" dirty="0" err="1">
                <a:solidFill>
                  <a:schemeClr val="tx2">
                    <a:lumMod val="75000"/>
                  </a:schemeClr>
                </a:solidFill>
                <a:latin typeface="Tahoma" pitchFamily="34" charset="0"/>
                <a:ea typeface="Tahoma" pitchFamily="34" charset="0"/>
                <a:cs typeface="Tahoma" pitchFamily="34" charset="0"/>
              </a:rPr>
              <a:t>fAITH</a:t>
            </a:r>
            <a:endParaRPr lang="en-US" sz="6000" dirty="0">
              <a:solidFill>
                <a:schemeClr val="tx2">
                  <a:lumMod val="75000"/>
                </a:schemeClr>
              </a:solidFill>
              <a:latin typeface="Tahoma" pitchFamily="34" charset="0"/>
              <a:ea typeface="Tahoma" pitchFamily="34" charset="0"/>
              <a:cs typeface="Tahoma" pitchFamily="34" charset="0"/>
            </a:endParaRPr>
          </a:p>
        </p:txBody>
      </p:sp>
      <p:sp>
        <p:nvSpPr>
          <p:cNvPr id="5" name="Subtitle 4"/>
          <p:cNvSpPr>
            <a:spLocks noGrp="1"/>
          </p:cNvSpPr>
          <p:nvPr>
            <p:ph type="subTitle" idx="1"/>
          </p:nvPr>
        </p:nvSpPr>
        <p:spPr>
          <a:xfrm>
            <a:off x="1885950" y="2286001"/>
            <a:ext cx="5143500" cy="2936035"/>
          </a:xfrm>
        </p:spPr>
        <p:txBody>
          <a:bodyPr>
            <a:normAutofit fontScale="70000" lnSpcReduction="20000"/>
          </a:bodyPr>
          <a:lstStyle/>
          <a:p>
            <a:pPr>
              <a:spcBef>
                <a:spcPts val="0"/>
              </a:spcBef>
            </a:pPr>
            <a:endParaRPr lang="en-US" dirty="0">
              <a:solidFill>
                <a:schemeClr val="accent2">
                  <a:lumMod val="75000"/>
                </a:schemeClr>
              </a:solidFill>
              <a:latin typeface="Tahoma" pitchFamily="34" charset="0"/>
              <a:ea typeface="Tahoma" pitchFamily="34" charset="0"/>
              <a:cs typeface="Tahoma" pitchFamily="34" charset="0"/>
            </a:endParaRPr>
          </a:p>
          <a:p>
            <a:pPr>
              <a:spcBef>
                <a:spcPts val="0"/>
              </a:spcBef>
            </a:pPr>
            <a:endParaRPr lang="en-US" b="1" dirty="0">
              <a:latin typeface="Tahoma" pitchFamily="34" charset="0"/>
              <a:ea typeface="Tahoma" pitchFamily="34" charset="0"/>
              <a:cs typeface="Tahoma" pitchFamily="34" charset="0"/>
            </a:endParaRPr>
          </a:p>
          <a:p>
            <a:pPr>
              <a:spcBef>
                <a:spcPts val="0"/>
              </a:spcBef>
            </a:pPr>
            <a:endParaRPr lang="en-US" b="1" dirty="0"/>
          </a:p>
          <a:p>
            <a:pPr>
              <a:spcBef>
                <a:spcPts val="0"/>
              </a:spcBef>
            </a:pPr>
            <a:endParaRPr lang="en-US" b="1" dirty="0"/>
          </a:p>
          <a:p>
            <a:pPr>
              <a:spcBef>
                <a:spcPts val="0"/>
              </a:spcBef>
            </a:pPr>
            <a:endParaRPr lang="en-US" b="1" dirty="0"/>
          </a:p>
          <a:p>
            <a:pPr>
              <a:spcBef>
                <a:spcPts val="0"/>
              </a:spcBef>
            </a:pPr>
            <a:endParaRPr lang="en-US" b="1" dirty="0"/>
          </a:p>
          <a:p>
            <a:pPr>
              <a:spcBef>
                <a:spcPts val="0"/>
              </a:spcBef>
            </a:pPr>
            <a:endParaRPr lang="en-US" b="1" dirty="0"/>
          </a:p>
          <a:p>
            <a:pPr>
              <a:spcBef>
                <a:spcPts val="0"/>
              </a:spcBef>
            </a:pPr>
            <a:r>
              <a:rPr lang="en-US" sz="3600" cap="none" dirty="0">
                <a:solidFill>
                  <a:schemeClr val="tx2">
                    <a:lumMod val="75000"/>
                  </a:schemeClr>
                </a:solidFill>
                <a:latin typeface="Tahoma" pitchFamily="34" charset="0"/>
                <a:ea typeface="Tahoma" pitchFamily="34" charset="0"/>
                <a:cs typeface="Tahoma" pitchFamily="34" charset="0"/>
              </a:rPr>
              <a:t>JoLynn Gower</a:t>
            </a:r>
          </a:p>
          <a:p>
            <a:pPr>
              <a:spcBef>
                <a:spcPts val="0"/>
              </a:spcBef>
            </a:pPr>
            <a:r>
              <a:rPr lang="en-US" sz="3600" cap="none" dirty="0">
                <a:solidFill>
                  <a:schemeClr val="tx2">
                    <a:lumMod val="75000"/>
                  </a:schemeClr>
                </a:solidFill>
                <a:latin typeface="Tahoma" pitchFamily="34" charset="0"/>
                <a:ea typeface="Tahoma" pitchFamily="34" charset="0"/>
                <a:cs typeface="Tahoma" pitchFamily="34" charset="0"/>
              </a:rPr>
              <a:t>493-6151</a:t>
            </a:r>
          </a:p>
          <a:p>
            <a:pPr>
              <a:spcBef>
                <a:spcPts val="0"/>
              </a:spcBef>
            </a:pPr>
            <a:r>
              <a:rPr lang="en-US" sz="3600" cap="none" dirty="0">
                <a:solidFill>
                  <a:schemeClr val="tx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0"/>
            <a:ext cx="9144000" cy="119149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ALL ABOUT WORKS</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914400"/>
            <a:ext cx="9144000" cy="5943599"/>
          </a:xfrm>
        </p:spPr>
        <p:txBody>
          <a:bodyPr>
            <a:normAutofit fontScale="92500"/>
          </a:bodyPr>
          <a:lstStyle/>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Before James even begins to speak about works, he is speaking about faith</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Trials test our faith and bring us to a prayerful position</a:t>
            </a:r>
          </a:p>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James 1:6  </a:t>
            </a:r>
            <a:r>
              <a:rPr lang="en-US" sz="2800" cap="none" dirty="0">
                <a:latin typeface="Tahoma" panose="020B0604030504040204" pitchFamily="34" charset="0"/>
                <a:ea typeface="Tahoma" panose="020B0604030504040204" pitchFamily="34" charset="0"/>
                <a:cs typeface="Tahoma" panose="020B0604030504040204" pitchFamily="34" charset="0"/>
              </a:rPr>
              <a:t>But he must ask in faith without any doubting, for the one who doubts is like the surf of the sea, driven and tossed by the wind.</a:t>
            </a:r>
          </a:p>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James 1:9-11  </a:t>
            </a:r>
            <a:r>
              <a:rPr lang="en-US" sz="2800" cap="none" dirty="0">
                <a:latin typeface="Tahoma" panose="020B0604030504040204" pitchFamily="34" charset="0"/>
                <a:ea typeface="Tahoma" panose="020B0604030504040204" pitchFamily="34" charset="0"/>
                <a:cs typeface="Tahoma" panose="020B0604030504040204" pitchFamily="34" charset="0"/>
              </a:rPr>
              <a:t>But the brother of humble circumstances is to glory in his high position; and the rich man is to glory in his humiliation, because like flowering grass he pass away; For the sun rises with a scorching wind and withers the grass; and its flower falls off and the beauty of its appearance is destroyed; so too the rich man in the midst of his pursuits will fade away.</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OUR CURRENT CIRCUMSTANCES ARE NOT OUR ETERNAL CIRCUMSTANCES</a:t>
            </a:r>
          </a:p>
        </p:txBody>
      </p:sp>
    </p:spTree>
    <p:extLst>
      <p:ext uri="{BB962C8B-B14F-4D97-AF65-F5344CB8AC3E}">
        <p14:creationId xmlns:p14="http://schemas.microsoft.com/office/powerpoint/2010/main" val="3470754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0"/>
            <a:ext cx="9144000" cy="119149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FIRST IMPORTANT ACTION</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928255"/>
            <a:ext cx="9144000" cy="5929744"/>
          </a:xfrm>
        </p:spPr>
        <p:txBody>
          <a:bodyPr>
            <a:normAutofit fontScale="92500" lnSpcReduction="10000"/>
          </a:bodyPr>
          <a:lstStyle/>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John 6:28-29 </a:t>
            </a:r>
            <a:r>
              <a:rPr lang="en-US" sz="2800" cap="none" dirty="0">
                <a:latin typeface="Tahoma" panose="020B0604030504040204" pitchFamily="34" charset="0"/>
                <a:ea typeface="Tahoma" panose="020B0604030504040204" pitchFamily="34" charset="0"/>
                <a:cs typeface="Tahoma" panose="020B0604030504040204" pitchFamily="34" charset="0"/>
              </a:rPr>
              <a:t> Therefore they said to Him, “What shall we do so that we may work and works of God?”  Jesus answered and said to them, “this is the work of God, that you believe in Him whom He has sent.”</a:t>
            </a:r>
          </a:p>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Acts 16:27-31  </a:t>
            </a:r>
            <a:r>
              <a:rPr lang="en-US" sz="2800" cap="none" dirty="0">
                <a:latin typeface="Tahoma" panose="020B0604030504040204" pitchFamily="34" charset="0"/>
                <a:ea typeface="Tahoma" panose="020B0604030504040204" pitchFamily="34" charset="0"/>
                <a:cs typeface="Tahoma" panose="020B0604030504040204" pitchFamily="34" charset="0"/>
              </a:rPr>
              <a:t>When the jailer awoke and saw the prison doors opened, he drew his sword and was about to kill himself, supposing that the prisoners had escaped.  But Paul cried out with a loud voice saying, “Do not harm yourself for we are all here.”  And he called for lights and rushed in, and trembling with fear he fell down before Paul and Silas, and after he brought them out, he said, “Sirs what must I do to be saved?”  They said, “Believe in the Lord Jesus, and you will be saved, you and your household.”</a:t>
            </a:r>
          </a:p>
          <a:p>
            <a:pPr>
              <a:lnSpc>
                <a:spcPct val="100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No other works count if not preceded by an active choice to believe in Jesus and His redemptive work</a:t>
            </a:r>
          </a:p>
        </p:txBody>
      </p:sp>
    </p:spTree>
    <p:extLst>
      <p:ext uri="{BB962C8B-B14F-4D97-AF65-F5344CB8AC3E}">
        <p14:creationId xmlns:p14="http://schemas.microsoft.com/office/powerpoint/2010/main" val="2390630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0"/>
            <a:ext cx="9144000" cy="119149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THE REFINING PROCESS</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928255"/>
            <a:ext cx="9144000" cy="5929744"/>
          </a:xfrm>
        </p:spPr>
        <p:txBody>
          <a:bodyPr>
            <a:normAutofit/>
          </a:bodyPr>
          <a:lstStyle/>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James 1:12  </a:t>
            </a:r>
            <a:r>
              <a:rPr lang="en-US" sz="2800" cap="none" dirty="0">
                <a:latin typeface="Tahoma" panose="020B0604030504040204" pitchFamily="34" charset="0"/>
                <a:ea typeface="Tahoma" panose="020B0604030504040204" pitchFamily="34" charset="0"/>
                <a:cs typeface="Tahoma" panose="020B0604030504040204" pitchFamily="34" charset="0"/>
              </a:rPr>
              <a:t>Blessed is a man who perseveres under trial; for once he has been approved, he will receive the crown of life which the Lord has promised to those who love him.</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Approved: </a:t>
            </a:r>
            <a:r>
              <a:rPr lang="en-US" sz="2800" i="1" cap="none" dirty="0" err="1">
                <a:latin typeface="Tahoma" panose="020B0604030504040204" pitchFamily="34" charset="0"/>
                <a:ea typeface="Tahoma" panose="020B0604030504040204" pitchFamily="34" charset="0"/>
                <a:cs typeface="Tahoma" panose="020B0604030504040204" pitchFamily="34" charset="0"/>
              </a:rPr>
              <a:t>dokimos</a:t>
            </a:r>
            <a:r>
              <a:rPr lang="en-US" sz="2800" i="1" cap="none" dirty="0">
                <a:latin typeface="Tahoma" panose="020B0604030504040204" pitchFamily="34" charset="0"/>
                <a:ea typeface="Tahoma" panose="020B0604030504040204" pitchFamily="34" charset="0"/>
                <a:cs typeface="Tahoma" panose="020B0604030504040204" pitchFamily="34" charset="0"/>
              </a:rPr>
              <a:t>:</a:t>
            </a:r>
            <a:r>
              <a:rPr lang="en-US" sz="2800" cap="none" dirty="0">
                <a:latin typeface="Tahoma" panose="020B0604030504040204" pitchFamily="34" charset="0"/>
                <a:ea typeface="Tahoma" panose="020B0604030504040204" pitchFamily="34" charset="0"/>
                <a:cs typeface="Tahoma" panose="020B0604030504040204" pitchFamily="34" charset="0"/>
              </a:rPr>
              <a:t> withstood the test; been refined</a:t>
            </a:r>
          </a:p>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Romans 12:1-2  </a:t>
            </a:r>
            <a:r>
              <a:rPr lang="en-US" sz="2800" cap="none" dirty="0">
                <a:latin typeface="Tahoma" panose="020B0604030504040204" pitchFamily="34" charset="0"/>
                <a:ea typeface="Tahoma" panose="020B0604030504040204" pitchFamily="34" charset="0"/>
                <a:cs typeface="Tahoma" panose="020B0604030504040204" pitchFamily="34" charset="0"/>
              </a:rPr>
              <a:t>Therefore I urge you, brethren, by the mercies of God, to present your bodies a living and holy sacrifice, acceptable to God, which is your spiritual service of worship.  And do not be conformed to this world, but be transformed by the renewing of your mind so that you may prove what the will of God is, that which is good and acceptable, and perfect.</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Prove: </a:t>
            </a:r>
            <a:r>
              <a:rPr lang="en-US" sz="2800" i="1" cap="none" dirty="0" err="1">
                <a:latin typeface="Tahoma" panose="020B0604030504040204" pitchFamily="34" charset="0"/>
                <a:ea typeface="Tahoma" panose="020B0604030504040204" pitchFamily="34" charset="0"/>
                <a:cs typeface="Tahoma" panose="020B0604030504040204" pitchFamily="34" charset="0"/>
              </a:rPr>
              <a:t>dokimazo</a:t>
            </a:r>
            <a:r>
              <a:rPr lang="en-US" sz="2800" cap="none" dirty="0">
                <a:latin typeface="Tahoma" panose="020B0604030504040204" pitchFamily="34" charset="0"/>
                <a:ea typeface="Tahoma" panose="020B0604030504040204" pitchFamily="34" charset="0"/>
                <a:cs typeface="Tahoma" panose="020B0604030504040204" pitchFamily="34" charset="0"/>
              </a:rPr>
              <a:t> (</a:t>
            </a:r>
            <a:r>
              <a:rPr lang="en-US" sz="2800" cap="none" dirty="0" err="1">
                <a:latin typeface="Tahoma" panose="020B0604030504040204" pitchFamily="34" charset="0"/>
                <a:ea typeface="Tahoma" panose="020B0604030504040204" pitchFamily="34" charset="0"/>
                <a:cs typeface="Tahoma" panose="020B0604030504040204" pitchFamily="34" charset="0"/>
              </a:rPr>
              <a:t>dokimazein</a:t>
            </a:r>
            <a:r>
              <a:rPr lang="en-US" sz="2800" cap="none" dirty="0">
                <a:latin typeface="Tahoma" panose="020B0604030504040204" pitchFamily="34" charset="0"/>
                <a:ea typeface="Tahoma" panose="020B0604030504040204" pitchFamily="34" charset="0"/>
                <a:cs typeface="Tahoma" panose="020B0604030504040204" pitchFamily="34" charset="0"/>
              </a:rPr>
              <a:t>): to be refined to the point that you understand/discern the will of God</a:t>
            </a:r>
          </a:p>
          <a:p>
            <a:pPr>
              <a:lnSpc>
                <a:spcPct val="95000"/>
              </a:lnSpc>
              <a:spcBef>
                <a:spcPts val="200"/>
              </a:spcBef>
            </a:pPr>
            <a:endParaRPr lang="en-US" sz="2800" cap="non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1224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08364"/>
          </a:xfrm>
        </p:spPr>
        <p:txBody>
          <a:bodyPr>
            <a:normAutofit/>
          </a:bodyPr>
          <a:lstStyle/>
          <a:p>
            <a:pPr algn="ctr"/>
            <a:r>
              <a:rPr lang="en-US" sz="44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ABOUT THIS CLASS</a:t>
            </a:r>
          </a:p>
        </p:txBody>
      </p:sp>
      <p:sp>
        <p:nvSpPr>
          <p:cNvPr id="3" name="Content Placeholder 2"/>
          <p:cNvSpPr>
            <a:spLocks noGrp="1"/>
          </p:cNvSpPr>
          <p:nvPr>
            <p:ph idx="1"/>
          </p:nvPr>
        </p:nvSpPr>
        <p:spPr>
          <a:xfrm>
            <a:off x="0" y="1108363"/>
            <a:ext cx="9143999" cy="5874327"/>
          </a:xfrm>
        </p:spPr>
        <p:txBody>
          <a:bodyPr>
            <a:normAutofit fontScale="92500" lnSpcReduction="10000"/>
          </a:bodyPr>
          <a:lstStyle/>
          <a:p>
            <a:pPr>
              <a:lnSpc>
                <a:spcPct val="11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You will need:  a workbook; a good bible translation; a concordance; dictionary; theological dictionary (optional)</a:t>
            </a:r>
          </a:p>
          <a:p>
            <a:pPr>
              <a:lnSpc>
                <a:spcPct val="11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If you are attending the class, you can sign-out a workbook today; there is no charge for the workbook and it is yours to keep</a:t>
            </a:r>
          </a:p>
          <a:p>
            <a:pPr>
              <a:lnSpc>
                <a:spcPct val="11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Work through the assigned section before class if possible</a:t>
            </a:r>
          </a:p>
          <a:p>
            <a:pPr>
              <a:lnSpc>
                <a:spcPct val="11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The audio of the class will be on </a:t>
            </a:r>
            <a:r>
              <a:rPr lang="en-US" sz="2800" cap="none" dirty="0" err="1">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dropbox</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link </a:t>
            </a:r>
          </a:p>
          <a:p>
            <a:pPr>
              <a:lnSpc>
                <a:spcPct val="115000"/>
              </a:lnSpc>
              <a:spcBef>
                <a:spcPts val="200"/>
              </a:spcBef>
            </a:pPr>
            <a:r>
              <a:rPr lang="en-US" sz="2800" cap="none" dirty="0" err="1">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Powerpoint</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presentation will be under the audio link for each class</a:t>
            </a:r>
          </a:p>
          <a:p>
            <a:pPr>
              <a:lnSpc>
                <a:spcPct val="11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If you want extra workbooks for those who are not attending the class on Tuesdays, they can be downloaded  from the </a:t>
            </a:r>
            <a:r>
              <a:rPr lang="en-US" sz="2800" cap="none" dirty="0" err="1">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dropbox</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the workbook will be located under the audio for the 1</a:t>
            </a:r>
            <a:r>
              <a:rPr lang="en-US" sz="2800" cap="none" baseline="300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st</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class only</a:t>
            </a:r>
          </a:p>
          <a:p>
            <a:pPr>
              <a:buNone/>
            </a:pPr>
            <a:endParaRPr lang="en-US"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36073"/>
          </a:xfrm>
        </p:spPr>
        <p:txBody>
          <a:bodyPr>
            <a:noAutofit/>
          </a:bodyPr>
          <a:lstStyle/>
          <a:p>
            <a:pPr algn="ctr"/>
            <a:r>
              <a:rPr lang="en-US" sz="48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3" name="Content Placeholder 2"/>
          <p:cNvSpPr>
            <a:spLocks noGrp="1"/>
          </p:cNvSpPr>
          <p:nvPr>
            <p:ph idx="1"/>
          </p:nvPr>
        </p:nvSpPr>
        <p:spPr>
          <a:xfrm>
            <a:off x="-1" y="997527"/>
            <a:ext cx="9144001" cy="5860473"/>
          </a:xfrm>
        </p:spPr>
        <p:txBody>
          <a:bodyPr>
            <a:noAutofit/>
          </a:bodyPr>
          <a:lstStyle/>
          <a:p>
            <a:pPr>
              <a:lnSpc>
                <a:spcPct val="95000"/>
              </a:lnSpc>
              <a:spcBef>
                <a:spcPts val="200"/>
              </a:spcBef>
            </a:pPr>
            <a:r>
              <a:rPr lang="en-US" sz="28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James 5:16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Therefore, confess your sins to one another, and pray for one another so that you may be healed. The effective prayer of a righteous man can accomplish much.</a:t>
            </a:r>
          </a:p>
          <a:p>
            <a:pPr>
              <a:lnSpc>
                <a:spcPct val="9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confess: </a:t>
            </a:r>
            <a:r>
              <a:rPr lang="en-US" sz="2800" i="1" cap="none" dirty="0" err="1">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exomologeo</a:t>
            </a:r>
            <a:r>
              <a:rPr lang="en-US" sz="28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to say the thing in the midst</a:t>
            </a:r>
          </a:p>
          <a:p>
            <a:pPr>
              <a:lnSpc>
                <a:spcPct val="9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logos: what we know </a:t>
            </a:r>
            <a:r>
              <a:rPr lang="en-US" sz="2800" cap="none">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about God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and his word</a:t>
            </a:r>
          </a:p>
          <a:p>
            <a:pPr>
              <a:lnSpc>
                <a:spcPct val="9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ethos: who we are as believers</a:t>
            </a:r>
          </a:p>
          <a:p>
            <a:pPr>
              <a:lnSpc>
                <a:spcPct val="9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pathos: our personal passion and conviction</a:t>
            </a:r>
          </a:p>
          <a:p>
            <a:pPr>
              <a:lnSpc>
                <a:spcPct val="95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Who is James?  Usually recognized as being the half-brother (or step-brother or no relation!) of Jesus</a:t>
            </a:r>
          </a:p>
          <a:p>
            <a:pPr>
              <a:lnSpc>
                <a:spcPct val="95000"/>
              </a:lnSpc>
              <a:spcBef>
                <a:spcPts val="200"/>
              </a:spcBef>
            </a:pPr>
            <a:r>
              <a:rPr lang="en-US" sz="28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Matthew 13:55-57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“Is not this the carpenter's son? is not his mother called Mary, and his brothers, James and Joseph and Simon and Judas?  And his sisters, are they not all with us?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35" y="0"/>
            <a:ext cx="7841673" cy="1080655"/>
          </a:xfrm>
        </p:spPr>
        <p:txBody>
          <a:bodyPr>
            <a:normAutofit/>
          </a:bodyPr>
          <a:lstStyle/>
          <a:p>
            <a:pPr algn="ctr"/>
            <a:r>
              <a:rPr lang="en-US" sz="44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WHO WAS JAMES?</a:t>
            </a:r>
          </a:p>
        </p:txBody>
      </p:sp>
      <p:sp>
        <p:nvSpPr>
          <p:cNvPr id="3" name="Content Placeholder 2"/>
          <p:cNvSpPr>
            <a:spLocks noGrp="1"/>
          </p:cNvSpPr>
          <p:nvPr>
            <p:ph idx="1"/>
          </p:nvPr>
        </p:nvSpPr>
        <p:spPr>
          <a:xfrm>
            <a:off x="0" y="789709"/>
            <a:ext cx="9144000" cy="6165273"/>
          </a:xfrm>
        </p:spPr>
        <p:txBody>
          <a:bodyPr>
            <a:noAutofit/>
          </a:bodyPr>
          <a:lstStyle/>
          <a:p>
            <a:pPr>
              <a:lnSpc>
                <a:spcPct val="90000"/>
              </a:lnSpc>
              <a:spcBef>
                <a:spcPts val="200"/>
              </a:spcBef>
            </a:pP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John 7:5 </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For not even his brothers were believing in him </a:t>
            </a:r>
          </a:p>
          <a:p>
            <a:pPr>
              <a:lnSpc>
                <a:spcPct val="90000"/>
              </a:lnSpc>
              <a:spcBef>
                <a:spcPts val="200"/>
              </a:spcBef>
            </a:pP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1 Corinthians 15:4-7…</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and that he was buried, and that he was raised on the third day according to the scriptures, </a:t>
            </a:r>
            <a:b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b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and that he appeared to Cephas, then to the twelve. </a:t>
            </a:r>
            <a:b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b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after that he appeared to more than five hundred brethren at one time, most of whom remain until now, but some have fallen asleep; then he appeared to James, then to all the apostles; </a:t>
            </a:r>
          </a:p>
          <a:p>
            <a:pPr>
              <a:lnSpc>
                <a:spcPct val="90000"/>
              </a:lnSpc>
              <a:spcBef>
                <a:spcPts val="200"/>
              </a:spcBef>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The</a:t>
            </a:r>
            <a:r>
              <a:rPr lang="en-US" sz="2600" cap="none" spc="-113"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12 </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included James, brother of John (Zebedee)</a:t>
            </a:r>
          </a:p>
          <a:p>
            <a:pPr>
              <a:lnSpc>
                <a:spcPct val="90000"/>
              </a:lnSpc>
              <a:spcBef>
                <a:spcPts val="200"/>
              </a:spcBef>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The</a:t>
            </a:r>
            <a:r>
              <a:rPr lang="en-US" sz="2600" cap="none" spc="-113"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12 </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included James “the less”</a:t>
            </a: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Mark 15:40 </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There were also </a:t>
            </a:r>
            <a:r>
              <a:rPr lang="en-US" sz="26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some</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women looking on from a distance, among whom </a:t>
            </a:r>
            <a:r>
              <a:rPr lang="en-US" sz="26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were</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Mary Magdalene, and Mary the mother of James the less and </a:t>
            </a:r>
            <a:r>
              <a:rPr lang="en-US" sz="2600" cap="none" dirty="0" err="1">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Joses</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and Salome. </a:t>
            </a:r>
          </a:p>
          <a:p>
            <a:pPr>
              <a:lnSpc>
                <a:spcPct val="90000"/>
              </a:lnSpc>
              <a:spcBef>
                <a:spcPts val="200"/>
              </a:spcBef>
            </a:pP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John 19:25  </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But standing by the cross of Jesus were his mother, and his mother's sister, Mary the </a:t>
            </a:r>
            <a:r>
              <a:rPr lang="en-US" sz="26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wife</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of </a:t>
            </a:r>
            <a:r>
              <a:rPr lang="en-US" sz="2600" cap="none" dirty="0" err="1">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Clopas</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and Mary Magdalene.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7855" y="2"/>
            <a:ext cx="5702812" cy="1052944"/>
          </a:xfrm>
        </p:spPr>
        <p:txBody>
          <a:bodyPr>
            <a:normAutofit/>
          </a:bodyPr>
          <a:lstStyle/>
          <a:p>
            <a:pPr algn="ctr"/>
            <a:r>
              <a:rPr lang="en-US" sz="44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WHO WAS JAMES</a:t>
            </a:r>
          </a:p>
        </p:txBody>
      </p:sp>
      <p:sp>
        <p:nvSpPr>
          <p:cNvPr id="3" name="Content Placeholder 2"/>
          <p:cNvSpPr>
            <a:spLocks noGrp="1"/>
          </p:cNvSpPr>
          <p:nvPr>
            <p:ph idx="1"/>
          </p:nvPr>
        </p:nvSpPr>
        <p:spPr>
          <a:xfrm>
            <a:off x="0" y="914400"/>
            <a:ext cx="9144000" cy="6054436"/>
          </a:xfrm>
        </p:spPr>
        <p:txBody>
          <a:bodyPr>
            <a:normAutofit fontScale="92500" lnSpcReduction="20000"/>
          </a:bodyPr>
          <a:lstStyle/>
          <a:p>
            <a:pPr>
              <a:lnSpc>
                <a:spcPct val="110000"/>
              </a:lnSpc>
              <a:spcBef>
                <a:spcPts val="200"/>
              </a:spcBef>
            </a:pPr>
            <a:r>
              <a:rPr lang="en-US" sz="28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Acts 12:17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But motioning to them with his hand to be silent, he described to them how the lord had led him out of the prison. and he said, “Report these things to James and the brethren." Then he left and went to another place.</a:t>
            </a:r>
          </a:p>
          <a:p>
            <a:pPr>
              <a:lnSpc>
                <a:spcPct val="110000"/>
              </a:lnSpc>
              <a:spcBef>
                <a:spcPts val="200"/>
              </a:spcBef>
            </a:pPr>
            <a:r>
              <a:rPr lang="en-US" sz="28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Acts 12:2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James, the brother of </a:t>
            </a:r>
            <a:r>
              <a:rPr lang="en-US" sz="28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John, already martyred</a:t>
            </a:r>
          </a:p>
          <a:p>
            <a:pPr>
              <a:lnSpc>
                <a:spcPct val="110000"/>
              </a:lnSpc>
              <a:spcBef>
                <a:spcPts val="200"/>
              </a:spcBef>
            </a:pPr>
            <a:r>
              <a:rPr lang="en-US" sz="28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Galatians 2:9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and recognizing the grace that had been given to me, James and Cephas and John, who were reputed to be pillars, gave to me and Barnabas the right hand of fellowship, so that we </a:t>
            </a:r>
            <a:r>
              <a:rPr lang="en-US" sz="28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might</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a:t>
            </a:r>
            <a:r>
              <a:rPr lang="en-US" sz="28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go</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to the gentiles and they to the circumcised. (time of Jerusalem Council)</a:t>
            </a:r>
          </a:p>
          <a:p>
            <a:pPr>
              <a:lnSpc>
                <a:spcPct val="110000"/>
              </a:lnSpc>
              <a:spcBef>
                <a:spcPts val="200"/>
              </a:spcBef>
            </a:pPr>
            <a:r>
              <a:rPr lang="en-US" sz="28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James 1:1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James, a bond-servant of God and of the lord Jesus Christ, to the twelve tribes who are dispersed abroad: greetings. </a:t>
            </a:r>
          </a:p>
          <a:p>
            <a:pPr>
              <a:lnSpc>
                <a:spcPct val="110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Bond-servant: </a:t>
            </a:r>
            <a:r>
              <a:rPr lang="en-US" sz="2800" i="1" cap="none" dirty="0" err="1">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doulos</a:t>
            </a:r>
            <a:r>
              <a:rPr lang="en-US" sz="28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someone serving another; if freed, indicated by a stigmata</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0"/>
            <a:ext cx="6172200" cy="1163782"/>
          </a:xfrm>
        </p:spPr>
        <p:txBody>
          <a:bodyPr>
            <a:normAutofit/>
          </a:bodyPr>
          <a:lstStyle/>
          <a:p>
            <a:pPr algn="ctr"/>
            <a:r>
              <a:rPr lang="en-US" sz="44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MORE ABOUT JAMES</a:t>
            </a:r>
          </a:p>
        </p:txBody>
      </p:sp>
      <p:sp>
        <p:nvSpPr>
          <p:cNvPr id="3" name="Content Placeholder 2"/>
          <p:cNvSpPr>
            <a:spLocks noGrp="1"/>
          </p:cNvSpPr>
          <p:nvPr>
            <p:ph idx="1"/>
          </p:nvPr>
        </p:nvSpPr>
        <p:spPr>
          <a:xfrm>
            <a:off x="0" y="1163783"/>
            <a:ext cx="9144000" cy="5818908"/>
          </a:xfrm>
        </p:spPr>
        <p:txBody>
          <a:bodyPr>
            <a:noAutofit/>
          </a:bodyPr>
          <a:lstStyle/>
          <a:p>
            <a:pPr>
              <a:lnSpc>
                <a:spcPct val="95000"/>
              </a:lnSpc>
              <a:spcBef>
                <a:spcPts val="200"/>
              </a:spcBef>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Josephus (37 AD): James was stoned to death by Jewish leaders in 62 AD</a:t>
            </a:r>
          </a:p>
          <a:p>
            <a:pPr>
              <a:lnSpc>
                <a:spcPct val="95000"/>
              </a:lnSpc>
              <a:spcBef>
                <a:spcPts val="200"/>
              </a:spcBef>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Eusebius (260 AD):  Was thrown from the pinnacle of the temple and beaten with a club/stoned around 69 AD</a:t>
            </a:r>
          </a:p>
          <a:p>
            <a:pPr>
              <a:lnSpc>
                <a:spcPct val="95000"/>
              </a:lnSpc>
              <a:spcBef>
                <a:spcPts val="200"/>
              </a:spcBef>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James’ letter was written somewhere between 47-49 AD</a:t>
            </a:r>
          </a:p>
          <a:p>
            <a:pPr>
              <a:lnSpc>
                <a:spcPct val="95000"/>
              </a:lnSpc>
              <a:spcBef>
                <a:spcPts val="200"/>
              </a:spcBef>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Neither Jerusalem Council (50 AD) or Paul (48-49 AD ) are mentioned</a:t>
            </a:r>
          </a:p>
          <a:p>
            <a:pPr>
              <a:lnSpc>
                <a:spcPct val="95000"/>
              </a:lnSpc>
              <a:spcBef>
                <a:spcPts val="200"/>
              </a:spcBef>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Purpose of the letter:  to encourage dispersed believers to practice what they preach;  Christians experience stress</a:t>
            </a:r>
          </a:p>
          <a:p>
            <a:pPr>
              <a:lnSpc>
                <a:spcPct val="95000"/>
              </a:lnSpc>
              <a:spcBef>
                <a:spcPts val="200"/>
              </a:spcBef>
            </a:pP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1 Peter 1:6-7  </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In this you greatly rejoice, even though now for a little while, if necessary, you have been </a:t>
            </a:r>
            <a:r>
              <a:rPr lang="en-US" sz="2600" u="sng"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distressed by various trials</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so that the proof of your faith, </a:t>
            </a:r>
            <a:r>
              <a:rPr lang="en-US" sz="26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being</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more precious than gold which is perishable, even though tested by fire, may be found to result in praise and glory and honor at the revelation of Jesus Christ; </a:t>
            </a:r>
          </a:p>
          <a:p>
            <a:pPr>
              <a:spcBef>
                <a:spcPts val="225"/>
              </a:spcBef>
            </a:pPr>
            <a:endParaRPr lang="en-US" dirty="0">
              <a:solidFill>
                <a:schemeClr val="accent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0"/>
            <a:ext cx="6172200" cy="900545"/>
          </a:xfrm>
        </p:spPr>
        <p:txBody>
          <a:bodyPr>
            <a:normAutofit/>
          </a:bodyPr>
          <a:lstStyle/>
          <a:p>
            <a:pPr algn="ctr"/>
            <a:r>
              <a:rPr lang="en-US" sz="48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WHEN NOT IF</a:t>
            </a:r>
          </a:p>
        </p:txBody>
      </p:sp>
      <p:sp>
        <p:nvSpPr>
          <p:cNvPr id="3" name="Content Placeholder 2"/>
          <p:cNvSpPr>
            <a:spLocks noGrp="1"/>
          </p:cNvSpPr>
          <p:nvPr>
            <p:ph idx="1"/>
          </p:nvPr>
        </p:nvSpPr>
        <p:spPr>
          <a:xfrm>
            <a:off x="-110836" y="2216727"/>
            <a:ext cx="9254836" cy="5223164"/>
          </a:xfrm>
        </p:spPr>
        <p:txBody>
          <a:bodyPr>
            <a:noAutofit/>
          </a:bodyPr>
          <a:lstStyle/>
          <a:p>
            <a:pPr>
              <a:lnSpc>
                <a:spcPct val="90000"/>
              </a:lnSpc>
              <a:spcBef>
                <a:spcPts val="200"/>
              </a:spcBef>
            </a:pP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James 1:2-4 </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Consider it all joy, my brethren, </a:t>
            </a: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when</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you encounter various trials, knowing that the testing of your faith produces endurance.  And let endurance have </a:t>
            </a:r>
            <a:r>
              <a:rPr lang="en-US" sz="26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its</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perfect result, so that you may be perfect and complete, lacking in nothing. </a:t>
            </a:r>
          </a:p>
          <a:p>
            <a:pPr>
              <a:lnSpc>
                <a:spcPct val="90000"/>
              </a:lnSpc>
              <a:spcBef>
                <a:spcPts val="200"/>
              </a:spcBef>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Trials: </a:t>
            </a: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Correcting</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when we are outside God’s will</a:t>
            </a:r>
          </a:p>
          <a:p>
            <a:pPr>
              <a:lnSpc>
                <a:spcPct val="90000"/>
              </a:lnSpc>
              <a:spcBef>
                <a:spcPts val="200"/>
              </a:spcBef>
              <a:buNone/>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a:t>
            </a: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Perfecting</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when we are inside God’s will</a:t>
            </a:r>
          </a:p>
          <a:p>
            <a:pPr>
              <a:lnSpc>
                <a:spcPct val="90000"/>
              </a:lnSpc>
              <a:spcBef>
                <a:spcPts val="200"/>
              </a:spcBef>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Stress and trials create problems:</a:t>
            </a:r>
          </a:p>
          <a:p>
            <a:pPr>
              <a:lnSpc>
                <a:spcPct val="90000"/>
              </a:lnSpc>
              <a:spcBef>
                <a:spcPts val="200"/>
              </a:spcBef>
              <a:buNone/>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Some because we live in a fallen world</a:t>
            </a:r>
          </a:p>
          <a:p>
            <a:pPr>
              <a:lnSpc>
                <a:spcPct val="90000"/>
              </a:lnSpc>
              <a:spcBef>
                <a:spcPts val="200"/>
              </a:spcBef>
              <a:buNone/>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Some because we live in unredeemed bodies</a:t>
            </a:r>
          </a:p>
          <a:p>
            <a:pPr>
              <a:lnSpc>
                <a:spcPct val="90000"/>
              </a:lnSpc>
              <a:spcBef>
                <a:spcPts val="200"/>
              </a:spcBef>
              <a:buNone/>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Some are spiritual in nature and happen because</a:t>
            </a:r>
          </a:p>
          <a:p>
            <a:pPr>
              <a:lnSpc>
                <a:spcPct val="90000"/>
              </a:lnSpc>
              <a:spcBef>
                <a:spcPts val="200"/>
              </a:spcBef>
              <a:buNone/>
            </a:pP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We are Christians</a:t>
            </a:r>
          </a:p>
          <a:p>
            <a:pPr>
              <a:lnSpc>
                <a:spcPct val="90000"/>
              </a:lnSpc>
              <a:spcBef>
                <a:spcPts val="200"/>
              </a:spcBef>
            </a:pPr>
            <a:r>
              <a:rPr lang="en-US" sz="26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Hebrews 12:1 </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Therefore, since we have so great a cloud of witnesses surrounding us, let us also lay aside every encumbrance and the sin which so easily entangles us, </a:t>
            </a:r>
            <a:r>
              <a:rPr lang="en-US" sz="2600" cap="none" spc="-113"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and</a:t>
            </a:r>
            <a: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let us run with endurance race that is set before us… </a:t>
            </a:r>
            <a:br>
              <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br>
            <a:endParaRPr lang="en-US" sz="26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endParaRPr>
          </a:p>
          <a:p>
            <a:pPr>
              <a:spcBef>
                <a:spcPts val="0"/>
              </a:spcBef>
            </a:pPr>
            <a:endParaRPr lang="en-US" dirty="0">
              <a:solidFill>
                <a:schemeClr val="tx2">
                  <a:lumMod val="75000"/>
                </a:schemeClr>
              </a:solidFill>
            </a:endParaRPr>
          </a:p>
          <a:p>
            <a:pPr>
              <a:lnSpc>
                <a:spcPct val="90000"/>
              </a:lnSpc>
              <a:buNone/>
            </a:pPr>
            <a:endParaRPr lang="en-US" dirty="0">
              <a:solidFill>
                <a:srgbClr val="0070C0"/>
              </a:solidFill>
            </a:endParaRPr>
          </a:p>
          <a:p>
            <a:pPr>
              <a:lnSpc>
                <a:spcPct val="90000"/>
              </a:lnSpc>
              <a:buNone/>
            </a:pPr>
            <a:endParaRPr lang="en-US" dirty="0">
              <a:solidFill>
                <a:srgbClr val="0070C0"/>
              </a:solidFill>
            </a:endParaRPr>
          </a:p>
          <a:p>
            <a:pPr>
              <a:lnSpc>
                <a:spcPct val="90000"/>
              </a:lnSpc>
            </a:pPr>
            <a:endParaRPr lang="en-US" dirty="0">
              <a:solidFill>
                <a:schemeClr val="accent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0"/>
            <a:ext cx="9144000" cy="119149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A BIT OF A PARADOX</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969818"/>
            <a:ext cx="9144000" cy="5888181"/>
          </a:xfrm>
        </p:spPr>
        <p:txBody>
          <a:bodyPr>
            <a:normAutofit fontScale="92500"/>
          </a:bodyPr>
          <a:lstStyle/>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Hebrews 12:2 </a:t>
            </a:r>
            <a:r>
              <a:rPr lang="en-US" sz="2800" cap="none" dirty="0">
                <a:latin typeface="Tahoma" panose="020B0604030504040204" pitchFamily="34" charset="0"/>
                <a:ea typeface="Tahoma" panose="020B0604030504040204" pitchFamily="34" charset="0"/>
                <a:cs typeface="Tahoma" panose="020B0604030504040204" pitchFamily="34" charset="0"/>
              </a:rPr>
              <a:t>…fixing our eyes on Jesus, the author and finisher of our faith, who for the joy set before Him endured the cross, despising the shame, and has sat down at the right hand of the throne of God.</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Joy: </a:t>
            </a:r>
            <a:r>
              <a:rPr lang="en-US" sz="2800" i="1" cap="none" dirty="0" err="1">
                <a:latin typeface="Tahoma" panose="020B0604030504040204" pitchFamily="34" charset="0"/>
                <a:ea typeface="Tahoma" panose="020B0604030504040204" pitchFamily="34" charset="0"/>
                <a:cs typeface="Tahoma" panose="020B0604030504040204" pitchFamily="34" charset="0"/>
              </a:rPr>
              <a:t>chara</a:t>
            </a:r>
            <a:r>
              <a:rPr lang="en-US" sz="2800" i="1" cap="none" dirty="0">
                <a:latin typeface="Tahoma" panose="020B0604030504040204" pitchFamily="34" charset="0"/>
                <a:ea typeface="Tahoma" panose="020B0604030504040204" pitchFamily="34" charset="0"/>
                <a:cs typeface="Tahoma" panose="020B0604030504040204" pitchFamily="34" charset="0"/>
              </a:rPr>
              <a:t>:</a:t>
            </a:r>
            <a:r>
              <a:rPr lang="en-US" sz="2800" cap="none" dirty="0">
                <a:latin typeface="Tahoma" panose="020B0604030504040204" pitchFamily="34" charset="0"/>
                <a:ea typeface="Tahoma" panose="020B0604030504040204" pitchFamily="34" charset="0"/>
                <a:cs typeface="Tahoma" panose="020B0604030504040204" pitchFamily="34" charset="0"/>
              </a:rPr>
              <a:t> delight, inner sense of happiness/gladness</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Endurance: </a:t>
            </a:r>
            <a:r>
              <a:rPr lang="en-US" sz="2800" i="1" cap="none" dirty="0" err="1">
                <a:latin typeface="Tahoma" panose="020B0604030504040204" pitchFamily="34" charset="0"/>
                <a:ea typeface="Tahoma" panose="020B0604030504040204" pitchFamily="34" charset="0"/>
                <a:cs typeface="Tahoma" panose="020B0604030504040204" pitchFamily="34" charset="0"/>
              </a:rPr>
              <a:t>hupomone</a:t>
            </a:r>
            <a:r>
              <a:rPr lang="en-US" sz="2800" i="1" cap="none" dirty="0">
                <a:latin typeface="Tahoma" panose="020B0604030504040204" pitchFamily="34" charset="0"/>
                <a:ea typeface="Tahoma" panose="020B0604030504040204" pitchFamily="34" charset="0"/>
                <a:cs typeface="Tahoma" panose="020B0604030504040204" pitchFamily="34" charset="0"/>
              </a:rPr>
              <a:t>:</a:t>
            </a:r>
            <a:r>
              <a:rPr lang="en-US" sz="2800" cap="none" dirty="0">
                <a:latin typeface="Tahoma" panose="020B0604030504040204" pitchFamily="34" charset="0"/>
                <a:ea typeface="Tahoma" panose="020B0604030504040204" pitchFamily="34" charset="0"/>
                <a:cs typeface="Tahoma" panose="020B0604030504040204" pitchFamily="34" charset="0"/>
              </a:rPr>
              <a:t> to abide under</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James 1:5-8  But if any of you lacks wisdom, let him ask of God, who gives to all generously and without reproach, and it will be given to him.  But he must ask in faith, without any doubting, for the one who doubts is like the surf of the sea, driven and tossed by the wind.  For that man ought not to expect that he will receive anything from the Lord, being a double-minded man, unstable in all his ways.</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Double-minded: </a:t>
            </a:r>
            <a:r>
              <a:rPr lang="en-US" sz="2800" i="1" cap="none" dirty="0" err="1">
                <a:latin typeface="Tahoma" panose="020B0604030504040204" pitchFamily="34" charset="0"/>
                <a:ea typeface="Tahoma" panose="020B0604030504040204" pitchFamily="34" charset="0"/>
                <a:cs typeface="Tahoma" panose="020B0604030504040204" pitchFamily="34" charset="0"/>
              </a:rPr>
              <a:t>dipsuchos</a:t>
            </a:r>
            <a:r>
              <a:rPr lang="en-US" sz="2800" i="1" cap="none" dirty="0">
                <a:latin typeface="Tahoma" panose="020B0604030504040204" pitchFamily="34" charset="0"/>
                <a:ea typeface="Tahoma" panose="020B0604030504040204" pitchFamily="34" charset="0"/>
                <a:cs typeface="Tahoma" panose="020B0604030504040204" pitchFamily="34" charset="0"/>
              </a:rPr>
              <a:t>:</a:t>
            </a:r>
            <a:r>
              <a:rPr lang="en-US" sz="2800" cap="none" dirty="0">
                <a:latin typeface="Tahoma" panose="020B0604030504040204" pitchFamily="34" charset="0"/>
                <a:ea typeface="Tahoma" panose="020B0604030504040204" pitchFamily="34" charset="0"/>
                <a:cs typeface="Tahoma" panose="020B0604030504040204" pitchFamily="34" charset="0"/>
              </a:rPr>
              <a:t> </a:t>
            </a:r>
            <a:r>
              <a:rPr lang="en-US" sz="2800" cap="none" dirty="0" err="1">
                <a:latin typeface="Tahoma" panose="020B0604030504040204" pitchFamily="34" charset="0"/>
                <a:ea typeface="Tahoma" panose="020B0604030504040204" pitchFamily="34" charset="0"/>
                <a:cs typeface="Tahoma" panose="020B0604030504040204" pitchFamily="34" charset="0"/>
              </a:rPr>
              <a:t>waivering</a:t>
            </a:r>
            <a:r>
              <a:rPr lang="en-US" sz="2800" cap="none" dirty="0">
                <a:latin typeface="Tahoma" panose="020B0604030504040204" pitchFamily="34" charset="0"/>
                <a:ea typeface="Tahoma" panose="020B0604030504040204" pitchFamily="34" charset="0"/>
                <a:cs typeface="Tahoma" panose="020B0604030504040204" pitchFamily="34" charset="0"/>
              </a:rPr>
              <a:t> between opinions or value systems</a:t>
            </a:r>
          </a:p>
          <a:p>
            <a:pPr>
              <a:lnSpc>
                <a:spcPct val="95000"/>
              </a:lnSpc>
              <a:spcBef>
                <a:spcPts val="200"/>
              </a:spcBef>
            </a:pPr>
            <a:endParaRPr lang="en-US" sz="2800" cap="none"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200"/>
              </a:spcBef>
            </a:pPr>
            <a:endParaRPr lang="en-US" sz="2800" cap="non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63201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0"/>
            <a:ext cx="9144000" cy="119149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Wisdom to handle trials</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1066800"/>
            <a:ext cx="9144000" cy="5791199"/>
          </a:xfrm>
        </p:spPr>
        <p:txBody>
          <a:bodyPr>
            <a:normAutofit/>
          </a:bodyPr>
          <a:lstStyle/>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Wisdom comes from God</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Wisdom: </a:t>
            </a:r>
            <a:r>
              <a:rPr lang="en-US" sz="2800" i="1" cap="none" dirty="0" err="1">
                <a:latin typeface="Tahoma" panose="020B0604030504040204" pitchFamily="34" charset="0"/>
                <a:ea typeface="Tahoma" panose="020B0604030504040204" pitchFamily="34" charset="0"/>
                <a:cs typeface="Tahoma" panose="020B0604030504040204" pitchFamily="34" charset="0"/>
              </a:rPr>
              <a:t>sophia</a:t>
            </a:r>
            <a:r>
              <a:rPr lang="en-US" sz="2800" i="1" cap="none" dirty="0">
                <a:latin typeface="Tahoma" panose="020B0604030504040204" pitchFamily="34" charset="0"/>
                <a:ea typeface="Tahoma" panose="020B0604030504040204" pitchFamily="34" charset="0"/>
                <a:cs typeface="Tahoma" panose="020B0604030504040204" pitchFamily="34" charset="0"/>
              </a:rPr>
              <a:t>: </a:t>
            </a:r>
            <a:r>
              <a:rPr lang="en-US" sz="2800" cap="none" dirty="0">
                <a:latin typeface="Tahoma" panose="020B0604030504040204" pitchFamily="34" charset="0"/>
                <a:ea typeface="Tahoma" panose="020B0604030504040204" pitchFamily="34" charset="0"/>
                <a:cs typeface="Tahoma" panose="020B0604030504040204" pitchFamily="34" charset="0"/>
              </a:rPr>
              <a:t>the ability to apply knowledge</a:t>
            </a:r>
          </a:p>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James 3:16-17  </a:t>
            </a:r>
            <a:r>
              <a:rPr lang="en-US" sz="2800" cap="none" dirty="0">
                <a:latin typeface="Tahoma" panose="020B0604030504040204" pitchFamily="34" charset="0"/>
                <a:ea typeface="Tahoma" panose="020B0604030504040204" pitchFamily="34" charset="0"/>
                <a:cs typeface="Tahoma" panose="020B0604030504040204" pitchFamily="34" charset="0"/>
              </a:rPr>
              <a:t>For where jealousy and selfish ambition exist, there is disorder and every evil thing.  But the wisdom from above is first pure, then peaceable, gentle, reasonable, full of mercy and good fruits, unwavering, without hypocrisy.</a:t>
            </a:r>
          </a:p>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1 Corinthians 12:8  </a:t>
            </a:r>
            <a:r>
              <a:rPr lang="en-US" sz="2800" cap="none" dirty="0">
                <a:latin typeface="Tahoma" panose="020B0604030504040204" pitchFamily="34" charset="0"/>
                <a:ea typeface="Tahoma" panose="020B0604030504040204" pitchFamily="34" charset="0"/>
                <a:cs typeface="Tahoma" panose="020B0604030504040204" pitchFamily="34" charset="0"/>
              </a:rPr>
              <a:t>For to one is given the word of wisdom through the Spirit, and to another the word of knowledge according to the same Spirit;</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A “word of wisdom” enables one to see how to use information and the potential result of its use; sometimes it has a future component to it.</a:t>
            </a:r>
          </a:p>
          <a:p>
            <a:pPr marL="0" indent="0">
              <a:lnSpc>
                <a:spcPct val="95000"/>
              </a:lnSpc>
              <a:spcBef>
                <a:spcPts val="200"/>
              </a:spcBef>
              <a:buNone/>
            </a:pPr>
            <a:endParaRPr lang="en-US" sz="2800" cap="none" dirty="0">
              <a:latin typeface="Tahoma" panose="020B0604030504040204" pitchFamily="34" charset="0"/>
              <a:ea typeface="Tahoma" panose="020B0604030504040204" pitchFamily="34" charset="0"/>
              <a:cs typeface="Tahoma" panose="020B0604030504040204" pitchFamily="34" charset="0"/>
            </a:endParaRPr>
          </a:p>
          <a:p>
            <a:pPr marL="0" indent="0">
              <a:lnSpc>
                <a:spcPct val="95000"/>
              </a:lnSpc>
              <a:spcBef>
                <a:spcPts val="200"/>
              </a:spcBef>
              <a:buNone/>
            </a:pPr>
            <a:endParaRPr lang="en-US" sz="2800" cap="none" dirty="0">
              <a:latin typeface="Tahoma" panose="020B0604030504040204" pitchFamily="34" charset="0"/>
              <a:ea typeface="Tahoma" panose="020B0604030504040204" pitchFamily="34" charset="0"/>
              <a:cs typeface="Tahoma" panose="020B0604030504040204" pitchFamily="34" charset="0"/>
            </a:endParaRPr>
          </a:p>
          <a:p>
            <a:endParaRPr lang="en-US" sz="2800" cap="non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3308159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245</TotalTime>
  <Words>1670</Words>
  <Application>Microsoft Office PowerPoint</Application>
  <PresentationFormat>On-screen Show (4:3)</PresentationFormat>
  <Paragraphs>86</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Tw Cen MT</vt:lpstr>
      <vt:lpstr>Droplet</vt:lpstr>
      <vt:lpstr>wORKING fAITH</vt:lpstr>
      <vt:lpstr>ABOUT THIS CLASS</vt:lpstr>
      <vt:lpstr>WORD FOR THE JOURNEY</vt:lpstr>
      <vt:lpstr>WHO WAS JAMES?</vt:lpstr>
      <vt:lpstr>WHO WAS JAMES</vt:lpstr>
      <vt:lpstr>MORE ABOUT JAMES</vt:lpstr>
      <vt:lpstr>WHEN NOT IF</vt:lpstr>
      <vt:lpstr>A BIT OF A PARADOX</vt:lpstr>
      <vt:lpstr>Wisdom to handle trials</vt:lpstr>
      <vt:lpstr>ALL ABOUT WORKS</vt:lpstr>
      <vt:lpstr>FIRST IMPORTANT ACTION</vt:lpstr>
      <vt:lpstr>THE REFINING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Gower</dc:creator>
  <cp:lastModifiedBy>Gower</cp:lastModifiedBy>
  <cp:revision>7</cp:revision>
  <cp:lastPrinted>2021-08-30T20:29:06Z</cp:lastPrinted>
  <dcterms:created xsi:type="dcterms:W3CDTF">2021-08-12T15:46:39Z</dcterms:created>
  <dcterms:modified xsi:type="dcterms:W3CDTF">2021-09-09T15:22:56Z</dcterms:modified>
</cp:coreProperties>
</file>