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2" r:id="rId9"/>
    <p:sldId id="267" r:id="rId10"/>
    <p:sldId id="265" r:id="rId11"/>
    <p:sldId id="263"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43">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08" autoAdjust="0"/>
  </p:normalViewPr>
  <p:slideViewPr>
    <p:cSldViewPr>
      <p:cViewPr varScale="1">
        <p:scale>
          <a:sx n="85" d="100"/>
          <a:sy n="85" d="100"/>
        </p:scale>
        <p:origin x="121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88" y="-78"/>
      </p:cViewPr>
      <p:guideLst>
        <p:guide orient="horz" pos="2843"/>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0860" cy="451247"/>
          </a:xfrm>
          <a:prstGeom prst="rect">
            <a:avLst/>
          </a:prstGeom>
        </p:spPr>
        <p:txBody>
          <a:bodyPr vert="horz" lIns="89485" tIns="44742" rIns="89485" bIns="44742" rtlCol="0"/>
          <a:lstStyle>
            <a:lvl1pPr algn="l">
              <a:defRPr sz="1200"/>
            </a:lvl1pPr>
          </a:lstStyle>
          <a:p>
            <a:endParaRPr lang="en-US" dirty="0"/>
          </a:p>
        </p:txBody>
      </p:sp>
      <p:sp>
        <p:nvSpPr>
          <p:cNvPr id="3" name="Date Placeholder 2"/>
          <p:cNvSpPr>
            <a:spLocks noGrp="1"/>
          </p:cNvSpPr>
          <p:nvPr>
            <p:ph type="dt" sz="quarter" idx="1"/>
          </p:nvPr>
        </p:nvSpPr>
        <p:spPr>
          <a:xfrm>
            <a:off x="4014100" y="1"/>
            <a:ext cx="3070860" cy="451247"/>
          </a:xfrm>
          <a:prstGeom prst="rect">
            <a:avLst/>
          </a:prstGeom>
        </p:spPr>
        <p:txBody>
          <a:bodyPr vert="horz" lIns="89485" tIns="44742" rIns="89485" bIns="44742" rtlCol="0"/>
          <a:lstStyle>
            <a:lvl1pPr algn="r">
              <a:defRPr sz="1200"/>
            </a:lvl1pPr>
          </a:lstStyle>
          <a:p>
            <a:fld id="{5A721B00-6FC2-41C5-8CC8-B9EEA04C504C}" type="datetimeFigureOut">
              <a:rPr lang="en-US" smtClean="0"/>
              <a:pPr/>
              <a:t>11/11/2021</a:t>
            </a:fld>
            <a:endParaRPr lang="en-US" dirty="0"/>
          </a:p>
        </p:txBody>
      </p:sp>
      <p:sp>
        <p:nvSpPr>
          <p:cNvPr id="4" name="Footer Placeholder 3"/>
          <p:cNvSpPr>
            <a:spLocks noGrp="1"/>
          </p:cNvSpPr>
          <p:nvPr>
            <p:ph type="ftr" sz="quarter" idx="2"/>
          </p:nvPr>
        </p:nvSpPr>
        <p:spPr>
          <a:xfrm>
            <a:off x="0" y="8572126"/>
            <a:ext cx="3070860" cy="451247"/>
          </a:xfrm>
          <a:prstGeom prst="rect">
            <a:avLst/>
          </a:prstGeom>
        </p:spPr>
        <p:txBody>
          <a:bodyPr vert="horz" lIns="89485" tIns="44742" rIns="89485" bIns="447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100" y="8572126"/>
            <a:ext cx="3070860" cy="451247"/>
          </a:xfrm>
          <a:prstGeom prst="rect">
            <a:avLst/>
          </a:prstGeom>
        </p:spPr>
        <p:txBody>
          <a:bodyPr vert="horz" lIns="89485" tIns="44742" rIns="89485" bIns="44742"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0860" cy="451247"/>
          </a:xfrm>
          <a:prstGeom prst="rect">
            <a:avLst/>
          </a:prstGeom>
        </p:spPr>
        <p:txBody>
          <a:bodyPr vert="horz" lIns="89485" tIns="44742" rIns="89485" bIns="44742" rtlCol="0"/>
          <a:lstStyle>
            <a:lvl1pPr algn="l">
              <a:defRPr sz="1200"/>
            </a:lvl1pPr>
          </a:lstStyle>
          <a:p>
            <a:endParaRPr lang="en-US" dirty="0"/>
          </a:p>
        </p:txBody>
      </p:sp>
      <p:sp>
        <p:nvSpPr>
          <p:cNvPr id="3" name="Date Placeholder 2"/>
          <p:cNvSpPr>
            <a:spLocks noGrp="1"/>
          </p:cNvSpPr>
          <p:nvPr>
            <p:ph type="dt" idx="1"/>
          </p:nvPr>
        </p:nvSpPr>
        <p:spPr>
          <a:xfrm>
            <a:off x="4014100" y="1"/>
            <a:ext cx="3070860" cy="451247"/>
          </a:xfrm>
          <a:prstGeom prst="rect">
            <a:avLst/>
          </a:prstGeom>
        </p:spPr>
        <p:txBody>
          <a:bodyPr vert="horz" lIns="89485" tIns="44742" rIns="89485" bIns="44742" rtlCol="0"/>
          <a:lstStyle>
            <a:lvl1pPr algn="r">
              <a:defRPr sz="1200"/>
            </a:lvl1pPr>
          </a:lstStyle>
          <a:p>
            <a:fld id="{E964F934-0B1F-4A2D-B327-660F7F58F120}" type="datetimeFigureOut">
              <a:rPr lang="en-US" smtClean="0"/>
              <a:pPr/>
              <a:t>11/11/2021</a:t>
            </a:fld>
            <a:endParaRPr lang="en-US" dirty="0"/>
          </a:p>
        </p:txBody>
      </p:sp>
      <p:sp>
        <p:nvSpPr>
          <p:cNvPr id="4" name="Slide Image Placeholder 3"/>
          <p:cNvSpPr>
            <a:spLocks noGrp="1" noRot="1" noChangeAspect="1"/>
          </p:cNvSpPr>
          <p:nvPr>
            <p:ph type="sldImg" idx="2"/>
          </p:nvPr>
        </p:nvSpPr>
        <p:spPr>
          <a:xfrm>
            <a:off x="1285875" y="676275"/>
            <a:ext cx="4514850" cy="3386138"/>
          </a:xfrm>
          <a:prstGeom prst="rect">
            <a:avLst/>
          </a:prstGeom>
          <a:noFill/>
          <a:ln w="12700">
            <a:solidFill>
              <a:prstClr val="black"/>
            </a:solidFill>
          </a:ln>
        </p:spPr>
        <p:txBody>
          <a:bodyPr vert="horz" lIns="89485" tIns="44742" rIns="89485" bIns="44742" rtlCol="0" anchor="ctr"/>
          <a:lstStyle/>
          <a:p>
            <a:endParaRPr lang="en-US" dirty="0"/>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89485" tIns="44742" rIns="89485" bIns="4474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6"/>
            <a:ext cx="3070860" cy="451247"/>
          </a:xfrm>
          <a:prstGeom prst="rect">
            <a:avLst/>
          </a:prstGeom>
        </p:spPr>
        <p:txBody>
          <a:bodyPr vert="horz" lIns="89485" tIns="44742" rIns="89485" bIns="447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6"/>
            <a:ext cx="3070860" cy="451247"/>
          </a:xfrm>
          <a:prstGeom prst="rect">
            <a:avLst/>
          </a:prstGeom>
        </p:spPr>
        <p:txBody>
          <a:bodyPr vert="horz" lIns="89485" tIns="44742" rIns="89485" bIns="44742"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228600"/>
            <a:ext cx="6858000" cy="707886"/>
          </a:xfrm>
        </p:spPr>
        <p:txBody>
          <a:bodyPr wrap="square">
            <a:spAutoFit/>
          </a:bodyPr>
          <a:lstStyle>
            <a:lvl1pPr algn="r">
              <a:defRPr sz="40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11/11/2021</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lvl1pPr>
              <a:defRPr sz="4400">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295400"/>
            <a:ext cx="9144000" cy="4830763"/>
          </a:xfrm>
        </p:spPr>
        <p:txBody>
          <a:bodyPr>
            <a:normAutofit/>
          </a:bodyPr>
          <a:lstStyle>
            <a:lvl1pPr>
              <a:buFont typeface="Wingdings" pitchFamily="2" charset="2"/>
              <a:buChar char="v"/>
              <a:defRPr sz="2600">
                <a:latin typeface="Tahoma" pitchFamily="34" charset="0"/>
                <a:ea typeface="Tahoma" pitchFamily="34" charset="0"/>
                <a:cs typeface="Tahoma" pitchFamily="34" charset="0"/>
              </a:defRPr>
            </a:lvl1pPr>
            <a:lvl2pPr>
              <a:buFont typeface="Wingdings" pitchFamily="2" charset="2"/>
              <a:buChar char="v"/>
              <a:defRPr sz="2600">
                <a:latin typeface="Tahoma" pitchFamily="34" charset="0"/>
                <a:ea typeface="Tahoma" pitchFamily="34" charset="0"/>
                <a:cs typeface="Tahoma" pitchFamily="34" charset="0"/>
              </a:defRPr>
            </a:lvl2pPr>
            <a:lvl3pPr>
              <a:buFont typeface="Wingdings" pitchFamily="2" charset="2"/>
              <a:buChar char="v"/>
              <a:defRPr sz="2600">
                <a:latin typeface="Tahoma" pitchFamily="34" charset="0"/>
                <a:ea typeface="Tahoma" pitchFamily="34" charset="0"/>
                <a:cs typeface="Tahoma" pitchFamily="34" charset="0"/>
              </a:defRPr>
            </a:lvl3pPr>
            <a:lvl4pPr>
              <a:buFont typeface="Wingdings" pitchFamily="2" charset="2"/>
              <a:buChar char="v"/>
              <a:defRPr sz="2600">
                <a:latin typeface="Tahoma" pitchFamily="34" charset="0"/>
                <a:ea typeface="Tahoma" pitchFamily="34" charset="0"/>
                <a:cs typeface="Tahoma" pitchFamily="34" charset="0"/>
              </a:defRPr>
            </a:lvl4pPr>
            <a:lvl5pPr>
              <a:buFont typeface="Wingdings" pitchFamily="2" charset="2"/>
              <a:buChar char="v"/>
              <a:defRPr sz="2600">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11/11/2021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219200"/>
            <a:ext cx="6858000" cy="838200"/>
          </a:xfrm>
        </p:spPr>
        <p:txBody>
          <a:bodyPr/>
          <a:lstStyle/>
          <a:p>
            <a:pPr algn="ctr"/>
            <a:r>
              <a:rPr lang="en-US" sz="4400" dirty="0">
                <a:latin typeface="Tahoma" pitchFamily="34" charset="0"/>
                <a:ea typeface="Tahoma" pitchFamily="34" charset="0"/>
                <a:cs typeface="Tahoma" pitchFamily="34" charset="0"/>
              </a:rPr>
              <a:t>WORKING FAITH</a:t>
            </a:r>
          </a:p>
        </p:txBody>
      </p:sp>
      <p:sp>
        <p:nvSpPr>
          <p:cNvPr id="5" name="Subtitle 4"/>
          <p:cNvSpPr>
            <a:spLocks noGrp="1"/>
          </p:cNvSpPr>
          <p:nvPr>
            <p:ph type="subTitle" idx="1"/>
          </p:nvPr>
        </p:nvSpPr>
        <p:spPr>
          <a:xfrm>
            <a:off x="990600" y="1905000"/>
            <a:ext cx="6858000" cy="3914713"/>
          </a:xfrm>
        </p:spPr>
        <p:txBody>
          <a:bodyPr/>
          <a:lstStyle/>
          <a:p>
            <a:pPr algn="ctr">
              <a:spcBef>
                <a:spcPts val="0"/>
              </a:spcBef>
            </a:pPr>
            <a:endParaRPr lang="en-US" dirty="0">
              <a:solidFill>
                <a:schemeClr val="accent2">
                  <a:lumMod val="75000"/>
                </a:schemeClr>
              </a:solidFill>
              <a:latin typeface="Tahoma" pitchFamily="34" charset="0"/>
              <a:ea typeface="Tahoma" pitchFamily="34" charset="0"/>
              <a:cs typeface="Tahoma" pitchFamily="34" charset="0"/>
            </a:endParaRPr>
          </a:p>
          <a:p>
            <a:pPr algn="ctr">
              <a:spcBef>
                <a:spcPts val="0"/>
              </a:spcBef>
            </a:pPr>
            <a:endParaRPr lang="en-US" b="1" dirty="0">
              <a:latin typeface="Tahoma" pitchFamily="34" charset="0"/>
              <a:ea typeface="Tahoma" pitchFamily="34" charset="0"/>
              <a:cs typeface="Tahoma" pitchFamily="34" charset="0"/>
            </a:endParaRPr>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JoLynn Gower</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493-6151</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 SPIRITUAL AND PHYSICAL</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300"/>
              </a:spcBef>
            </a:pPr>
            <a:r>
              <a:rPr lang="en-US" b="1" dirty="0">
                <a:solidFill>
                  <a:srgbClr val="480000"/>
                </a:solidFill>
              </a:rPr>
              <a:t>Psalm 23:5 </a:t>
            </a:r>
            <a:r>
              <a:rPr lang="en-US" dirty="0">
                <a:solidFill>
                  <a:srgbClr val="480000"/>
                </a:solidFill>
              </a:rPr>
              <a:t> You prepare a table before me in the presence of my enemies; You have anointed my head with oil; My cup overflows. </a:t>
            </a:r>
          </a:p>
          <a:p>
            <a:pPr>
              <a:lnSpc>
                <a:spcPct val="95000"/>
              </a:lnSpc>
              <a:spcBef>
                <a:spcPts val="0"/>
              </a:spcBef>
              <a:spcAft>
                <a:spcPts val="400"/>
              </a:spcAft>
            </a:pPr>
            <a:r>
              <a:rPr lang="en-US" b="1" dirty="0">
                <a:solidFill>
                  <a:srgbClr val="480000"/>
                </a:solidFill>
              </a:rPr>
              <a:t>Luke 10:33-34 </a:t>
            </a:r>
            <a:r>
              <a:rPr lang="en-US" dirty="0">
                <a:solidFill>
                  <a:srgbClr val="480000"/>
                </a:solidFill>
              </a:rPr>
              <a:t>"But a Samaritan, who was on a journey, came upon him; and when he saw him, he felt compassion, and came to him and bandaged up his wounds, pouring oil and wine on </a:t>
            </a:r>
            <a:r>
              <a:rPr lang="en-US" i="1" dirty="0">
                <a:solidFill>
                  <a:srgbClr val="480000"/>
                </a:solidFill>
              </a:rPr>
              <a:t>them;</a:t>
            </a:r>
            <a:r>
              <a:rPr lang="en-US" dirty="0">
                <a:solidFill>
                  <a:srgbClr val="480000"/>
                </a:solidFill>
              </a:rPr>
              <a:t> and he put him on his own beast, and brought him to an inn and took care of him. </a:t>
            </a:r>
          </a:p>
          <a:p>
            <a:pPr>
              <a:lnSpc>
                <a:spcPct val="95000"/>
              </a:lnSpc>
              <a:spcBef>
                <a:spcPts val="0"/>
              </a:spcBef>
              <a:spcAft>
                <a:spcPts val="400"/>
              </a:spcAft>
            </a:pPr>
            <a:r>
              <a:rPr lang="en-US" b="1" dirty="0">
                <a:solidFill>
                  <a:srgbClr val="480000"/>
                </a:solidFill>
              </a:rPr>
              <a:t>Luke 7:44-46 </a:t>
            </a:r>
            <a:r>
              <a:rPr lang="en-US" dirty="0">
                <a:solidFill>
                  <a:srgbClr val="480000"/>
                </a:solidFill>
              </a:rPr>
              <a:t>I entered your house; you gave Me no water for My feet, but she has wet My feet with her tears and wiped them with her hair. You gave Me no kiss; but she, since the time I came in, has not ceased to kiss My feet. You did not anoint My head with oil, but she anointed My feet with perfume. </a:t>
            </a:r>
            <a:br>
              <a:rPr lang="en-US" dirty="0">
                <a:solidFill>
                  <a:srgbClr val="480000"/>
                </a:solidFill>
              </a:rPr>
            </a:br>
            <a:endParaRPr lang="en-US" dirty="0">
              <a:solidFill>
                <a:srgbClr val="480000"/>
              </a:solidFill>
            </a:endParaRPr>
          </a:p>
          <a:p>
            <a:pPr>
              <a:lnSpc>
                <a:spcPct val="95000"/>
              </a:lnSpc>
              <a:spcBef>
                <a:spcPts val="300"/>
              </a:spcBef>
            </a:pPr>
            <a:endParaRPr lang="en-US" dirty="0">
              <a:solidFill>
                <a:srgbClr val="48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ctr"/>
            <a:r>
              <a:rPr lang="en-US" dirty="0"/>
              <a:t>WORD FOR THE JOURNEY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100"/>
              </a:spcBef>
            </a:pPr>
            <a:r>
              <a:rPr lang="en-US" b="1" dirty="0">
                <a:solidFill>
                  <a:schemeClr val="accent2">
                    <a:lumMod val="75000"/>
                  </a:schemeClr>
                </a:solidFill>
              </a:rPr>
              <a:t>James 5:16 </a:t>
            </a:r>
            <a:r>
              <a:rPr lang="en-US" dirty="0">
                <a:solidFill>
                  <a:schemeClr val="accent2">
                    <a:lumMod val="75000"/>
                  </a:schemeClr>
                </a:solidFill>
              </a:rPr>
              <a:t> Therefore, confess your sins to one another, and pray for one another so that you may be healed. The effective prayer of a righteous man can accomplish much.</a:t>
            </a:r>
          </a:p>
          <a:p>
            <a:pPr>
              <a:lnSpc>
                <a:spcPct val="90000"/>
              </a:lnSpc>
              <a:spcBef>
                <a:spcPts val="100"/>
              </a:spcBef>
            </a:pPr>
            <a:r>
              <a:rPr lang="en-US" b="1" dirty="0">
                <a:solidFill>
                  <a:schemeClr val="accent2">
                    <a:lumMod val="75000"/>
                  </a:schemeClr>
                </a:solidFill>
              </a:rPr>
              <a:t>It is important to not only have faith, but also do to the things God wants you to do</a:t>
            </a:r>
          </a:p>
          <a:p>
            <a:pPr>
              <a:lnSpc>
                <a:spcPct val="90000"/>
              </a:lnSpc>
              <a:spcBef>
                <a:spcPts val="100"/>
              </a:spcBef>
            </a:pPr>
            <a:r>
              <a:rPr lang="en-US" b="1" dirty="0">
                <a:solidFill>
                  <a:schemeClr val="accent2">
                    <a:lumMod val="75000"/>
                  </a:schemeClr>
                </a:solidFill>
              </a:rPr>
              <a:t>It is also important to not just do “godly” things but to also be able to share your faith in words</a:t>
            </a:r>
          </a:p>
          <a:p>
            <a:pPr>
              <a:lnSpc>
                <a:spcPct val="90000"/>
              </a:lnSpc>
              <a:spcBef>
                <a:spcPts val="100"/>
              </a:spcBef>
            </a:pPr>
            <a:r>
              <a:rPr lang="en-US" b="1" dirty="0">
                <a:solidFill>
                  <a:schemeClr val="accent2">
                    <a:lumMod val="75000"/>
                  </a:schemeClr>
                </a:solidFill>
              </a:rPr>
              <a:t>It is important to do and share within the boundaries of the wisdom of God</a:t>
            </a:r>
          </a:p>
          <a:p>
            <a:pPr>
              <a:lnSpc>
                <a:spcPct val="90000"/>
              </a:lnSpc>
              <a:spcBef>
                <a:spcPts val="100"/>
              </a:spcBef>
            </a:pPr>
            <a:r>
              <a:rPr lang="en-US" b="1" dirty="0">
                <a:solidFill>
                  <a:schemeClr val="accent2">
                    <a:lumMod val="75000"/>
                  </a:schemeClr>
                </a:solidFill>
              </a:rPr>
              <a:t>When you ask for God’s wisdom, be sure your motives are right</a:t>
            </a:r>
          </a:p>
          <a:p>
            <a:pPr>
              <a:lnSpc>
                <a:spcPct val="90000"/>
              </a:lnSpc>
              <a:spcBef>
                <a:spcPts val="100"/>
              </a:spcBef>
            </a:pPr>
            <a:r>
              <a:rPr lang="en-US" b="1" dirty="0">
                <a:solidFill>
                  <a:schemeClr val="accent2">
                    <a:lumMod val="75000"/>
                  </a:schemeClr>
                </a:solidFill>
              </a:rPr>
              <a:t>Don’t presume to know God’s plan for your future</a:t>
            </a:r>
          </a:p>
          <a:p>
            <a:pPr>
              <a:lnSpc>
                <a:spcPct val="90000"/>
              </a:lnSpc>
              <a:spcBef>
                <a:spcPts val="100"/>
              </a:spcBef>
            </a:pPr>
            <a:r>
              <a:rPr lang="en-US" b="1" dirty="0">
                <a:solidFill>
                  <a:schemeClr val="accent2">
                    <a:lumMod val="75000"/>
                  </a:schemeClr>
                </a:solidFill>
              </a:rPr>
              <a:t>Make sure that you get, guard, and give your money appropriately</a:t>
            </a:r>
          </a:p>
          <a:p>
            <a:pPr>
              <a:lnSpc>
                <a:spcPct val="90000"/>
              </a:lnSpc>
              <a:spcBef>
                <a:spcPts val="100"/>
              </a:spcBef>
            </a:pPr>
            <a:r>
              <a:rPr lang="en-US" b="1" dirty="0">
                <a:solidFill>
                  <a:schemeClr val="accent2">
                    <a:lumMod val="75000"/>
                  </a:schemeClr>
                </a:solidFill>
              </a:rPr>
              <a:t>Keep checking your inner condition</a:t>
            </a:r>
          </a:p>
          <a:p>
            <a:pPr>
              <a:lnSpc>
                <a:spcPct val="90000"/>
              </a:lnSpc>
              <a:spcBef>
                <a:spcPts val="100"/>
              </a:spcBef>
            </a:pPr>
            <a:r>
              <a:rPr lang="en-US" b="1" dirty="0">
                <a:solidFill>
                  <a:schemeClr val="accent2">
                    <a:lumMod val="75000"/>
                  </a:schemeClr>
                </a:solidFill>
              </a:rPr>
              <a:t>Physical and spiritual restoration</a:t>
            </a:r>
          </a:p>
          <a:p>
            <a:pPr>
              <a:lnSpc>
                <a:spcPct val="90000"/>
              </a:lnSpc>
              <a:spcBef>
                <a:spcPts val="100"/>
              </a:spcBef>
            </a:pPr>
            <a:endParaRPr lang="en-US" b="1"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ANOINTING</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300"/>
              </a:spcBef>
            </a:pPr>
            <a:r>
              <a:rPr lang="en-US" b="1" dirty="0">
                <a:solidFill>
                  <a:srgbClr val="480000"/>
                </a:solidFill>
              </a:rPr>
              <a:t>James 5:14-15 </a:t>
            </a:r>
            <a:r>
              <a:rPr lang="en-US" dirty="0">
                <a:solidFill>
                  <a:srgbClr val="480000"/>
                </a:solidFill>
              </a:rPr>
              <a:t> Is anyone among you sick? </a:t>
            </a:r>
            <a:r>
              <a:rPr lang="en-US" i="1" dirty="0">
                <a:solidFill>
                  <a:srgbClr val="480000"/>
                </a:solidFill>
              </a:rPr>
              <a:t>Then</a:t>
            </a:r>
            <a:r>
              <a:rPr lang="en-US" dirty="0">
                <a:solidFill>
                  <a:srgbClr val="480000"/>
                </a:solidFill>
              </a:rPr>
              <a:t> he must call for the elders of the church and they are to pray over him, </a:t>
            </a:r>
            <a:r>
              <a:rPr lang="en-US" u="sng" dirty="0">
                <a:solidFill>
                  <a:srgbClr val="480000"/>
                </a:solidFill>
              </a:rPr>
              <a:t>anointing</a:t>
            </a:r>
            <a:r>
              <a:rPr lang="en-US" dirty="0">
                <a:solidFill>
                  <a:srgbClr val="480000"/>
                </a:solidFill>
              </a:rPr>
              <a:t> him with oil in the name of the Lord; </a:t>
            </a:r>
            <a:br>
              <a:rPr lang="en-US" dirty="0">
                <a:solidFill>
                  <a:srgbClr val="480000"/>
                </a:solidFill>
              </a:rPr>
            </a:br>
            <a:r>
              <a:rPr lang="en-US" dirty="0">
                <a:solidFill>
                  <a:srgbClr val="480000"/>
                </a:solidFill>
              </a:rPr>
              <a:t>and the prayer offered in faith will </a:t>
            </a:r>
            <a:r>
              <a:rPr lang="en-US" u="sng" dirty="0">
                <a:solidFill>
                  <a:srgbClr val="480000"/>
                </a:solidFill>
              </a:rPr>
              <a:t>restore</a:t>
            </a:r>
            <a:r>
              <a:rPr lang="en-US" dirty="0">
                <a:solidFill>
                  <a:srgbClr val="480000"/>
                </a:solidFill>
              </a:rPr>
              <a:t> the one who is sick, and the Lord will raise him up, and if he has committed sins, they will be forgiven him. </a:t>
            </a:r>
          </a:p>
          <a:p>
            <a:pPr>
              <a:lnSpc>
                <a:spcPct val="95000"/>
              </a:lnSpc>
              <a:spcBef>
                <a:spcPts val="300"/>
              </a:spcBef>
            </a:pPr>
            <a:r>
              <a:rPr lang="en-US" dirty="0">
                <a:solidFill>
                  <a:srgbClr val="480000"/>
                </a:solidFill>
              </a:rPr>
              <a:t>Anointing: </a:t>
            </a:r>
            <a:r>
              <a:rPr lang="en-US" i="1" dirty="0" err="1">
                <a:solidFill>
                  <a:srgbClr val="480000"/>
                </a:solidFill>
              </a:rPr>
              <a:t>aleipho</a:t>
            </a:r>
            <a:r>
              <a:rPr lang="en-US" i="1" dirty="0">
                <a:solidFill>
                  <a:srgbClr val="480000"/>
                </a:solidFill>
              </a:rPr>
              <a:t>: </a:t>
            </a:r>
            <a:r>
              <a:rPr lang="en-US" dirty="0">
                <a:solidFill>
                  <a:srgbClr val="480000"/>
                </a:solidFill>
              </a:rPr>
              <a:t>usually thought of as more medicinal or comforting than spiritual</a:t>
            </a:r>
          </a:p>
          <a:p>
            <a:pPr>
              <a:lnSpc>
                <a:spcPct val="95000"/>
              </a:lnSpc>
              <a:spcBef>
                <a:spcPts val="300"/>
              </a:spcBef>
            </a:pPr>
            <a:r>
              <a:rPr lang="en-US" b="1" dirty="0">
                <a:solidFill>
                  <a:srgbClr val="480000"/>
                </a:solidFill>
              </a:rPr>
              <a:t>1 John 2:20 </a:t>
            </a:r>
            <a:r>
              <a:rPr lang="en-US" dirty="0">
                <a:solidFill>
                  <a:srgbClr val="480000"/>
                </a:solidFill>
              </a:rPr>
              <a:t> But you have an </a:t>
            </a:r>
            <a:r>
              <a:rPr lang="en-US" u="sng" dirty="0">
                <a:solidFill>
                  <a:srgbClr val="480000"/>
                </a:solidFill>
              </a:rPr>
              <a:t>anointing</a:t>
            </a:r>
            <a:r>
              <a:rPr lang="en-US" dirty="0">
                <a:solidFill>
                  <a:srgbClr val="480000"/>
                </a:solidFill>
              </a:rPr>
              <a:t> from the Holy One, and you all know. </a:t>
            </a:r>
          </a:p>
          <a:p>
            <a:pPr>
              <a:lnSpc>
                <a:spcPct val="95000"/>
              </a:lnSpc>
              <a:spcBef>
                <a:spcPts val="300"/>
              </a:spcBef>
            </a:pPr>
            <a:r>
              <a:rPr lang="en-US" dirty="0">
                <a:solidFill>
                  <a:srgbClr val="480000"/>
                </a:solidFill>
              </a:rPr>
              <a:t>Anointing: </a:t>
            </a:r>
            <a:r>
              <a:rPr lang="en-US" i="1" dirty="0" err="1">
                <a:solidFill>
                  <a:srgbClr val="480000"/>
                </a:solidFill>
              </a:rPr>
              <a:t>chrisma</a:t>
            </a:r>
            <a:r>
              <a:rPr lang="en-US" i="1" dirty="0">
                <a:solidFill>
                  <a:srgbClr val="480000"/>
                </a:solidFill>
              </a:rPr>
              <a:t>: </a:t>
            </a:r>
            <a:r>
              <a:rPr lang="en-US" dirty="0">
                <a:solidFill>
                  <a:srgbClr val="480000"/>
                </a:solidFill>
              </a:rPr>
              <a:t>usually thought of as a calling or dedicating</a:t>
            </a:r>
          </a:p>
          <a:p>
            <a:pPr>
              <a:lnSpc>
                <a:spcPct val="95000"/>
              </a:lnSpc>
              <a:spcBef>
                <a:spcPts val="300"/>
              </a:spcBef>
            </a:pPr>
            <a:r>
              <a:rPr lang="en-US" dirty="0">
                <a:solidFill>
                  <a:srgbClr val="480000"/>
                </a:solidFill>
              </a:rPr>
              <a:t>Prayer offered in faith: </a:t>
            </a:r>
            <a:r>
              <a:rPr lang="en-US" i="1" dirty="0" err="1">
                <a:solidFill>
                  <a:srgbClr val="480000"/>
                </a:solidFill>
              </a:rPr>
              <a:t>euche</a:t>
            </a:r>
            <a:r>
              <a:rPr lang="en-US" i="1" dirty="0">
                <a:solidFill>
                  <a:srgbClr val="480000"/>
                </a:solidFill>
              </a:rPr>
              <a:t> </a:t>
            </a:r>
            <a:r>
              <a:rPr lang="en-US" i="1" dirty="0" err="1">
                <a:solidFill>
                  <a:srgbClr val="480000"/>
                </a:solidFill>
              </a:rPr>
              <a:t>pisteos</a:t>
            </a:r>
            <a:r>
              <a:rPr lang="en-US" dirty="0">
                <a:solidFill>
                  <a:srgbClr val="480000"/>
                </a:solidFill>
              </a:rPr>
              <a:t>: public request offered by a faithful person</a:t>
            </a:r>
          </a:p>
          <a:p>
            <a:pPr>
              <a:lnSpc>
                <a:spcPct val="95000"/>
              </a:lnSpc>
              <a:spcBef>
                <a:spcPts val="300"/>
              </a:spcBef>
            </a:pPr>
            <a:r>
              <a:rPr lang="en-US" dirty="0">
                <a:solidFill>
                  <a:srgbClr val="480000"/>
                </a:solidFill>
              </a:rPr>
              <a:t>Restore: </a:t>
            </a:r>
            <a:r>
              <a:rPr lang="en-US" i="1" dirty="0" err="1">
                <a:solidFill>
                  <a:srgbClr val="480000"/>
                </a:solidFill>
              </a:rPr>
              <a:t>sozo</a:t>
            </a:r>
            <a:r>
              <a:rPr lang="en-US" i="1" dirty="0">
                <a:solidFill>
                  <a:srgbClr val="480000"/>
                </a:solidFill>
              </a:rPr>
              <a:t>: </a:t>
            </a:r>
            <a:r>
              <a:rPr lang="en-US" dirty="0">
                <a:solidFill>
                  <a:srgbClr val="480000"/>
                </a:solidFill>
              </a:rPr>
              <a:t>save; make whole again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1219200"/>
          </a:xfrm>
        </p:spPr>
        <p:txBody>
          <a:bodyPr>
            <a:normAutofit/>
          </a:bodyPr>
          <a:lstStyle/>
          <a:p>
            <a:pPr algn="ctr"/>
            <a:r>
              <a:rPr lang="en-US" dirty="0"/>
              <a:t>COMMITTED SINS??</a:t>
            </a:r>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500"/>
              </a:spcBef>
            </a:pPr>
            <a:r>
              <a:rPr lang="en-US" dirty="0">
                <a:solidFill>
                  <a:srgbClr val="480000"/>
                </a:solidFill>
              </a:rPr>
              <a:t>If anyone is sick: </a:t>
            </a:r>
            <a:r>
              <a:rPr lang="en-US" i="1" dirty="0" err="1">
                <a:solidFill>
                  <a:srgbClr val="480000"/>
                </a:solidFill>
              </a:rPr>
              <a:t>asthaneo</a:t>
            </a:r>
            <a:r>
              <a:rPr lang="en-US" i="1" dirty="0">
                <a:solidFill>
                  <a:srgbClr val="480000"/>
                </a:solidFill>
              </a:rPr>
              <a:t>: </a:t>
            </a:r>
            <a:r>
              <a:rPr lang="en-US" dirty="0">
                <a:solidFill>
                  <a:srgbClr val="480000"/>
                </a:solidFill>
              </a:rPr>
              <a:t>physically ill, weak</a:t>
            </a:r>
          </a:p>
          <a:p>
            <a:pPr>
              <a:lnSpc>
                <a:spcPct val="90000"/>
              </a:lnSpc>
              <a:spcBef>
                <a:spcPts val="500"/>
              </a:spcBef>
            </a:pPr>
            <a:r>
              <a:rPr lang="en-US" dirty="0">
                <a:solidFill>
                  <a:srgbClr val="480000"/>
                </a:solidFill>
              </a:rPr>
              <a:t>Prayer offered in faith will restore: </a:t>
            </a:r>
            <a:r>
              <a:rPr lang="en-US" i="1" dirty="0" err="1">
                <a:solidFill>
                  <a:srgbClr val="480000"/>
                </a:solidFill>
              </a:rPr>
              <a:t>sozo</a:t>
            </a:r>
            <a:r>
              <a:rPr lang="en-US" i="1" dirty="0">
                <a:solidFill>
                  <a:srgbClr val="480000"/>
                </a:solidFill>
              </a:rPr>
              <a:t>: </a:t>
            </a:r>
            <a:r>
              <a:rPr lang="en-US" dirty="0">
                <a:solidFill>
                  <a:srgbClr val="480000"/>
                </a:solidFill>
              </a:rPr>
              <a:t>save</a:t>
            </a:r>
          </a:p>
          <a:p>
            <a:pPr>
              <a:lnSpc>
                <a:spcPct val="90000"/>
              </a:lnSpc>
              <a:spcBef>
                <a:spcPts val="500"/>
              </a:spcBef>
            </a:pPr>
            <a:r>
              <a:rPr lang="en-US" dirty="0">
                <a:solidFill>
                  <a:srgbClr val="480000"/>
                </a:solidFill>
              </a:rPr>
              <a:t>The one who is sick: </a:t>
            </a:r>
            <a:r>
              <a:rPr lang="en-US" i="1" dirty="0" err="1">
                <a:solidFill>
                  <a:srgbClr val="480000"/>
                </a:solidFill>
              </a:rPr>
              <a:t>kamno</a:t>
            </a:r>
            <a:r>
              <a:rPr lang="en-US" i="1" dirty="0">
                <a:solidFill>
                  <a:srgbClr val="480000"/>
                </a:solidFill>
              </a:rPr>
              <a:t>: </a:t>
            </a:r>
            <a:r>
              <a:rPr lang="en-US" dirty="0">
                <a:solidFill>
                  <a:srgbClr val="480000"/>
                </a:solidFill>
              </a:rPr>
              <a:t>to grow weary</a:t>
            </a:r>
          </a:p>
          <a:p>
            <a:pPr>
              <a:lnSpc>
                <a:spcPct val="90000"/>
              </a:lnSpc>
              <a:spcBef>
                <a:spcPts val="500"/>
              </a:spcBef>
            </a:pPr>
            <a:r>
              <a:rPr lang="en-US" dirty="0">
                <a:solidFill>
                  <a:srgbClr val="480000"/>
                </a:solidFill>
              </a:rPr>
              <a:t>…and if he has </a:t>
            </a:r>
            <a:r>
              <a:rPr lang="en-US" spc="-150" dirty="0">
                <a:solidFill>
                  <a:srgbClr val="480000"/>
                </a:solidFill>
              </a:rPr>
              <a:t>committed any sins </a:t>
            </a:r>
            <a:r>
              <a:rPr lang="en-US" dirty="0">
                <a:solidFill>
                  <a:srgbClr val="480000"/>
                </a:solidFill>
              </a:rPr>
              <a:t>they will be forgiven him</a:t>
            </a:r>
          </a:p>
          <a:p>
            <a:pPr>
              <a:lnSpc>
                <a:spcPct val="90000"/>
              </a:lnSpc>
              <a:spcBef>
                <a:spcPts val="500"/>
              </a:spcBef>
            </a:pPr>
            <a:r>
              <a:rPr lang="en-US" b="1" u="sng" dirty="0">
                <a:solidFill>
                  <a:srgbClr val="480000"/>
                </a:solidFill>
              </a:rPr>
              <a:t>THEREFORE</a:t>
            </a:r>
            <a:r>
              <a:rPr lang="en-US" dirty="0">
                <a:solidFill>
                  <a:srgbClr val="480000"/>
                </a:solidFill>
              </a:rPr>
              <a:t> </a:t>
            </a:r>
            <a:r>
              <a:rPr lang="en-US" b="1" dirty="0">
                <a:solidFill>
                  <a:srgbClr val="480000"/>
                </a:solidFill>
              </a:rPr>
              <a:t>James 5:16 </a:t>
            </a:r>
            <a:r>
              <a:rPr lang="en-US" dirty="0">
                <a:solidFill>
                  <a:srgbClr val="480000"/>
                </a:solidFill>
              </a:rPr>
              <a:t> Therefore, confess your sins to one another, and pray for one another so that you may be healed. The effective prayer of a righteous man can accomplish much. </a:t>
            </a:r>
          </a:p>
          <a:p>
            <a:pPr>
              <a:lnSpc>
                <a:spcPct val="90000"/>
              </a:lnSpc>
              <a:spcBef>
                <a:spcPts val="500"/>
              </a:spcBef>
            </a:pPr>
            <a:r>
              <a:rPr lang="en-US" dirty="0">
                <a:solidFill>
                  <a:srgbClr val="480000"/>
                </a:solidFill>
              </a:rPr>
              <a:t>Confess: </a:t>
            </a:r>
            <a:r>
              <a:rPr lang="en-US" i="1" dirty="0" err="1">
                <a:solidFill>
                  <a:srgbClr val="480000"/>
                </a:solidFill>
              </a:rPr>
              <a:t>exomologeo</a:t>
            </a:r>
            <a:r>
              <a:rPr lang="en-US" i="1" dirty="0">
                <a:solidFill>
                  <a:srgbClr val="480000"/>
                </a:solidFill>
              </a:rPr>
              <a:t>: </a:t>
            </a:r>
            <a:r>
              <a:rPr lang="en-US" dirty="0">
                <a:solidFill>
                  <a:srgbClr val="480000"/>
                </a:solidFill>
              </a:rPr>
              <a:t>confess to each other; say the same thing about something to each other</a:t>
            </a:r>
          </a:p>
          <a:p>
            <a:pPr>
              <a:lnSpc>
                <a:spcPct val="90000"/>
              </a:lnSpc>
              <a:spcBef>
                <a:spcPts val="500"/>
              </a:spcBef>
            </a:pPr>
            <a:r>
              <a:rPr lang="en-US" dirty="0">
                <a:solidFill>
                  <a:srgbClr val="480000"/>
                </a:solidFill>
              </a:rPr>
              <a:t>Pray: </a:t>
            </a:r>
            <a:r>
              <a:rPr lang="en-US" i="1" dirty="0" err="1">
                <a:solidFill>
                  <a:srgbClr val="480000"/>
                </a:solidFill>
              </a:rPr>
              <a:t>proseuchomai</a:t>
            </a:r>
            <a:r>
              <a:rPr lang="en-US" i="1" dirty="0">
                <a:solidFill>
                  <a:srgbClr val="480000"/>
                </a:solidFill>
              </a:rPr>
              <a:t>: </a:t>
            </a:r>
            <a:r>
              <a:rPr lang="en-US" dirty="0">
                <a:solidFill>
                  <a:srgbClr val="480000"/>
                </a:solidFill>
              </a:rPr>
              <a:t>oral petition usually in a group</a:t>
            </a:r>
          </a:p>
          <a:p>
            <a:pPr>
              <a:lnSpc>
                <a:spcPct val="90000"/>
              </a:lnSpc>
              <a:spcBef>
                <a:spcPts val="500"/>
              </a:spcBef>
            </a:pPr>
            <a:r>
              <a:rPr lang="en-US" dirty="0">
                <a:solidFill>
                  <a:srgbClr val="480000"/>
                </a:solidFill>
              </a:rPr>
              <a:t>Healed: </a:t>
            </a:r>
            <a:r>
              <a:rPr lang="en-US" i="1" dirty="0" err="1">
                <a:solidFill>
                  <a:srgbClr val="480000"/>
                </a:solidFill>
              </a:rPr>
              <a:t>iaomai</a:t>
            </a:r>
            <a:r>
              <a:rPr lang="en-US" i="1" dirty="0">
                <a:solidFill>
                  <a:srgbClr val="480000"/>
                </a:solidFill>
              </a:rPr>
              <a:t>: </a:t>
            </a:r>
            <a:r>
              <a:rPr lang="en-US" dirty="0">
                <a:solidFill>
                  <a:srgbClr val="480000"/>
                </a:solidFill>
              </a:rPr>
              <a:t>physical or spiritual healing</a:t>
            </a:r>
          </a:p>
          <a:p>
            <a:pPr>
              <a:lnSpc>
                <a:spcPct val="90000"/>
              </a:lnSpc>
              <a:spcBef>
                <a:spcPts val="500"/>
              </a:spcBef>
            </a:pPr>
            <a:r>
              <a:rPr lang="en-US" dirty="0">
                <a:solidFill>
                  <a:srgbClr val="480000"/>
                </a:solidFill>
              </a:rPr>
              <a:t>Effective and accomplish: </a:t>
            </a:r>
            <a:r>
              <a:rPr lang="en-US" i="1" dirty="0" err="1">
                <a:solidFill>
                  <a:srgbClr val="480000"/>
                </a:solidFill>
              </a:rPr>
              <a:t>energeo</a:t>
            </a:r>
            <a:r>
              <a:rPr lang="en-US" i="1" dirty="0">
                <a:solidFill>
                  <a:srgbClr val="480000"/>
                </a:solidFill>
              </a:rPr>
              <a:t>: </a:t>
            </a:r>
            <a:r>
              <a:rPr lang="en-US" dirty="0">
                <a:solidFill>
                  <a:srgbClr val="480000"/>
                </a:solidFill>
              </a:rPr>
              <a:t>working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dirty="0"/>
              <a:t>EFFECTIVE PRAYER</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400"/>
              </a:spcBef>
            </a:pPr>
            <a:r>
              <a:rPr lang="en-US" b="1" dirty="0">
                <a:solidFill>
                  <a:srgbClr val="480000"/>
                </a:solidFill>
              </a:rPr>
              <a:t>James 5:17-18 </a:t>
            </a:r>
            <a:r>
              <a:rPr lang="en-US" dirty="0">
                <a:solidFill>
                  <a:srgbClr val="480000"/>
                </a:solidFill>
              </a:rPr>
              <a:t> Elijah was a man with a nature like ours, and he prayed earnestly that it would not rain, and it did not rain on the earth for three years and six months. </a:t>
            </a:r>
            <a:br>
              <a:rPr lang="en-US" dirty="0">
                <a:solidFill>
                  <a:srgbClr val="480000"/>
                </a:solidFill>
              </a:rPr>
            </a:br>
            <a:r>
              <a:rPr lang="en-US" dirty="0">
                <a:solidFill>
                  <a:srgbClr val="480000"/>
                </a:solidFill>
              </a:rPr>
              <a:t>Then he prayed again, and the sky poured rain and the earth produced its fruit. </a:t>
            </a:r>
          </a:p>
          <a:p>
            <a:pPr>
              <a:lnSpc>
                <a:spcPct val="90000"/>
              </a:lnSpc>
              <a:spcBef>
                <a:spcPts val="400"/>
              </a:spcBef>
            </a:pPr>
            <a:r>
              <a:rPr lang="en-US" b="1" dirty="0">
                <a:solidFill>
                  <a:srgbClr val="480000"/>
                </a:solidFill>
              </a:rPr>
              <a:t>1 Kings 16:31-32 </a:t>
            </a:r>
            <a:r>
              <a:rPr lang="en-US" baseline="30000" dirty="0">
                <a:solidFill>
                  <a:srgbClr val="480000"/>
                </a:solidFill>
              </a:rPr>
              <a:t> </a:t>
            </a:r>
            <a:r>
              <a:rPr lang="en-US" dirty="0">
                <a:solidFill>
                  <a:srgbClr val="480000"/>
                </a:solidFill>
              </a:rPr>
              <a:t> It came about, as though it had been a trivial thing for him to walk in the sins of Jeroboam the son of </a:t>
            </a:r>
            <a:r>
              <a:rPr lang="en-US" dirty="0" err="1">
                <a:solidFill>
                  <a:srgbClr val="480000"/>
                </a:solidFill>
              </a:rPr>
              <a:t>Nebat</a:t>
            </a:r>
            <a:r>
              <a:rPr lang="en-US" dirty="0">
                <a:solidFill>
                  <a:srgbClr val="480000"/>
                </a:solidFill>
              </a:rPr>
              <a:t>, that he married Jezebel the daughter of </a:t>
            </a:r>
            <a:r>
              <a:rPr lang="en-US" dirty="0" err="1">
                <a:solidFill>
                  <a:srgbClr val="480000"/>
                </a:solidFill>
              </a:rPr>
              <a:t>Ethbaal</a:t>
            </a:r>
            <a:r>
              <a:rPr lang="en-US" dirty="0">
                <a:solidFill>
                  <a:srgbClr val="480000"/>
                </a:solidFill>
              </a:rPr>
              <a:t> king of the </a:t>
            </a:r>
            <a:r>
              <a:rPr lang="en-US" dirty="0" err="1">
                <a:solidFill>
                  <a:srgbClr val="480000"/>
                </a:solidFill>
              </a:rPr>
              <a:t>Sidonians</a:t>
            </a:r>
            <a:r>
              <a:rPr lang="en-US" dirty="0">
                <a:solidFill>
                  <a:srgbClr val="480000"/>
                </a:solidFill>
              </a:rPr>
              <a:t>, and went to serve Baal and worshiped him. So he erected an altar for Baal in the house of Baal which he built in Samaria. </a:t>
            </a:r>
          </a:p>
          <a:p>
            <a:pPr>
              <a:lnSpc>
                <a:spcPct val="90000"/>
              </a:lnSpc>
              <a:spcBef>
                <a:spcPts val="400"/>
              </a:spcBef>
            </a:pPr>
            <a:r>
              <a:rPr lang="en-US" b="1" dirty="0">
                <a:solidFill>
                  <a:srgbClr val="480000"/>
                </a:solidFill>
              </a:rPr>
              <a:t>1 Kings 17:1 </a:t>
            </a:r>
            <a:r>
              <a:rPr lang="en-US" dirty="0">
                <a:solidFill>
                  <a:srgbClr val="480000"/>
                </a:solidFill>
              </a:rPr>
              <a:t> Now Elijah the </a:t>
            </a:r>
            <a:r>
              <a:rPr lang="en-US" dirty="0" err="1">
                <a:solidFill>
                  <a:srgbClr val="480000"/>
                </a:solidFill>
              </a:rPr>
              <a:t>Tishbite</a:t>
            </a:r>
            <a:r>
              <a:rPr lang="en-US" dirty="0">
                <a:solidFill>
                  <a:srgbClr val="480000"/>
                </a:solidFill>
              </a:rPr>
              <a:t>, who was of the settlers of Gilead, said to Ahab, "As the </a:t>
            </a:r>
            <a:r>
              <a:rPr lang="en-US" cap="small" dirty="0">
                <a:solidFill>
                  <a:srgbClr val="480000"/>
                </a:solidFill>
              </a:rPr>
              <a:t>LORD</a:t>
            </a:r>
            <a:r>
              <a:rPr lang="en-US" dirty="0">
                <a:solidFill>
                  <a:srgbClr val="480000"/>
                </a:solidFill>
              </a:rPr>
              <a:t>, the God of Israel lives, before whom I stand, surely there shall be neither dew nor rain these years, except by my word." </a:t>
            </a:r>
            <a:br>
              <a:rPr lang="en-US" dirty="0">
                <a:solidFill>
                  <a:srgbClr val="480000"/>
                </a:solidFill>
              </a:rPr>
            </a:br>
            <a:endParaRPr lang="en-US" dirty="0">
              <a:solidFill>
                <a:srgbClr val="480000"/>
              </a:solidFill>
            </a:endParaRPr>
          </a:p>
          <a:p>
            <a:pPr>
              <a:lnSpc>
                <a:spcPct val="90000"/>
              </a:lnSpc>
              <a:spcBef>
                <a:spcPts val="400"/>
              </a:spcBef>
            </a:pPr>
            <a:endParaRPr lang="en-US" dirty="0">
              <a:solidFill>
                <a:srgbClr val="48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pPr algn="ctr"/>
            <a:r>
              <a:rPr lang="en-US" sz="4200" dirty="0"/>
              <a:t>RESTORATION</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dirty="0">
                <a:solidFill>
                  <a:srgbClr val="480000"/>
                </a:solidFill>
              </a:rPr>
              <a:t>When we are weary, it is easier to fall into sin</a:t>
            </a:r>
          </a:p>
          <a:p>
            <a:pPr>
              <a:lnSpc>
                <a:spcPct val="90000"/>
              </a:lnSpc>
              <a:spcBef>
                <a:spcPts val="200"/>
              </a:spcBef>
            </a:pPr>
            <a:r>
              <a:rPr lang="en-US" b="1" dirty="0">
                <a:solidFill>
                  <a:srgbClr val="480000"/>
                </a:solidFill>
              </a:rPr>
              <a:t>James 5:19-20 </a:t>
            </a:r>
            <a:r>
              <a:rPr lang="en-US" dirty="0">
                <a:solidFill>
                  <a:srgbClr val="480000"/>
                </a:solidFill>
              </a:rPr>
              <a:t> My brethren, if any among you strays from the truth and one turns him back, let him know that he who turns a sinner from the error of his way will save his soul from death and will cover a multitude of sins. </a:t>
            </a:r>
          </a:p>
          <a:p>
            <a:pPr>
              <a:lnSpc>
                <a:spcPct val="90000"/>
              </a:lnSpc>
              <a:spcBef>
                <a:spcPts val="200"/>
              </a:spcBef>
            </a:pPr>
            <a:r>
              <a:rPr lang="en-US" b="1" dirty="0">
                <a:solidFill>
                  <a:srgbClr val="480000"/>
                </a:solidFill>
              </a:rPr>
              <a:t>James 1:1 </a:t>
            </a:r>
            <a:r>
              <a:rPr lang="en-US" dirty="0">
                <a:solidFill>
                  <a:srgbClr val="480000"/>
                </a:solidFill>
              </a:rPr>
              <a:t> James, a bond-servant of God and of the Lord Jesus Christ, </a:t>
            </a:r>
            <a:r>
              <a:rPr lang="en-US" spc="-150" dirty="0">
                <a:solidFill>
                  <a:srgbClr val="480000"/>
                </a:solidFill>
              </a:rPr>
              <a:t>To the twelve tribes who </a:t>
            </a:r>
            <a:r>
              <a:rPr lang="en-US" dirty="0">
                <a:solidFill>
                  <a:srgbClr val="480000"/>
                </a:solidFill>
              </a:rPr>
              <a:t>are dispersed abroad:  </a:t>
            </a:r>
          </a:p>
          <a:p>
            <a:pPr>
              <a:lnSpc>
                <a:spcPct val="90000"/>
              </a:lnSpc>
              <a:spcBef>
                <a:spcPts val="200"/>
              </a:spcBef>
            </a:pPr>
            <a:r>
              <a:rPr lang="en-US" dirty="0">
                <a:solidFill>
                  <a:srgbClr val="480000"/>
                </a:solidFill>
              </a:rPr>
              <a:t>He is writing to dispersed Jewish believers</a:t>
            </a:r>
          </a:p>
          <a:p>
            <a:pPr>
              <a:lnSpc>
                <a:spcPct val="90000"/>
              </a:lnSpc>
              <a:spcBef>
                <a:spcPts val="200"/>
              </a:spcBef>
            </a:pPr>
            <a:r>
              <a:rPr lang="en-US" dirty="0">
                <a:solidFill>
                  <a:srgbClr val="480000"/>
                </a:solidFill>
              </a:rPr>
              <a:t>The Jewish people do not believe in original sin</a:t>
            </a:r>
          </a:p>
          <a:p>
            <a:pPr>
              <a:lnSpc>
                <a:spcPct val="90000"/>
              </a:lnSpc>
              <a:spcBef>
                <a:spcPts val="200"/>
              </a:spcBef>
            </a:pPr>
            <a:r>
              <a:rPr lang="en-US" dirty="0">
                <a:solidFill>
                  <a:srgbClr val="480000"/>
                </a:solidFill>
              </a:rPr>
              <a:t>The sacrifices they offered were for sins they committed or general praise to God</a:t>
            </a:r>
          </a:p>
          <a:p>
            <a:pPr>
              <a:lnSpc>
                <a:spcPct val="90000"/>
              </a:lnSpc>
              <a:spcBef>
                <a:spcPts val="200"/>
              </a:spcBef>
            </a:pPr>
            <a:r>
              <a:rPr lang="en-US" dirty="0">
                <a:solidFill>
                  <a:srgbClr val="480000"/>
                </a:solidFill>
              </a:rPr>
              <a:t>The Day of Atonement </a:t>
            </a:r>
            <a:r>
              <a:rPr lang="en-US" spc="-150" dirty="0">
                <a:solidFill>
                  <a:srgbClr val="480000"/>
                </a:solidFill>
              </a:rPr>
              <a:t>was for sins </a:t>
            </a:r>
            <a:r>
              <a:rPr lang="en-US" dirty="0">
                <a:solidFill>
                  <a:srgbClr val="480000"/>
                </a:solidFill>
              </a:rPr>
              <a:t>committed in ignorance</a:t>
            </a:r>
          </a:p>
          <a:p>
            <a:pPr>
              <a:lnSpc>
                <a:spcPct val="90000"/>
              </a:lnSpc>
              <a:spcBef>
                <a:spcPts val="200"/>
              </a:spcBef>
            </a:pPr>
            <a:r>
              <a:rPr lang="en-US" b="1" dirty="0">
                <a:solidFill>
                  <a:srgbClr val="480000"/>
                </a:solidFill>
              </a:rPr>
              <a:t>Hebrews 9:7 …</a:t>
            </a:r>
            <a:r>
              <a:rPr lang="en-US" dirty="0">
                <a:solidFill>
                  <a:srgbClr val="480000"/>
                </a:solidFill>
              </a:rPr>
              <a:t>but into the second, only the high priest </a:t>
            </a:r>
            <a:r>
              <a:rPr lang="en-US" i="1" dirty="0">
                <a:solidFill>
                  <a:srgbClr val="480000"/>
                </a:solidFill>
              </a:rPr>
              <a:t>enters</a:t>
            </a:r>
            <a:r>
              <a:rPr lang="en-US" dirty="0">
                <a:solidFill>
                  <a:srgbClr val="480000"/>
                </a:solidFill>
              </a:rPr>
              <a:t> once a year, not without </a:t>
            </a:r>
            <a:r>
              <a:rPr lang="en-US" i="1" dirty="0">
                <a:solidFill>
                  <a:srgbClr val="480000"/>
                </a:solidFill>
              </a:rPr>
              <a:t>taking</a:t>
            </a:r>
            <a:r>
              <a:rPr lang="en-US" dirty="0">
                <a:solidFill>
                  <a:srgbClr val="480000"/>
                </a:solidFill>
              </a:rPr>
              <a:t> blood, which he offers for himself and for the sins of the people committed in ignorance. </a:t>
            </a:r>
            <a:br>
              <a:rPr lang="en-US" dirty="0">
                <a:solidFill>
                  <a:srgbClr val="480000"/>
                </a:solidFill>
              </a:rPr>
            </a:br>
            <a:endParaRPr lang="en-US" dirty="0">
              <a:solidFill>
                <a:srgbClr val="48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OUR LOOK AT THE LAW</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0"/>
              </a:spcBef>
              <a:spcAft>
                <a:spcPts val="300"/>
              </a:spcAft>
            </a:pPr>
            <a:r>
              <a:rPr lang="en-US" dirty="0">
                <a:solidFill>
                  <a:srgbClr val="480000"/>
                </a:solidFill>
              </a:rPr>
              <a:t>APART FROM CHRIST, THE LAW CAN’T SAVE ANYONE!</a:t>
            </a:r>
          </a:p>
          <a:p>
            <a:pPr>
              <a:lnSpc>
                <a:spcPct val="90000"/>
              </a:lnSpc>
              <a:spcBef>
                <a:spcPts val="0"/>
              </a:spcBef>
              <a:spcAft>
                <a:spcPts val="300"/>
              </a:spcAft>
            </a:pPr>
            <a:r>
              <a:rPr lang="en-US" b="1" dirty="0">
                <a:solidFill>
                  <a:srgbClr val="480000"/>
                </a:solidFill>
              </a:rPr>
              <a:t>Galatians 2:19-21 </a:t>
            </a:r>
            <a:r>
              <a:rPr lang="en-US" dirty="0">
                <a:solidFill>
                  <a:srgbClr val="480000"/>
                </a:solidFill>
              </a:rPr>
              <a:t>"For through the Law I died to the Law, so that I might live to God.  I have been crucified with Christ; and it is no longer I who live, but Christ lives in me; and the </a:t>
            </a:r>
            <a:r>
              <a:rPr lang="en-US" i="1" dirty="0">
                <a:solidFill>
                  <a:srgbClr val="480000"/>
                </a:solidFill>
              </a:rPr>
              <a:t>life</a:t>
            </a:r>
            <a:r>
              <a:rPr lang="en-US" dirty="0">
                <a:solidFill>
                  <a:srgbClr val="480000"/>
                </a:solidFill>
              </a:rPr>
              <a:t> which I now live in the flesh I live by faith in the Son of God, who loved me and gave Himself up for me. I do not nullify the grace of God, for if righteousness </a:t>
            </a:r>
            <a:r>
              <a:rPr lang="en-US" i="1" dirty="0">
                <a:solidFill>
                  <a:srgbClr val="480000"/>
                </a:solidFill>
              </a:rPr>
              <a:t>comes</a:t>
            </a:r>
            <a:r>
              <a:rPr lang="en-US" dirty="0">
                <a:solidFill>
                  <a:srgbClr val="480000"/>
                </a:solidFill>
              </a:rPr>
              <a:t> through the Law, then Christ died needlessly." </a:t>
            </a:r>
          </a:p>
          <a:p>
            <a:pPr>
              <a:lnSpc>
                <a:spcPct val="90000"/>
              </a:lnSpc>
              <a:spcBef>
                <a:spcPts val="0"/>
              </a:spcBef>
              <a:spcAft>
                <a:spcPts val="300"/>
              </a:spcAft>
            </a:pPr>
            <a:r>
              <a:rPr lang="en-US" b="1" dirty="0">
                <a:solidFill>
                  <a:srgbClr val="480000"/>
                </a:solidFill>
              </a:rPr>
              <a:t>Galatians 3:21-22</a:t>
            </a:r>
            <a:r>
              <a:rPr lang="en-US" dirty="0">
                <a:solidFill>
                  <a:srgbClr val="480000"/>
                </a:solidFill>
              </a:rPr>
              <a:t> Is the Law then contrary to the promises of God? May it never be! For if a law had been given which was able to impart life, then righteousness would indeed have been based on law.  But the Scripture has shut up everyone under sin, so that the promise by faith in Jesus Christ might be given to those who believe. </a:t>
            </a:r>
          </a:p>
          <a:p>
            <a:pPr>
              <a:lnSpc>
                <a:spcPct val="90000"/>
              </a:lnSpc>
              <a:spcBef>
                <a:spcPts val="0"/>
              </a:spcBef>
              <a:spcAft>
                <a:spcPts val="300"/>
              </a:spcAft>
            </a:pPr>
            <a:endParaRPr lang="en-US" dirty="0">
              <a:solidFill>
                <a:srgbClr val="48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990600"/>
          </a:xfrm>
        </p:spPr>
        <p:txBody>
          <a:bodyPr>
            <a:normAutofit/>
          </a:bodyPr>
          <a:lstStyle/>
          <a:p>
            <a:pPr algn="ctr"/>
            <a:r>
              <a:rPr lang="en-US" dirty="0"/>
              <a:t>ABOUT JEWISH BELIEFS</a:t>
            </a:r>
            <a:endParaRPr lang="en-US" spc="-150" dirty="0"/>
          </a:p>
        </p:txBody>
      </p:sp>
      <p:sp>
        <p:nvSpPr>
          <p:cNvPr id="5" name="Content Placeholder 4"/>
          <p:cNvSpPr>
            <a:spLocks noGrp="1"/>
          </p:cNvSpPr>
          <p:nvPr>
            <p:ph idx="1"/>
          </p:nvPr>
        </p:nvSpPr>
        <p:spPr>
          <a:xfrm>
            <a:off x="0" y="914400"/>
            <a:ext cx="9144000" cy="5943600"/>
          </a:xfrm>
        </p:spPr>
        <p:txBody>
          <a:bodyPr>
            <a:noAutofit/>
          </a:bodyPr>
          <a:lstStyle/>
          <a:p>
            <a:pPr>
              <a:lnSpc>
                <a:spcPct val="90000"/>
              </a:lnSpc>
              <a:spcBef>
                <a:spcPts val="400"/>
              </a:spcBef>
            </a:pPr>
            <a:r>
              <a:rPr lang="en-US" dirty="0">
                <a:solidFill>
                  <a:srgbClr val="480000"/>
                </a:solidFill>
              </a:rPr>
              <a:t>If any turned away, previous righteous acts were believed to be negated—the reason seems to have been because the rabbis didn’t want there to be a balance scale</a:t>
            </a:r>
          </a:p>
          <a:p>
            <a:pPr>
              <a:lnSpc>
                <a:spcPct val="90000"/>
              </a:lnSpc>
              <a:spcBef>
                <a:spcPts val="400"/>
              </a:spcBef>
            </a:pPr>
            <a:r>
              <a:rPr lang="en-US" dirty="0">
                <a:solidFill>
                  <a:srgbClr val="480000"/>
                </a:solidFill>
              </a:rPr>
              <a:t>Some rabbis taught that some sins were not </a:t>
            </a:r>
            <a:r>
              <a:rPr lang="en-US" dirty="0" err="1">
                <a:solidFill>
                  <a:srgbClr val="480000"/>
                </a:solidFill>
              </a:rPr>
              <a:t>forgiveable</a:t>
            </a:r>
            <a:endParaRPr lang="en-US" dirty="0">
              <a:solidFill>
                <a:srgbClr val="480000"/>
              </a:solidFill>
            </a:endParaRPr>
          </a:p>
          <a:p>
            <a:pPr>
              <a:lnSpc>
                <a:spcPct val="90000"/>
              </a:lnSpc>
              <a:spcBef>
                <a:spcPts val="400"/>
              </a:spcBef>
            </a:pPr>
            <a:r>
              <a:rPr lang="en-US" b="1" dirty="0">
                <a:solidFill>
                  <a:srgbClr val="480000"/>
                </a:solidFill>
              </a:rPr>
              <a:t>Matthew 12:25 </a:t>
            </a:r>
            <a:r>
              <a:rPr lang="en-US" dirty="0">
                <a:solidFill>
                  <a:srgbClr val="480000"/>
                </a:solidFill>
              </a:rPr>
              <a:t> And knowing their thoughts Jesus said to them, "Any kingdom divided against itself is laid waste; and any city or house divided against itself will not stand.</a:t>
            </a:r>
          </a:p>
          <a:p>
            <a:pPr>
              <a:lnSpc>
                <a:spcPct val="90000"/>
              </a:lnSpc>
              <a:spcBef>
                <a:spcPts val="400"/>
              </a:spcBef>
            </a:pPr>
            <a:r>
              <a:rPr lang="en-US" b="1" dirty="0">
                <a:solidFill>
                  <a:srgbClr val="480000"/>
                </a:solidFill>
              </a:rPr>
              <a:t>Matthew 12:30-32 </a:t>
            </a:r>
            <a:r>
              <a:rPr lang="en-US" dirty="0">
                <a:solidFill>
                  <a:srgbClr val="480000"/>
                </a:solidFill>
              </a:rPr>
              <a:t> "He who is not with Me is against Me; and he who does not gather with Me scatters. Therefore I say to you, any sin and blasphemy shall be forgiven people, but blasphemy against the Spirit shall not be forgiven. Whoever speaks a word against the Son of Man, it shall be forgiven him; but whoever speaks against the Holy Spirit, it shall not be forgiven him, either in this age or in the </a:t>
            </a:r>
            <a:r>
              <a:rPr lang="en-US" i="1" dirty="0">
                <a:solidFill>
                  <a:srgbClr val="480000"/>
                </a:solidFill>
              </a:rPr>
              <a:t>age</a:t>
            </a:r>
            <a:r>
              <a:rPr lang="en-US" dirty="0">
                <a:solidFill>
                  <a:srgbClr val="480000"/>
                </a:solidFill>
              </a:rPr>
              <a:t> to come. </a:t>
            </a:r>
            <a:br>
              <a:rPr lang="en-US" dirty="0">
                <a:solidFill>
                  <a:srgbClr val="480000"/>
                </a:solidFill>
              </a:rPr>
            </a:br>
            <a:br>
              <a:rPr lang="en-US" dirty="0">
                <a:solidFill>
                  <a:srgbClr val="480000"/>
                </a:solidFill>
              </a:rPr>
            </a:br>
            <a:endParaRPr lang="en-US" dirty="0">
              <a:solidFill>
                <a:srgbClr val="48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THE ROLE OF RESTORATION</a:t>
            </a:r>
          </a:p>
        </p:txBody>
      </p:sp>
      <p:sp>
        <p:nvSpPr>
          <p:cNvPr id="3" name="Content Placeholder 2"/>
          <p:cNvSpPr>
            <a:spLocks noGrp="1"/>
          </p:cNvSpPr>
          <p:nvPr>
            <p:ph idx="1"/>
          </p:nvPr>
        </p:nvSpPr>
        <p:spPr>
          <a:xfrm>
            <a:off x="0" y="1066800"/>
            <a:ext cx="9144000" cy="5791200"/>
          </a:xfrm>
        </p:spPr>
        <p:txBody>
          <a:bodyPr>
            <a:noAutofit/>
          </a:bodyPr>
          <a:lstStyle/>
          <a:p>
            <a:pPr>
              <a:lnSpc>
                <a:spcPct val="95000"/>
              </a:lnSpc>
              <a:spcBef>
                <a:spcPts val="0"/>
              </a:spcBef>
              <a:spcAft>
                <a:spcPts val="400"/>
              </a:spcAft>
            </a:pPr>
            <a:r>
              <a:rPr lang="en-US" b="1" dirty="0">
                <a:solidFill>
                  <a:srgbClr val="480000"/>
                </a:solidFill>
              </a:rPr>
              <a:t>Galatians 6:1 </a:t>
            </a:r>
            <a:r>
              <a:rPr lang="en-US" dirty="0">
                <a:solidFill>
                  <a:srgbClr val="480000"/>
                </a:solidFill>
              </a:rPr>
              <a:t>Brethren, even if anyone is caught in any trespass, you who are spiritual, restore such a one in a </a:t>
            </a:r>
            <a:r>
              <a:rPr lang="en-US" b="1" dirty="0">
                <a:solidFill>
                  <a:srgbClr val="480000"/>
                </a:solidFill>
              </a:rPr>
              <a:t>spirit of gentleness</a:t>
            </a:r>
            <a:r>
              <a:rPr lang="en-US" dirty="0">
                <a:solidFill>
                  <a:srgbClr val="480000"/>
                </a:solidFill>
              </a:rPr>
              <a:t>; </a:t>
            </a:r>
            <a:r>
              <a:rPr lang="en-US" i="1" dirty="0">
                <a:solidFill>
                  <a:srgbClr val="480000"/>
                </a:solidFill>
              </a:rPr>
              <a:t>each one</a:t>
            </a:r>
            <a:r>
              <a:rPr lang="en-US" dirty="0">
                <a:solidFill>
                  <a:srgbClr val="480000"/>
                </a:solidFill>
              </a:rPr>
              <a:t> looking to yourself, so that you too will not be tempted. </a:t>
            </a:r>
          </a:p>
          <a:p>
            <a:pPr>
              <a:lnSpc>
                <a:spcPct val="95000"/>
              </a:lnSpc>
              <a:spcBef>
                <a:spcPts val="0"/>
              </a:spcBef>
              <a:spcAft>
                <a:spcPts val="400"/>
              </a:spcAft>
            </a:pPr>
            <a:r>
              <a:rPr lang="en-US" dirty="0">
                <a:solidFill>
                  <a:srgbClr val="480000"/>
                </a:solidFill>
              </a:rPr>
              <a:t>Restore: </a:t>
            </a:r>
            <a:r>
              <a:rPr lang="en-US" i="1" dirty="0" err="1">
                <a:solidFill>
                  <a:srgbClr val="480000"/>
                </a:solidFill>
              </a:rPr>
              <a:t>katartizo</a:t>
            </a:r>
            <a:r>
              <a:rPr lang="en-US" i="1" dirty="0">
                <a:solidFill>
                  <a:srgbClr val="480000"/>
                </a:solidFill>
              </a:rPr>
              <a:t>: </a:t>
            </a:r>
            <a:r>
              <a:rPr lang="en-US" dirty="0">
                <a:solidFill>
                  <a:srgbClr val="480000"/>
                </a:solidFill>
              </a:rPr>
              <a:t>to make whole again; repair; mend</a:t>
            </a:r>
          </a:p>
          <a:p>
            <a:pPr>
              <a:lnSpc>
                <a:spcPct val="95000"/>
              </a:lnSpc>
              <a:spcBef>
                <a:spcPts val="0"/>
              </a:spcBef>
              <a:spcAft>
                <a:spcPts val="400"/>
              </a:spcAft>
            </a:pPr>
            <a:r>
              <a:rPr lang="en-US" dirty="0">
                <a:solidFill>
                  <a:srgbClr val="480000"/>
                </a:solidFill>
              </a:rPr>
              <a:t>A spiritual restoration that helps someone get back on track again: the confrontation that discusses the sin</a:t>
            </a:r>
          </a:p>
          <a:p>
            <a:pPr>
              <a:lnSpc>
                <a:spcPct val="95000"/>
              </a:lnSpc>
              <a:spcBef>
                <a:spcPts val="0"/>
              </a:spcBef>
              <a:spcAft>
                <a:spcPts val="400"/>
              </a:spcAft>
            </a:pPr>
            <a:r>
              <a:rPr lang="en-US" b="1" dirty="0">
                <a:solidFill>
                  <a:srgbClr val="480000"/>
                </a:solidFill>
              </a:rPr>
              <a:t>Matthew 18:15 </a:t>
            </a:r>
            <a:r>
              <a:rPr lang="en-US" dirty="0">
                <a:solidFill>
                  <a:srgbClr val="480000"/>
                </a:solidFill>
              </a:rPr>
              <a:t>"If your brother sins, go and show him his fault in private; if he listens to you, you have won your brother.” </a:t>
            </a:r>
          </a:p>
          <a:p>
            <a:pPr>
              <a:lnSpc>
                <a:spcPct val="95000"/>
              </a:lnSpc>
              <a:spcBef>
                <a:spcPts val="0"/>
              </a:spcBef>
              <a:spcAft>
                <a:spcPts val="400"/>
              </a:spcAft>
            </a:pPr>
            <a:r>
              <a:rPr lang="en-US" b="1" dirty="0">
                <a:solidFill>
                  <a:srgbClr val="480000"/>
                </a:solidFill>
              </a:rPr>
              <a:t>James 5:15 …</a:t>
            </a:r>
            <a:r>
              <a:rPr lang="en-US" dirty="0">
                <a:solidFill>
                  <a:srgbClr val="480000"/>
                </a:solidFill>
              </a:rPr>
              <a:t>and the prayer offered in faith will restore the one who is sick, and the Lord will raise him up, and if </a:t>
            </a:r>
            <a:r>
              <a:rPr lang="en-US" u="sng" dirty="0">
                <a:solidFill>
                  <a:srgbClr val="480000"/>
                </a:solidFill>
              </a:rPr>
              <a:t>he has committed sins</a:t>
            </a:r>
            <a:r>
              <a:rPr lang="en-US" dirty="0">
                <a:solidFill>
                  <a:srgbClr val="480000"/>
                </a:solidFill>
              </a:rPr>
              <a:t>, they will be forgiven him. </a:t>
            </a:r>
            <a:br>
              <a:rPr lang="en-US" dirty="0">
                <a:solidFill>
                  <a:srgbClr val="480000"/>
                </a:solidFill>
              </a:rPr>
            </a:br>
            <a:endParaRPr lang="en-US" dirty="0">
              <a:solidFill>
                <a:srgbClr val="480000"/>
              </a:solidFill>
            </a:endParaRPr>
          </a:p>
        </p:txBody>
      </p:sp>
    </p:spTree>
  </p:cSld>
  <p:clrMapOvr>
    <a:masterClrMapping/>
  </p:clrMapOvr>
</p:sld>
</file>

<file path=ppt/theme/theme1.xml><?xml version="1.0" encoding="utf-8"?>
<a:theme xmlns:a="http://schemas.openxmlformats.org/drawingml/2006/main" name="GreenWave_BusDesignSlides">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18493</TotalTime>
  <Words>1425</Words>
  <Application>Microsoft Office PowerPoint</Application>
  <PresentationFormat>On-screen Show (4:3)</PresentationFormat>
  <Paragraphs>72</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Tahoma</vt:lpstr>
      <vt:lpstr>Wingdings</vt:lpstr>
      <vt:lpstr>GreenWave_BusDesignSlides</vt:lpstr>
      <vt:lpstr>WORKING FAITH</vt:lpstr>
      <vt:lpstr>WORD FOR THE JOURNEY</vt:lpstr>
      <vt:lpstr>ANOINTING</vt:lpstr>
      <vt:lpstr>COMMITTED SINS??</vt:lpstr>
      <vt:lpstr>EFFECTIVE PRAYER</vt:lpstr>
      <vt:lpstr>RESTORATION</vt:lpstr>
      <vt:lpstr>OUR LOOK AT THE LAW</vt:lpstr>
      <vt:lpstr>ABOUT JEWISH BELIEFS</vt:lpstr>
      <vt:lpstr>THE ROLE OF RESTORATION</vt:lpstr>
      <vt:lpstr> SPIRITUAL AND PHYSICAL</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Rees</dc:creator>
  <cp:lastModifiedBy>Gower</cp:lastModifiedBy>
  <cp:revision>35</cp:revision>
  <dcterms:created xsi:type="dcterms:W3CDTF">2017-05-15T12:59:04Z</dcterms:created>
  <dcterms:modified xsi:type="dcterms:W3CDTF">2021-11-11T21:11:47Z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