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handoutMasterIdLst>
    <p:handoutMasterId r:id="rId13"/>
  </p:handoutMasterIdLst>
  <p:sldIdLst>
    <p:sldId id="260" r:id="rId2"/>
    <p:sldId id="257" r:id="rId3"/>
    <p:sldId id="261" r:id="rId4"/>
    <p:sldId id="259" r:id="rId5"/>
    <p:sldId id="264" r:id="rId6"/>
    <p:sldId id="263" r:id="rId7"/>
    <p:sldId id="262" r:id="rId8"/>
    <p:sldId id="265" r:id="rId9"/>
    <p:sldId id="267" r:id="rId10"/>
    <p:sldId id="258" r:id="rId11"/>
    <p:sldId id="268" r:id="rId12"/>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Lynn Gower" initials="JG" lastIdx="1" clrIdx="0">
    <p:extLst>
      <p:ext uri="{19B8F6BF-5375-455C-9EA6-DF929625EA0E}">
        <p15:presenceInfo xmlns:p15="http://schemas.microsoft.com/office/powerpoint/2012/main" userId="0893b5b3a22eb4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38"/>
      </p:cViewPr>
      <p:guideLst/>
    </p:cSldViewPr>
  </p:slideViewPr>
  <p:notesTextViewPr>
    <p:cViewPr>
      <p:scale>
        <a:sx n="1" d="1"/>
        <a:sy n="1" d="1"/>
      </p:scale>
      <p:origin x="0" y="0"/>
    </p:cViewPr>
  </p:notesTextViewPr>
  <p:notesViewPr>
    <p:cSldViewPr snapToGrid="0">
      <p:cViewPr varScale="1">
        <p:scale>
          <a:sx n="56" d="100"/>
          <a:sy n="56" d="100"/>
        </p:scale>
        <p:origin x="281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B0224F-936C-4986-B598-60DC35B0B1A3}"/>
              </a:ext>
            </a:extLst>
          </p:cNvPr>
          <p:cNvSpPr>
            <a:spLocks noGrp="1"/>
          </p:cNvSpPr>
          <p:nvPr>
            <p:ph type="hdr" sz="quarter"/>
          </p:nvPr>
        </p:nvSpPr>
        <p:spPr>
          <a:xfrm>
            <a:off x="1" y="1"/>
            <a:ext cx="3077103" cy="470663"/>
          </a:xfrm>
          <a:prstGeom prst="rect">
            <a:avLst/>
          </a:prstGeom>
        </p:spPr>
        <p:txBody>
          <a:bodyPr vert="horz" lIns="93576" tIns="46787" rIns="93576" bIns="46787" rtlCol="0"/>
          <a:lstStyle>
            <a:lvl1pPr algn="l">
              <a:defRPr sz="1200"/>
            </a:lvl1pPr>
          </a:lstStyle>
          <a:p>
            <a:endParaRPr lang="en-US"/>
          </a:p>
        </p:txBody>
      </p:sp>
      <p:sp>
        <p:nvSpPr>
          <p:cNvPr id="3" name="Date Placeholder 2">
            <a:extLst>
              <a:ext uri="{FF2B5EF4-FFF2-40B4-BE49-F238E27FC236}">
                <a16:creationId xmlns:a16="http://schemas.microsoft.com/office/drawing/2014/main" id="{487F2F54-2973-4EDB-AD95-791E983145C0}"/>
              </a:ext>
            </a:extLst>
          </p:cNvPr>
          <p:cNvSpPr>
            <a:spLocks noGrp="1"/>
          </p:cNvSpPr>
          <p:nvPr>
            <p:ph type="dt" sz="quarter" idx="1"/>
          </p:nvPr>
        </p:nvSpPr>
        <p:spPr>
          <a:xfrm>
            <a:off x="4023783" y="1"/>
            <a:ext cx="3077103" cy="470663"/>
          </a:xfrm>
          <a:prstGeom prst="rect">
            <a:avLst/>
          </a:prstGeom>
        </p:spPr>
        <p:txBody>
          <a:bodyPr vert="horz" lIns="93576" tIns="46787" rIns="93576" bIns="46787" rtlCol="0"/>
          <a:lstStyle>
            <a:lvl1pPr algn="r">
              <a:defRPr sz="1200"/>
            </a:lvl1pPr>
          </a:lstStyle>
          <a:p>
            <a:fld id="{F020473F-43BD-4957-86A1-0752573E4BA7}" type="datetimeFigureOut">
              <a:rPr lang="en-US" smtClean="0"/>
              <a:t>7/26/2020</a:t>
            </a:fld>
            <a:endParaRPr lang="en-US"/>
          </a:p>
        </p:txBody>
      </p:sp>
      <p:sp>
        <p:nvSpPr>
          <p:cNvPr id="4" name="Footer Placeholder 3">
            <a:extLst>
              <a:ext uri="{FF2B5EF4-FFF2-40B4-BE49-F238E27FC236}">
                <a16:creationId xmlns:a16="http://schemas.microsoft.com/office/drawing/2014/main" id="{1353883E-FE09-47C2-B0D6-BB2687548AEF}"/>
              </a:ext>
            </a:extLst>
          </p:cNvPr>
          <p:cNvSpPr>
            <a:spLocks noGrp="1"/>
          </p:cNvSpPr>
          <p:nvPr>
            <p:ph type="ftr" sz="quarter" idx="2"/>
          </p:nvPr>
        </p:nvSpPr>
        <p:spPr>
          <a:xfrm>
            <a:off x="1" y="8917812"/>
            <a:ext cx="3077103" cy="470663"/>
          </a:xfrm>
          <a:prstGeom prst="rect">
            <a:avLst/>
          </a:prstGeom>
        </p:spPr>
        <p:txBody>
          <a:bodyPr vert="horz" lIns="93576" tIns="46787" rIns="93576" bIns="46787"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BF34363-81F4-4F06-9834-494001D46BCC}"/>
              </a:ext>
            </a:extLst>
          </p:cNvPr>
          <p:cNvSpPr>
            <a:spLocks noGrp="1"/>
          </p:cNvSpPr>
          <p:nvPr>
            <p:ph type="sldNum" sz="quarter" idx="3"/>
          </p:nvPr>
        </p:nvSpPr>
        <p:spPr>
          <a:xfrm>
            <a:off x="4023783" y="8917812"/>
            <a:ext cx="3077103" cy="470663"/>
          </a:xfrm>
          <a:prstGeom prst="rect">
            <a:avLst/>
          </a:prstGeom>
        </p:spPr>
        <p:txBody>
          <a:bodyPr vert="horz" lIns="93576" tIns="46787" rIns="93576" bIns="46787" rtlCol="0" anchor="b"/>
          <a:lstStyle>
            <a:lvl1pPr algn="r">
              <a:defRPr sz="1200"/>
            </a:lvl1pPr>
          </a:lstStyle>
          <a:p>
            <a:fld id="{CCC22AEC-6D2F-4901-8D34-463E3CC62CD4}" type="slidenum">
              <a:rPr lang="en-US" smtClean="0"/>
              <a:t>‹#›</a:t>
            </a:fld>
            <a:endParaRPr lang="en-US"/>
          </a:p>
        </p:txBody>
      </p:sp>
    </p:spTree>
    <p:extLst>
      <p:ext uri="{BB962C8B-B14F-4D97-AF65-F5344CB8AC3E}">
        <p14:creationId xmlns:p14="http://schemas.microsoft.com/office/powerpoint/2010/main" val="15459049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BAE12803-88CE-4FE4-B713-9E111982CF9B}"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83433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15095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74963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547816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520806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049454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09757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690981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55830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5894" y="1020431"/>
            <a:ext cx="8245161" cy="1475013"/>
          </a:xfrm>
          <a:effectLst/>
        </p:spPr>
        <p:txBody>
          <a:bodyPr anchor="b">
            <a:normAutofit/>
          </a:bodyPr>
          <a:lstStyle>
            <a:lvl1pPr>
              <a:defRPr sz="1085">
                <a:solidFill>
                  <a:schemeClr val="tx1">
                    <a:lumMod val="75000"/>
                    <a:lumOff val="25000"/>
                  </a:schemeClr>
                </a:solidFill>
              </a:defRPr>
            </a:lvl1pPr>
          </a:lstStyle>
          <a:p>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7/26/2020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823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0409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944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8BFF0-8A7C-4B95-A404-F3C98F05BEEF}" type="datetimeFigureOut">
              <a:rPr lang="en-US" smtClean="0"/>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04373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88BFF0-8A7C-4B95-A404-F3C98F05BEEF}" type="datetimeFigureOut">
              <a:rPr lang="en-US" smtClean="0"/>
              <a:t>7/26/2020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12155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8BFF0-8A7C-4B95-A404-F3C98F05BEEF}" type="datetimeFigureOut">
              <a:rPr lang="en-US" smtClean="0"/>
              <a:t>7/26/2020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75683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8BFF0-8A7C-4B95-A404-F3C98F05BEEF}" type="datetimeFigureOut">
              <a:rPr lang="en-US" smtClean="0"/>
              <a:t>7/26/2020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90089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5845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98690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88BFF0-8A7C-4B95-A404-F3C98F05BEEF}" type="datetimeFigureOut">
              <a:rPr lang="en-US" smtClean="0"/>
              <a:t>7/26/2020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AE12803-88CE-4FE4-B713-9E111982CF9B}" type="slidenum">
              <a:rPr lang="en-US" smtClean="0"/>
              <a:t>‹#›</a:t>
            </a:fld>
            <a:endParaRPr lang="en-US"/>
          </a:p>
        </p:txBody>
      </p:sp>
    </p:spTree>
    <p:extLst>
      <p:ext uri="{BB962C8B-B14F-4D97-AF65-F5344CB8AC3E}">
        <p14:creationId xmlns:p14="http://schemas.microsoft.com/office/powerpoint/2010/main" val="191347095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1235358-9587-45C5-A067-E3C77C13F49F}"/>
              </a:ext>
            </a:extLst>
          </p:cNvPr>
          <p:cNvSpPr txBox="1"/>
          <p:nvPr/>
        </p:nvSpPr>
        <p:spPr>
          <a:xfrm>
            <a:off x="1610140" y="1450180"/>
            <a:ext cx="6062870" cy="1276503"/>
          </a:xfrm>
          <a:prstGeom prst="rect">
            <a:avLst/>
          </a:prstGeom>
          <a:noFill/>
        </p:spPr>
        <p:txBody>
          <a:bodyPr wrap="square" rtlCol="0">
            <a:spAutoFit/>
          </a:bodyPr>
          <a:lstStyle/>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WHO SHOULD</a:t>
            </a:r>
          </a:p>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I TRUST?</a:t>
            </a:r>
          </a:p>
        </p:txBody>
      </p:sp>
      <p:pic>
        <p:nvPicPr>
          <p:cNvPr id="10" name="Picture 9">
            <a:extLst>
              <a:ext uri="{FF2B5EF4-FFF2-40B4-BE49-F238E27FC236}">
                <a16:creationId xmlns:a16="http://schemas.microsoft.com/office/drawing/2014/main" id="{6F23D456-D516-4E20-89F6-DC85A15CFBF2}"/>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brightnessContrast bright="9000" contrast="50000"/>
                    </a14:imgEffect>
                  </a14:imgLayer>
                </a14:imgProps>
              </a:ext>
            </a:extLst>
          </a:blip>
          <a:stretch>
            <a:fillRect/>
          </a:stretch>
        </p:blipFill>
        <p:spPr>
          <a:xfrm>
            <a:off x="3120618" y="2109034"/>
            <a:ext cx="3006409" cy="21583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635000"/>
          </a:effectLst>
        </p:spPr>
      </p:pic>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016975" y="2960839"/>
            <a:ext cx="3296493" cy="1321521"/>
          </a:xfrm>
        </p:spPr>
        <p:txBody>
          <a:bodyPr>
            <a:noAutofit/>
          </a:bodyPr>
          <a:lstStyle/>
          <a:p>
            <a:pPr algn="ct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BIBLICAL APPROACH </a:t>
            </a:r>
            <a:b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TO AUTHORITY</a:t>
            </a:r>
          </a:p>
        </p:txBody>
      </p:sp>
      <p:sp>
        <p:nvSpPr>
          <p:cNvPr id="11" name="TextBox 10">
            <a:extLst>
              <a:ext uri="{FF2B5EF4-FFF2-40B4-BE49-F238E27FC236}">
                <a16:creationId xmlns:a16="http://schemas.microsoft.com/office/drawing/2014/main" id="{04F05A01-331A-4FFA-9883-1464FFE4A06E}"/>
              </a:ext>
            </a:extLst>
          </p:cNvPr>
          <p:cNvSpPr txBox="1"/>
          <p:nvPr/>
        </p:nvSpPr>
        <p:spPr>
          <a:xfrm>
            <a:off x="2074184" y="4553914"/>
            <a:ext cx="5598826" cy="1348831"/>
          </a:xfrm>
          <a:prstGeom prst="rect">
            <a:avLst/>
          </a:prstGeom>
          <a:noFill/>
        </p:spPr>
        <p:txBody>
          <a:bodyPr wrap="square" rtlCol="0">
            <a:spAutoFit/>
          </a:bodyPr>
          <a:lstStyle/>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JoLynn Gower</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Summer 2020</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493-6151</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jgower@guardingthetruth.org</a:t>
            </a:r>
          </a:p>
          <a:p>
            <a:endParaRPr lang="en-US" sz="965" dirty="0"/>
          </a:p>
        </p:txBody>
      </p:sp>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C132-04E4-4891-ACBD-16A8270E02E5}"/>
              </a:ext>
            </a:extLst>
          </p:cNvPr>
          <p:cNvSpPr>
            <a:spLocks noGrp="1"/>
          </p:cNvSpPr>
          <p:nvPr>
            <p:ph type="title"/>
          </p:nvPr>
        </p:nvSpPr>
        <p:spPr>
          <a:xfrm>
            <a:off x="1046971" y="0"/>
            <a:ext cx="8097029" cy="993913"/>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WRITING PERSONALLY</a:t>
            </a:r>
          </a:p>
        </p:txBody>
      </p:sp>
      <p:sp>
        <p:nvSpPr>
          <p:cNvPr id="3" name="Content Placeholder 2">
            <a:extLst>
              <a:ext uri="{FF2B5EF4-FFF2-40B4-BE49-F238E27FC236}">
                <a16:creationId xmlns:a16="http://schemas.microsoft.com/office/drawing/2014/main" id="{7D67043D-DC72-4FF0-9C64-F4FC92B38019}"/>
              </a:ext>
            </a:extLst>
          </p:cNvPr>
          <p:cNvSpPr>
            <a:spLocks noGrp="1"/>
          </p:cNvSpPr>
          <p:nvPr>
            <p:ph idx="1"/>
          </p:nvPr>
        </p:nvSpPr>
        <p:spPr>
          <a:xfrm>
            <a:off x="583096" y="993913"/>
            <a:ext cx="8560904" cy="5864087"/>
          </a:xfrm>
        </p:spPr>
        <p:txBody>
          <a:bodyPr>
            <a:noAutofit/>
          </a:bodyPr>
          <a:lstStyle/>
          <a:p>
            <a:pPr>
              <a:lnSpc>
                <a:spcPct val="88000"/>
              </a:lnSpc>
              <a:spcBef>
                <a:spcPts val="0"/>
              </a:spcBef>
              <a:spcAft>
                <a:spcPts val="300"/>
              </a:spcAft>
            </a:pPr>
            <a:r>
              <a:rPr lang="en-US" sz="2700" b="1" dirty="0">
                <a:latin typeface="Tahoma" panose="020B0604030504040204" pitchFamily="34" charset="0"/>
                <a:ea typeface="Tahoma" panose="020B0604030504040204" pitchFamily="34" charset="0"/>
                <a:cs typeface="Tahoma" panose="020B0604030504040204" pitchFamily="34" charset="0"/>
              </a:rPr>
              <a:t>Galatians 6:11 </a:t>
            </a:r>
            <a:r>
              <a:rPr lang="en-US" sz="2700" dirty="0">
                <a:latin typeface="Tahoma" panose="020B0604030504040204" pitchFamily="34" charset="0"/>
                <a:ea typeface="Tahoma" panose="020B0604030504040204" pitchFamily="34" charset="0"/>
                <a:cs typeface="Tahoma" panose="020B0604030504040204" pitchFamily="34" charset="0"/>
              </a:rPr>
              <a:t>See with what large letters I am writing to you with my own hand. </a:t>
            </a:r>
          </a:p>
          <a:p>
            <a:pPr>
              <a:lnSpc>
                <a:spcPct val="88000"/>
              </a:lnSpc>
              <a:spcBef>
                <a:spcPts val="0"/>
              </a:spcBef>
              <a:spcAft>
                <a:spcPts val="300"/>
              </a:spcAft>
            </a:pPr>
            <a:r>
              <a:rPr lang="en-US" sz="2700" b="1" dirty="0">
                <a:latin typeface="Tahoma" panose="020B0604030504040204" pitchFamily="34" charset="0"/>
                <a:ea typeface="Tahoma" panose="020B0604030504040204" pitchFamily="34" charset="0"/>
                <a:cs typeface="Tahoma" panose="020B0604030504040204" pitchFamily="34" charset="0"/>
              </a:rPr>
              <a:t>1 Corinthians 16:21-22 </a:t>
            </a:r>
            <a:r>
              <a:rPr lang="en-US" sz="2700" dirty="0">
                <a:latin typeface="Tahoma" panose="020B0604030504040204" pitchFamily="34" charset="0"/>
                <a:ea typeface="Tahoma" panose="020B0604030504040204" pitchFamily="34" charset="0"/>
                <a:cs typeface="Tahoma" panose="020B0604030504040204" pitchFamily="34" charset="0"/>
              </a:rPr>
              <a:t> The greeting is in my own hand—Paul. If anyone does not love the Lord, he is to be accursed. Maranatha. </a:t>
            </a:r>
          </a:p>
          <a:p>
            <a:pPr>
              <a:lnSpc>
                <a:spcPct val="88000"/>
              </a:lnSpc>
              <a:spcBef>
                <a:spcPts val="0"/>
              </a:spcBef>
              <a:spcAft>
                <a:spcPts val="300"/>
              </a:spcAft>
            </a:pPr>
            <a:r>
              <a:rPr lang="en-US" sz="2700" b="1" dirty="0">
                <a:latin typeface="Tahoma" panose="020B0604030504040204" pitchFamily="34" charset="0"/>
                <a:ea typeface="Tahoma" panose="020B0604030504040204" pitchFamily="34" charset="0"/>
                <a:cs typeface="Tahoma" panose="020B0604030504040204" pitchFamily="34" charset="0"/>
              </a:rPr>
              <a:t>Philemon </a:t>
            </a:r>
            <a:r>
              <a:rPr lang="en-US" sz="2700" b="1" spc="-150" dirty="0">
                <a:latin typeface="Tahoma" panose="020B0604030504040204" pitchFamily="34" charset="0"/>
                <a:ea typeface="Tahoma" panose="020B0604030504040204" pitchFamily="34" charset="0"/>
                <a:cs typeface="Tahoma" panose="020B0604030504040204" pitchFamily="34" charset="0"/>
              </a:rPr>
              <a:t>1:17-19 </a:t>
            </a:r>
            <a:r>
              <a:rPr lang="en-US" sz="2700" spc="-150" dirty="0">
                <a:latin typeface="Tahoma" panose="020B0604030504040204" pitchFamily="34" charset="0"/>
                <a:ea typeface="Tahoma" panose="020B0604030504040204" pitchFamily="34" charset="0"/>
                <a:cs typeface="Tahoma" panose="020B0604030504040204" pitchFamily="34" charset="0"/>
              </a:rPr>
              <a:t> If then </a:t>
            </a:r>
            <a:r>
              <a:rPr lang="en-US" sz="2700" dirty="0">
                <a:latin typeface="Tahoma" panose="020B0604030504040204" pitchFamily="34" charset="0"/>
                <a:ea typeface="Tahoma" panose="020B0604030504040204" pitchFamily="34" charset="0"/>
                <a:cs typeface="Tahoma" panose="020B0604030504040204" pitchFamily="34" charset="0"/>
              </a:rPr>
              <a:t>you </a:t>
            </a:r>
            <a:r>
              <a:rPr lang="en-US" sz="2700" spc="-150" dirty="0">
                <a:latin typeface="Tahoma" panose="020B0604030504040204" pitchFamily="34" charset="0"/>
                <a:ea typeface="Tahoma" panose="020B0604030504040204" pitchFamily="34" charset="0"/>
                <a:cs typeface="Tahoma" panose="020B0604030504040204" pitchFamily="34" charset="0"/>
              </a:rPr>
              <a:t>regard me as </a:t>
            </a:r>
            <a:r>
              <a:rPr lang="en-US" sz="2700" dirty="0">
                <a:latin typeface="Tahoma" panose="020B0604030504040204" pitchFamily="34" charset="0"/>
                <a:ea typeface="Tahoma" panose="020B0604030504040204" pitchFamily="34" charset="0"/>
                <a:cs typeface="Tahoma" panose="020B0604030504040204" pitchFamily="34" charset="0"/>
              </a:rPr>
              <a:t>partner, accept him as </a:t>
            </a:r>
            <a:r>
              <a:rPr lang="en-US" sz="2700" i="1" dirty="0">
                <a:latin typeface="Tahoma" panose="020B0604030504040204" pitchFamily="34" charset="0"/>
                <a:ea typeface="Tahoma" panose="020B0604030504040204" pitchFamily="34" charset="0"/>
                <a:cs typeface="Tahoma" panose="020B0604030504040204" pitchFamily="34" charset="0"/>
              </a:rPr>
              <a:t>you would</a:t>
            </a:r>
            <a:r>
              <a:rPr lang="en-US" sz="2700" dirty="0">
                <a:latin typeface="Tahoma" panose="020B0604030504040204" pitchFamily="34" charset="0"/>
                <a:ea typeface="Tahoma" panose="020B0604030504040204" pitchFamily="34" charset="0"/>
                <a:cs typeface="Tahoma" panose="020B0604030504040204" pitchFamily="34" charset="0"/>
              </a:rPr>
              <a:t> me. If he has wronged you in any way or owes you anything, charge that to my account; I, Paul, am writing this with my own hand, I will repay it (not to mention to you that you owe to me even your own self as well). </a:t>
            </a:r>
          </a:p>
          <a:p>
            <a:pPr>
              <a:lnSpc>
                <a:spcPct val="88000"/>
              </a:lnSpc>
              <a:spcBef>
                <a:spcPts val="0"/>
              </a:spcBef>
              <a:spcAft>
                <a:spcPts val="300"/>
              </a:spcAft>
            </a:pPr>
            <a:r>
              <a:rPr lang="en-US" sz="2700" b="1" dirty="0">
                <a:latin typeface="Tahoma" panose="020B0604030504040204" pitchFamily="34" charset="0"/>
                <a:ea typeface="Tahoma" panose="020B0604030504040204" pitchFamily="34" charset="0"/>
                <a:cs typeface="Tahoma" panose="020B0604030504040204" pitchFamily="34" charset="0"/>
              </a:rPr>
              <a:t>2 Corinthians 12:7 </a:t>
            </a:r>
            <a:r>
              <a:rPr lang="en-US" sz="2700" dirty="0">
                <a:latin typeface="Tahoma" panose="020B0604030504040204" pitchFamily="34" charset="0"/>
                <a:ea typeface="Tahoma" panose="020B0604030504040204" pitchFamily="34" charset="0"/>
                <a:cs typeface="Tahoma" panose="020B0604030504040204" pitchFamily="34" charset="0"/>
              </a:rPr>
              <a:t>Because of the surpassing greatness of the revelations, for this reason, to keep me from exalting myself, there was given me a thorn in the flesh, a messenger of Satan to torment me—to keep me from exalting myself</a:t>
            </a:r>
            <a:r>
              <a:rPr lang="en-US" sz="28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661758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FCE4-F912-4853-82F9-DEF1CDAB21D4}"/>
              </a:ext>
            </a:extLst>
          </p:cNvPr>
          <p:cNvSpPr>
            <a:spLocks noGrp="1"/>
          </p:cNvSpPr>
          <p:nvPr>
            <p:ph type="title"/>
          </p:nvPr>
        </p:nvSpPr>
        <p:spPr>
          <a:xfrm>
            <a:off x="982133" y="1"/>
            <a:ext cx="7704667" cy="967408"/>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THE STIGMATA</a:t>
            </a:r>
          </a:p>
        </p:txBody>
      </p:sp>
      <p:sp>
        <p:nvSpPr>
          <p:cNvPr id="3" name="Content Placeholder 2">
            <a:extLst>
              <a:ext uri="{FF2B5EF4-FFF2-40B4-BE49-F238E27FC236}">
                <a16:creationId xmlns:a16="http://schemas.microsoft.com/office/drawing/2014/main" id="{8E739165-068B-412C-BC51-F198F8D178CC}"/>
              </a:ext>
            </a:extLst>
          </p:cNvPr>
          <p:cNvSpPr>
            <a:spLocks noGrp="1"/>
          </p:cNvSpPr>
          <p:nvPr>
            <p:ph idx="1"/>
          </p:nvPr>
        </p:nvSpPr>
        <p:spPr>
          <a:xfrm>
            <a:off x="457201" y="967409"/>
            <a:ext cx="8686800" cy="5890590"/>
          </a:xfrm>
        </p:spPr>
        <p:txBody>
          <a:bodyPr>
            <a:noAutofit/>
          </a:bodyPr>
          <a:lstStyle/>
          <a:p>
            <a:pPr>
              <a:lnSpc>
                <a:spcPct val="90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6:14-17 </a:t>
            </a:r>
            <a:r>
              <a:rPr lang="en-US" sz="2800" dirty="0">
                <a:latin typeface="Tahoma" panose="020B0604030504040204" pitchFamily="34" charset="0"/>
                <a:ea typeface="Tahoma" panose="020B0604030504040204" pitchFamily="34" charset="0"/>
                <a:cs typeface="Tahoma" panose="020B0604030504040204" pitchFamily="34" charset="0"/>
              </a:rPr>
              <a:t> But may it never be that I would boast, except in the cross of our Lord Jesus Christ, through which the world has been crucified to me, and I to the world.  For neither is circum-</a:t>
            </a:r>
            <a:r>
              <a:rPr lang="en-US" sz="2800" dirty="0" err="1">
                <a:latin typeface="Tahoma" panose="020B0604030504040204" pitchFamily="34" charset="0"/>
                <a:ea typeface="Tahoma" panose="020B0604030504040204" pitchFamily="34" charset="0"/>
                <a:cs typeface="Tahoma" panose="020B0604030504040204" pitchFamily="34" charset="0"/>
              </a:rPr>
              <a:t>cision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spc="-150" dirty="0">
                <a:latin typeface="Tahoma" panose="020B0604030504040204" pitchFamily="34" charset="0"/>
                <a:ea typeface="Tahoma" panose="020B0604030504040204" pitchFamily="34" charset="0"/>
                <a:cs typeface="Tahoma" panose="020B0604030504040204" pitchFamily="34" charset="0"/>
              </a:rPr>
              <a:t>any</a:t>
            </a:r>
            <a:r>
              <a:rPr lang="en-US" sz="2800" dirty="0">
                <a:latin typeface="Tahoma" panose="020B0604030504040204" pitchFamily="34" charset="0"/>
                <a:ea typeface="Tahoma" panose="020B0604030504040204" pitchFamily="34" charset="0"/>
                <a:cs typeface="Tahoma" panose="020B0604030504040204" pitchFamily="34" charset="0"/>
              </a:rPr>
              <a:t>thing</a:t>
            </a:r>
            <a:r>
              <a:rPr lang="en-US" sz="2800" spc="-150" dirty="0">
                <a:latin typeface="Tahoma" panose="020B0604030504040204" pitchFamily="34" charset="0"/>
                <a:ea typeface="Tahoma" panose="020B0604030504040204" pitchFamily="34" charset="0"/>
                <a:cs typeface="Tahoma" panose="020B0604030504040204" pitchFamily="34" charset="0"/>
              </a:rPr>
              <a:t>, nor uncircum</a:t>
            </a:r>
            <a:r>
              <a:rPr lang="en-US" sz="2800" dirty="0">
                <a:latin typeface="Tahoma" panose="020B0604030504040204" pitchFamily="34" charset="0"/>
                <a:ea typeface="Tahoma" panose="020B0604030504040204" pitchFamily="34" charset="0"/>
                <a:cs typeface="Tahoma" panose="020B0604030504040204" pitchFamily="34" charset="0"/>
              </a:rPr>
              <a:t>cision</a:t>
            </a:r>
            <a:r>
              <a:rPr lang="en-US" sz="2800" spc="-150" dirty="0">
                <a:latin typeface="Tahoma" panose="020B0604030504040204" pitchFamily="34" charset="0"/>
                <a:ea typeface="Tahoma" panose="020B0604030504040204" pitchFamily="34" charset="0"/>
                <a:cs typeface="Tahoma" panose="020B0604030504040204" pitchFamily="34" charset="0"/>
              </a:rPr>
              <a:t>, but a new </a:t>
            </a:r>
            <a:r>
              <a:rPr lang="en-US" sz="2800" dirty="0">
                <a:latin typeface="Tahoma" panose="020B0604030504040204" pitchFamily="34" charset="0"/>
                <a:ea typeface="Tahoma" panose="020B0604030504040204" pitchFamily="34" charset="0"/>
                <a:cs typeface="Tahoma" panose="020B0604030504040204" pitchFamily="34" charset="0"/>
              </a:rPr>
              <a:t>creation  And those who will walk by this rule, peace and mercy </a:t>
            </a:r>
            <a:r>
              <a:rPr lang="en-US" sz="2800" i="1" dirty="0">
                <a:latin typeface="Tahoma" panose="020B0604030504040204" pitchFamily="34" charset="0"/>
                <a:ea typeface="Tahoma" panose="020B0604030504040204" pitchFamily="34" charset="0"/>
                <a:cs typeface="Tahoma" panose="020B0604030504040204" pitchFamily="34" charset="0"/>
              </a:rPr>
              <a:t>be</a:t>
            </a:r>
            <a:r>
              <a:rPr lang="en-US" sz="2800" dirty="0">
                <a:latin typeface="Tahoma" panose="020B0604030504040204" pitchFamily="34" charset="0"/>
                <a:ea typeface="Tahoma" panose="020B0604030504040204" pitchFamily="34" charset="0"/>
                <a:cs typeface="Tahoma" panose="020B0604030504040204" pitchFamily="34" charset="0"/>
              </a:rPr>
              <a:t> upon them, and upon the Israel of God. From now on let no one cause trouble for me, for I bear on my body the brand-marks of Jesus. </a:t>
            </a:r>
          </a:p>
          <a:p>
            <a:pPr>
              <a:lnSpc>
                <a:spcPct val="90000"/>
              </a:lnSpc>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Brand-marks: </a:t>
            </a:r>
            <a:r>
              <a:rPr lang="en-US" sz="2800" i="1" dirty="0">
                <a:latin typeface="Tahoma" panose="020B0604030504040204" pitchFamily="34" charset="0"/>
                <a:ea typeface="Tahoma" panose="020B0604030504040204" pitchFamily="34" charset="0"/>
                <a:cs typeface="Tahoma" panose="020B0604030504040204" pitchFamily="34" charset="0"/>
              </a:rPr>
              <a:t>stigma: </a:t>
            </a:r>
            <a:r>
              <a:rPr lang="en-US" sz="2800" dirty="0">
                <a:latin typeface="Tahoma" panose="020B0604030504040204" pitchFamily="34" charset="0"/>
                <a:ea typeface="Tahoma" panose="020B0604030504040204" pitchFamily="34" charset="0"/>
                <a:cs typeface="Tahoma" panose="020B0604030504040204" pitchFamily="34" charset="0"/>
              </a:rPr>
              <a:t>a piercing</a:t>
            </a:r>
          </a:p>
          <a:p>
            <a:pPr>
              <a:lnSpc>
                <a:spcPct val="90000"/>
              </a:lnSpc>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Paul identified himself as a “</a:t>
            </a:r>
            <a:r>
              <a:rPr lang="en-US" sz="2800" dirty="0" err="1">
                <a:latin typeface="Tahoma" panose="020B0604030504040204" pitchFamily="34" charset="0"/>
                <a:ea typeface="Tahoma" panose="020B0604030504040204" pitchFamily="34" charset="0"/>
                <a:cs typeface="Tahoma" panose="020B0604030504040204" pitchFamily="34" charset="0"/>
              </a:rPr>
              <a:t>doulos</a:t>
            </a:r>
            <a:r>
              <a:rPr lang="en-US" sz="2800" dirty="0">
                <a:latin typeface="Tahoma" panose="020B0604030504040204" pitchFamily="34" charset="0"/>
                <a:ea typeface="Tahoma" panose="020B0604030504040204" pitchFamily="34" charset="0"/>
                <a:cs typeface="Tahoma" panose="020B0604030504040204" pitchFamily="34" charset="0"/>
              </a:rPr>
              <a:t>”</a:t>
            </a:r>
          </a:p>
          <a:p>
            <a:pPr>
              <a:lnSpc>
                <a:spcPct val="90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1:10 </a:t>
            </a:r>
            <a:r>
              <a:rPr lang="en-US" sz="2800" dirty="0">
                <a:latin typeface="Tahoma" panose="020B0604030504040204" pitchFamily="34" charset="0"/>
                <a:ea typeface="Tahoma" panose="020B0604030504040204" pitchFamily="34" charset="0"/>
                <a:cs typeface="Tahoma" panose="020B0604030504040204" pitchFamily="34" charset="0"/>
              </a:rPr>
              <a:t> For am I now seeking the favor of men, or of God? Or am I striving to please men? If I were still trying to please men, I would not be a bond-servant of Christ. </a:t>
            </a:r>
          </a:p>
        </p:txBody>
      </p:sp>
    </p:spTree>
    <p:extLst>
      <p:ext uri="{BB962C8B-B14F-4D97-AF65-F5344CB8AC3E}">
        <p14:creationId xmlns:p14="http://schemas.microsoft.com/office/powerpoint/2010/main" val="36262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113232" y="221148"/>
            <a:ext cx="7514035"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VERSE FOR THE JOURNEY</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lnSpcReduction="10000"/>
          </a:bodyPr>
          <a:lstStyle/>
          <a:p>
            <a:pPr marL="0" indent="0">
              <a:buNone/>
            </a:pPr>
            <a:r>
              <a:rPr lang="en-US" sz="2800" b="1" dirty="0">
                <a:latin typeface="Tahoma" panose="020B0604030504040204" pitchFamily="34" charset="0"/>
                <a:ea typeface="Tahoma" panose="020B0604030504040204" pitchFamily="34" charset="0"/>
                <a:cs typeface="Tahoma" panose="020B0604030504040204" pitchFamily="34" charset="0"/>
              </a:rPr>
              <a:t>Galatians 1:6-10  </a:t>
            </a:r>
            <a:r>
              <a:rPr lang="en-US" sz="2800" dirty="0">
                <a:latin typeface="Tahoma" panose="020B0604030504040204" pitchFamily="34" charset="0"/>
                <a:ea typeface="Tahoma" panose="020B0604030504040204" pitchFamily="34" charset="0"/>
                <a:cs typeface="Tahoma" panose="020B0604030504040204" pitchFamily="34" charset="0"/>
              </a:rPr>
              <a:t>I am amazed that you are so quickly deserting Him who called you by the grace of Christ, for a different gospel; which is </a:t>
            </a:r>
            <a:r>
              <a:rPr lang="en-US" sz="2800" i="1" dirty="0">
                <a:latin typeface="Tahoma" panose="020B0604030504040204" pitchFamily="34" charset="0"/>
                <a:ea typeface="Tahoma" panose="020B0604030504040204" pitchFamily="34" charset="0"/>
                <a:cs typeface="Tahoma" panose="020B0604030504040204" pitchFamily="34" charset="0"/>
              </a:rPr>
              <a:t>really</a:t>
            </a:r>
            <a:r>
              <a:rPr lang="en-US" sz="2800" dirty="0">
                <a:latin typeface="Tahoma" panose="020B0604030504040204" pitchFamily="34" charset="0"/>
                <a:ea typeface="Tahoma" panose="020B0604030504040204" pitchFamily="34" charset="0"/>
                <a:cs typeface="Tahoma" panose="020B0604030504040204" pitchFamily="34" charset="0"/>
              </a:rPr>
              <a:t> not another; only there are some who are disturbing you and want to distort the gospel of Christ. But even</a:t>
            </a:r>
            <a:r>
              <a:rPr lang="en-US" sz="2800" spc="-150" dirty="0">
                <a:latin typeface="Tahoma" panose="020B0604030504040204" pitchFamily="34" charset="0"/>
                <a:ea typeface="Tahoma" panose="020B0604030504040204" pitchFamily="34" charset="0"/>
                <a:cs typeface="Tahoma" panose="020B0604030504040204" pitchFamily="34" charset="0"/>
              </a:rPr>
              <a:t> if </a:t>
            </a:r>
            <a:r>
              <a:rPr lang="en-US" sz="2800" dirty="0">
                <a:latin typeface="Tahoma" panose="020B0604030504040204" pitchFamily="34" charset="0"/>
                <a:ea typeface="Tahoma" panose="020B0604030504040204" pitchFamily="34" charset="0"/>
                <a:cs typeface="Tahoma" panose="020B0604030504040204" pitchFamily="34" charset="0"/>
              </a:rPr>
              <a:t>we</a:t>
            </a:r>
            <a:r>
              <a:rPr lang="en-US" sz="2800" spc="-150" dirty="0">
                <a:latin typeface="Tahoma" panose="020B0604030504040204" pitchFamily="34" charset="0"/>
                <a:ea typeface="Tahoma" panose="020B0604030504040204" pitchFamily="34" charset="0"/>
                <a:cs typeface="Tahoma" panose="020B0604030504040204" pitchFamily="34" charset="0"/>
              </a:rPr>
              <a:t>, or an </a:t>
            </a:r>
            <a:r>
              <a:rPr lang="en-US" sz="2800" dirty="0">
                <a:latin typeface="Tahoma" panose="020B0604030504040204" pitchFamily="34" charset="0"/>
                <a:ea typeface="Tahoma" panose="020B0604030504040204" pitchFamily="34" charset="0"/>
                <a:cs typeface="Tahoma" panose="020B0604030504040204" pitchFamily="34" charset="0"/>
              </a:rPr>
              <a:t>angel from heaven, should preach to you a gospel contrary to </a:t>
            </a:r>
            <a:r>
              <a:rPr lang="en-US" sz="2800" spc="-150" dirty="0">
                <a:latin typeface="Tahoma" panose="020B0604030504040204" pitchFamily="34" charset="0"/>
                <a:ea typeface="Tahoma" panose="020B0604030504040204" pitchFamily="34" charset="0"/>
                <a:cs typeface="Tahoma" panose="020B0604030504040204" pitchFamily="34" charset="0"/>
              </a:rPr>
              <a:t>what we </a:t>
            </a:r>
            <a:r>
              <a:rPr lang="en-US" sz="2800" dirty="0">
                <a:latin typeface="Tahoma" panose="020B0604030504040204" pitchFamily="34" charset="0"/>
                <a:ea typeface="Tahoma" panose="020B0604030504040204" pitchFamily="34" charset="0"/>
                <a:cs typeface="Tahoma" panose="020B0604030504040204" pitchFamily="34" charset="0"/>
              </a:rPr>
              <a:t>have preached to you, he is to be accursed! As we have said before, so I say again now, if any man is preaching to you a gospel contrary to what you received, he is to be accursed! For am I now seeking the favor of men</a:t>
            </a:r>
            <a:r>
              <a:rPr lang="en-US" sz="2800" spc="-150" dirty="0">
                <a:latin typeface="Tahoma" panose="020B0604030504040204" pitchFamily="34" charset="0"/>
                <a:ea typeface="Tahoma" panose="020B0604030504040204" pitchFamily="34" charset="0"/>
                <a:cs typeface="Tahoma" panose="020B0604030504040204" pitchFamily="34" charset="0"/>
              </a:rPr>
              <a:t>, or of </a:t>
            </a:r>
            <a:r>
              <a:rPr lang="en-US" sz="2800" dirty="0">
                <a:latin typeface="Tahoma" panose="020B0604030504040204" pitchFamily="34" charset="0"/>
                <a:ea typeface="Tahoma" panose="020B0604030504040204" pitchFamily="34" charset="0"/>
                <a:cs typeface="Tahoma" panose="020B0604030504040204" pitchFamily="34" charset="0"/>
              </a:rPr>
              <a:t>God? Or am I striving to please men? If I were still trying to please men, I would not be a bond-servant of Christ. </a:t>
            </a:r>
          </a:p>
          <a:p>
            <a:pPr marL="0" indent="0">
              <a:buNone/>
            </a:pPr>
            <a:endParaRPr lang="en-US" dirty="0"/>
          </a:p>
        </p:txBody>
      </p:sp>
    </p:spTree>
    <p:extLst>
      <p:ext uri="{BB962C8B-B14F-4D97-AF65-F5344CB8AC3E}">
        <p14:creationId xmlns:p14="http://schemas.microsoft.com/office/powerpoint/2010/main" val="2348903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073348" y="-1"/>
            <a:ext cx="7514035" cy="861391"/>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AVOIDING TEMPTATION</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556617" y="861390"/>
            <a:ext cx="8587383" cy="5996610"/>
          </a:xfrm>
        </p:spPr>
        <p:txBody>
          <a:bodyPr>
            <a:noAutofit/>
          </a:bodyPr>
          <a:lstStyle/>
          <a:p>
            <a:pPr>
              <a:lnSpc>
                <a:spcPct val="90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6:1 </a:t>
            </a:r>
            <a:r>
              <a:rPr lang="en-US" sz="2800" dirty="0">
                <a:latin typeface="Tahoma" panose="020B0604030504040204" pitchFamily="34" charset="0"/>
                <a:ea typeface="Tahoma" panose="020B0604030504040204" pitchFamily="34" charset="0"/>
                <a:cs typeface="Tahoma" panose="020B0604030504040204" pitchFamily="34" charset="0"/>
              </a:rPr>
              <a:t> Brethren, even if anyone is caught in any trespass, </a:t>
            </a:r>
            <a:r>
              <a:rPr lang="en-US" sz="2800" b="1" dirty="0">
                <a:latin typeface="Tahoma" panose="020B0604030504040204" pitchFamily="34" charset="0"/>
                <a:ea typeface="Tahoma" panose="020B0604030504040204" pitchFamily="34" charset="0"/>
                <a:cs typeface="Tahoma" panose="020B0604030504040204" pitchFamily="34" charset="0"/>
              </a:rPr>
              <a:t>you who are spiritual</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u="sng" dirty="0">
                <a:latin typeface="Tahoma" panose="020B0604030504040204" pitchFamily="34" charset="0"/>
                <a:ea typeface="Tahoma" panose="020B0604030504040204" pitchFamily="34" charset="0"/>
                <a:cs typeface="Tahoma" panose="020B0604030504040204" pitchFamily="34" charset="0"/>
              </a:rPr>
              <a:t>restore</a:t>
            </a:r>
            <a:r>
              <a:rPr lang="en-US" sz="2800" dirty="0">
                <a:latin typeface="Tahoma" panose="020B0604030504040204" pitchFamily="34" charset="0"/>
                <a:ea typeface="Tahoma" panose="020B0604030504040204" pitchFamily="34" charset="0"/>
                <a:cs typeface="Tahoma" panose="020B0604030504040204" pitchFamily="34" charset="0"/>
              </a:rPr>
              <a:t> such </a:t>
            </a:r>
            <a:r>
              <a:rPr lang="en-US" sz="2800" spc="-150" dirty="0">
                <a:latin typeface="Tahoma" panose="020B0604030504040204" pitchFamily="34" charset="0"/>
                <a:ea typeface="Tahoma" panose="020B0604030504040204" pitchFamily="34" charset="0"/>
                <a:cs typeface="Tahoma" panose="020B0604030504040204" pitchFamily="34" charset="0"/>
              </a:rPr>
              <a:t>a one in a </a:t>
            </a:r>
            <a:r>
              <a:rPr lang="en-US" sz="2800" dirty="0">
                <a:latin typeface="Tahoma" panose="020B0604030504040204" pitchFamily="34" charset="0"/>
                <a:ea typeface="Tahoma" panose="020B0604030504040204" pitchFamily="34" charset="0"/>
                <a:cs typeface="Tahoma" panose="020B0604030504040204" pitchFamily="34" charset="0"/>
              </a:rPr>
              <a:t>spirit</a:t>
            </a:r>
            <a:r>
              <a:rPr lang="en-US" sz="2800" spc="-150" dirty="0">
                <a:latin typeface="Tahoma" panose="020B0604030504040204" pitchFamily="34" charset="0"/>
                <a:ea typeface="Tahoma" panose="020B0604030504040204" pitchFamily="34" charset="0"/>
                <a:cs typeface="Tahoma" panose="020B0604030504040204" pitchFamily="34" charset="0"/>
              </a:rPr>
              <a:t> of </a:t>
            </a:r>
            <a:r>
              <a:rPr lang="en-US" sz="2800" dirty="0">
                <a:latin typeface="Tahoma" panose="020B0604030504040204" pitchFamily="34" charset="0"/>
                <a:ea typeface="Tahoma" panose="020B0604030504040204" pitchFamily="34" charset="0"/>
                <a:cs typeface="Tahoma" panose="020B0604030504040204" pitchFamily="34" charset="0"/>
              </a:rPr>
              <a:t>gentleness;</a:t>
            </a:r>
            <a:r>
              <a:rPr lang="en-US" sz="1100" dirty="0">
                <a:latin typeface="Tahoma" panose="020B0604030504040204" pitchFamily="34" charset="0"/>
                <a:ea typeface="Tahoma" panose="020B0604030504040204" pitchFamily="34" charset="0"/>
                <a:cs typeface="Tahoma" panose="020B0604030504040204" pitchFamily="34" charset="0"/>
              </a:rPr>
              <a:t> </a:t>
            </a:r>
            <a:r>
              <a:rPr lang="en-US" sz="2800" i="1" dirty="0">
                <a:latin typeface="Tahoma" panose="020B0604030504040204" pitchFamily="34" charset="0"/>
                <a:ea typeface="Tahoma" panose="020B0604030504040204" pitchFamily="34" charset="0"/>
                <a:cs typeface="Tahoma" panose="020B0604030504040204" pitchFamily="34" charset="0"/>
              </a:rPr>
              <a:t>each one</a:t>
            </a:r>
            <a:r>
              <a:rPr lang="en-US" sz="2800" dirty="0">
                <a:latin typeface="Tahoma" panose="020B0604030504040204" pitchFamily="34" charset="0"/>
                <a:ea typeface="Tahoma" panose="020B0604030504040204" pitchFamily="34" charset="0"/>
                <a:cs typeface="Tahoma" panose="020B0604030504040204" pitchFamily="34" charset="0"/>
              </a:rPr>
              <a:t> looking to yourself, so that you too will not be tempted. </a:t>
            </a:r>
          </a:p>
          <a:p>
            <a:pPr>
              <a:lnSpc>
                <a:spcPct val="90000"/>
              </a:lnSpc>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Restore: </a:t>
            </a:r>
            <a:r>
              <a:rPr lang="en-US" sz="2800" i="1" dirty="0" err="1">
                <a:latin typeface="Tahoma" panose="020B0604030504040204" pitchFamily="34" charset="0"/>
                <a:ea typeface="Tahoma" panose="020B0604030504040204" pitchFamily="34" charset="0"/>
                <a:cs typeface="Tahoma" panose="020B0604030504040204" pitchFamily="34" charset="0"/>
              </a:rPr>
              <a:t>katartizo</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to fully equip or train</a:t>
            </a:r>
          </a:p>
          <a:p>
            <a:pPr>
              <a:lnSpc>
                <a:spcPct val="90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John </a:t>
            </a:r>
            <a:r>
              <a:rPr lang="en-US" sz="2800" b="1" spc="-150" dirty="0">
                <a:latin typeface="Tahoma" panose="020B0604030504040204" pitchFamily="34" charset="0"/>
                <a:ea typeface="Tahoma" panose="020B0604030504040204" pitchFamily="34" charset="0"/>
                <a:cs typeface="Tahoma" panose="020B0604030504040204" pitchFamily="34" charset="0"/>
              </a:rPr>
              <a:t>8:3-6 </a:t>
            </a:r>
            <a:r>
              <a:rPr lang="en-US" sz="2800" spc="-150" dirty="0">
                <a:latin typeface="Tahoma" panose="020B0604030504040204" pitchFamily="34" charset="0"/>
                <a:ea typeface="Tahoma" panose="020B0604030504040204" pitchFamily="34" charset="0"/>
                <a:cs typeface="Tahoma" panose="020B0604030504040204" pitchFamily="34" charset="0"/>
              </a:rPr>
              <a:t> The </a:t>
            </a:r>
            <a:r>
              <a:rPr lang="en-US" sz="2800" dirty="0">
                <a:latin typeface="Tahoma" panose="020B0604030504040204" pitchFamily="34" charset="0"/>
                <a:ea typeface="Tahoma" panose="020B0604030504040204" pitchFamily="34" charset="0"/>
                <a:cs typeface="Tahoma" panose="020B0604030504040204" pitchFamily="34" charset="0"/>
              </a:rPr>
              <a:t>scribes and the Pharisees brought a woman caught in adultery, and having set her in the center </a:t>
            </a:r>
            <a:r>
              <a:rPr lang="en-US" sz="2800" i="1" dirty="0">
                <a:latin typeface="Tahoma" panose="020B0604030504040204" pitchFamily="34" charset="0"/>
                <a:ea typeface="Tahoma" panose="020B0604030504040204" pitchFamily="34" charset="0"/>
                <a:cs typeface="Tahoma" panose="020B0604030504040204" pitchFamily="34" charset="0"/>
              </a:rPr>
              <a:t>of the court,</a:t>
            </a:r>
            <a:r>
              <a:rPr lang="en-US" sz="2800" dirty="0">
                <a:latin typeface="Tahoma" panose="020B0604030504040204" pitchFamily="34" charset="0"/>
                <a:ea typeface="Tahoma" panose="020B0604030504040204" pitchFamily="34" charset="0"/>
                <a:cs typeface="Tahoma" panose="020B0604030504040204" pitchFamily="34" charset="0"/>
              </a:rPr>
              <a:t> they said to Him, "Teacher, this woman </a:t>
            </a:r>
            <a:r>
              <a:rPr lang="en-US" sz="2800" spc="-150" dirty="0">
                <a:latin typeface="Tahoma" panose="020B0604030504040204" pitchFamily="34" charset="0"/>
                <a:ea typeface="Tahoma" panose="020B0604030504040204" pitchFamily="34" charset="0"/>
                <a:cs typeface="Tahoma" panose="020B0604030504040204" pitchFamily="34" charset="0"/>
              </a:rPr>
              <a:t>has been </a:t>
            </a:r>
            <a:r>
              <a:rPr lang="en-US" sz="2800" dirty="0">
                <a:latin typeface="Tahoma" panose="020B0604030504040204" pitchFamily="34" charset="0"/>
                <a:ea typeface="Tahoma" panose="020B0604030504040204" pitchFamily="34" charset="0"/>
                <a:cs typeface="Tahoma" panose="020B0604030504040204" pitchFamily="34" charset="0"/>
              </a:rPr>
              <a:t>caught in adultery, in the very act. </a:t>
            </a:r>
            <a:r>
              <a:rPr lang="en-US" sz="2800" spc="-150" dirty="0">
                <a:latin typeface="Tahoma" panose="020B0604030504040204" pitchFamily="34" charset="0"/>
                <a:ea typeface="Tahoma" panose="020B0604030504040204" pitchFamily="34" charset="0"/>
                <a:cs typeface="Tahoma" panose="020B0604030504040204" pitchFamily="34" charset="0"/>
              </a:rPr>
              <a:t>Now in the </a:t>
            </a:r>
            <a:r>
              <a:rPr lang="en-US" sz="2800" dirty="0">
                <a:latin typeface="Tahoma" panose="020B0604030504040204" pitchFamily="34" charset="0"/>
                <a:ea typeface="Tahoma" panose="020B0604030504040204" pitchFamily="34" charset="0"/>
                <a:cs typeface="Tahoma" panose="020B0604030504040204" pitchFamily="34" charset="0"/>
              </a:rPr>
              <a:t>Law, Moses commanded us to stone such women; what then do You say?“ They were saying this, testing Him, so that they might have grounds for accusing Him. But Jesus stooped down and with His finger wrote on the ground. </a:t>
            </a:r>
          </a:p>
          <a:p>
            <a:pPr>
              <a:lnSpc>
                <a:spcPct val="90000"/>
              </a:lnSpc>
              <a:spcBef>
                <a:spcPts val="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Acts 21:27  Paul seized in the Temple</a:t>
            </a:r>
          </a:p>
        </p:txBody>
      </p:sp>
    </p:spTree>
    <p:extLst>
      <p:ext uri="{BB962C8B-B14F-4D97-AF65-F5344CB8AC3E}">
        <p14:creationId xmlns:p14="http://schemas.microsoft.com/office/powerpoint/2010/main" val="21179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F1694-D179-4F6C-A4F7-BAD5037C19EB}"/>
              </a:ext>
            </a:extLst>
          </p:cNvPr>
          <p:cNvSpPr>
            <a:spLocks noGrp="1"/>
          </p:cNvSpPr>
          <p:nvPr>
            <p:ph type="title"/>
          </p:nvPr>
        </p:nvSpPr>
        <p:spPr>
          <a:xfrm>
            <a:off x="728871" y="1"/>
            <a:ext cx="8415130" cy="1086678"/>
          </a:xfrm>
        </p:spPr>
        <p:txBody>
          <a:bodyPr>
            <a:normAutofit fontScale="90000"/>
          </a:bodyPr>
          <a:lstStyle/>
          <a:p>
            <a:r>
              <a:rPr lang="en-US" sz="5400" dirty="0">
                <a:latin typeface="Tahoma" panose="020B0604030504040204" pitchFamily="34" charset="0"/>
                <a:ea typeface="Tahoma" panose="020B0604030504040204" pitchFamily="34" charset="0"/>
                <a:cs typeface="Tahoma" panose="020B0604030504040204" pitchFamily="34" charset="0"/>
              </a:rPr>
              <a:t>PERSONAL RESPONSIBILITY</a:t>
            </a:r>
          </a:p>
        </p:txBody>
      </p:sp>
      <p:sp>
        <p:nvSpPr>
          <p:cNvPr id="3" name="Content Placeholder 2">
            <a:extLst>
              <a:ext uri="{FF2B5EF4-FFF2-40B4-BE49-F238E27FC236}">
                <a16:creationId xmlns:a16="http://schemas.microsoft.com/office/drawing/2014/main" id="{12BAA957-D349-4F3F-A0CC-DA03EF0718F6}"/>
              </a:ext>
            </a:extLst>
          </p:cNvPr>
          <p:cNvSpPr>
            <a:spLocks noGrp="1"/>
          </p:cNvSpPr>
          <p:nvPr>
            <p:ph idx="1"/>
          </p:nvPr>
        </p:nvSpPr>
        <p:spPr>
          <a:xfrm>
            <a:off x="457201" y="954157"/>
            <a:ext cx="8686800" cy="5903841"/>
          </a:xfrm>
        </p:spPr>
        <p:txBody>
          <a:bodyPr>
            <a:noAutofit/>
          </a:bodyPr>
          <a:lstStyle/>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6:2-5 </a:t>
            </a:r>
            <a:r>
              <a:rPr lang="en-US" sz="2800" dirty="0">
                <a:latin typeface="Tahoma" panose="020B0604030504040204" pitchFamily="34" charset="0"/>
                <a:ea typeface="Tahoma" panose="020B0604030504040204" pitchFamily="34" charset="0"/>
                <a:cs typeface="Tahoma" panose="020B0604030504040204" pitchFamily="34" charset="0"/>
              </a:rPr>
              <a:t> Bear one another's burdens, and thereby fulfill the law of Christ. For if anyone thinks he is something when he is nothing, he deceives himself. But each one must </a:t>
            </a:r>
            <a:r>
              <a:rPr lang="en-US" sz="2800" u="sng" dirty="0">
                <a:latin typeface="Tahoma" panose="020B0604030504040204" pitchFamily="34" charset="0"/>
                <a:ea typeface="Tahoma" panose="020B0604030504040204" pitchFamily="34" charset="0"/>
                <a:cs typeface="Tahoma" panose="020B0604030504040204" pitchFamily="34" charset="0"/>
              </a:rPr>
              <a:t>examine</a:t>
            </a:r>
            <a:r>
              <a:rPr lang="en-US" sz="2800" dirty="0">
                <a:latin typeface="Tahoma" panose="020B0604030504040204" pitchFamily="34" charset="0"/>
                <a:ea typeface="Tahoma" panose="020B0604030504040204" pitchFamily="34" charset="0"/>
                <a:cs typeface="Tahoma" panose="020B0604030504040204" pitchFamily="34" charset="0"/>
              </a:rPr>
              <a:t> his own work, and then he will have </a:t>
            </a:r>
            <a:r>
              <a:rPr lang="en-US" sz="2800" i="1" dirty="0">
                <a:latin typeface="Tahoma" panose="020B0604030504040204" pitchFamily="34" charset="0"/>
                <a:ea typeface="Tahoma" panose="020B0604030504040204" pitchFamily="34" charset="0"/>
                <a:cs typeface="Tahoma" panose="020B0604030504040204" pitchFamily="34" charset="0"/>
              </a:rPr>
              <a:t>reason for</a:t>
            </a:r>
            <a:r>
              <a:rPr lang="en-US" sz="2800" dirty="0">
                <a:latin typeface="Tahoma" panose="020B0604030504040204" pitchFamily="34" charset="0"/>
                <a:ea typeface="Tahoma" panose="020B0604030504040204" pitchFamily="34" charset="0"/>
                <a:cs typeface="Tahoma" panose="020B0604030504040204" pitchFamily="34" charset="0"/>
              </a:rPr>
              <a:t> boasting in regard to himself alone, and not in regard to another. For each one will bear his own load. </a:t>
            </a:r>
          </a:p>
          <a:p>
            <a:pPr>
              <a:lnSpc>
                <a:spcPct val="90000"/>
              </a:lnSpc>
              <a:spcBef>
                <a:spcPts val="300"/>
              </a:spcBef>
              <a:spcAft>
                <a:spcPts val="0"/>
              </a:spcAft>
            </a:pPr>
            <a:r>
              <a:rPr lang="en-US"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WE WORK AS A TEAM; WE ARE RESPONSIBLE BEFORE GOD FOR OUR SHARE OF THE WORK</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1 Corinthians 3:8-9 </a:t>
            </a:r>
            <a:r>
              <a:rPr lang="en-US" sz="2800" dirty="0">
                <a:latin typeface="Tahoma" panose="020B0604030504040204" pitchFamily="34" charset="0"/>
                <a:ea typeface="Tahoma" panose="020B0604030504040204" pitchFamily="34" charset="0"/>
                <a:cs typeface="Tahoma" panose="020B0604030504040204" pitchFamily="34" charset="0"/>
              </a:rPr>
              <a:t> Now he who plants and he who waters are one; but each will receive his own reward according to his own labor. For we are God's fellow workers; you are God's field, God's building. </a:t>
            </a:r>
          </a:p>
          <a:p>
            <a:pPr>
              <a:lnSpc>
                <a:spcPct val="90000"/>
              </a:lnSpc>
              <a:spcBef>
                <a:spcPts val="300"/>
              </a:spcBef>
              <a:spcAft>
                <a:spcPts val="0"/>
              </a:spcAft>
            </a:pPr>
            <a:r>
              <a:rPr lang="en-US"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SPIRITUAL GIFTS WORK IN HARMONY BUT WE ARE RESPONSIBLE FOR THE PART OUR GIFTS PLAY</a:t>
            </a:r>
          </a:p>
        </p:txBody>
      </p:sp>
    </p:spTree>
    <p:extLst>
      <p:ext uri="{BB962C8B-B14F-4D97-AF65-F5344CB8AC3E}">
        <p14:creationId xmlns:p14="http://schemas.microsoft.com/office/powerpoint/2010/main" val="12434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583097" y="0"/>
            <a:ext cx="8560904" cy="967409"/>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PERSONAL EXAMINATION</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583097" y="967409"/>
            <a:ext cx="8560904" cy="5890592"/>
          </a:xfrm>
        </p:spPr>
        <p:txBody>
          <a:bodyPr>
            <a:noAutofit/>
          </a:bodyPr>
          <a:lstStyle/>
          <a:p>
            <a:pPr>
              <a:lnSpc>
                <a:spcPct val="89000"/>
              </a:lnSpc>
              <a:spcBef>
                <a:spcPts val="2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Examine: </a:t>
            </a:r>
            <a:r>
              <a:rPr lang="en-US" sz="2800" i="1" dirty="0" err="1">
                <a:latin typeface="Tahoma" panose="020B0604030504040204" pitchFamily="34" charset="0"/>
                <a:ea typeface="Tahoma" panose="020B0604030504040204" pitchFamily="34" charset="0"/>
                <a:cs typeface="Tahoma" panose="020B0604030504040204" pitchFamily="34" charset="0"/>
              </a:rPr>
              <a:t>dokimazo</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to assay or test the refining</a:t>
            </a:r>
          </a:p>
          <a:p>
            <a:pPr>
              <a:lnSpc>
                <a:spcPct val="89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Romans 12:2 </a:t>
            </a:r>
            <a:r>
              <a:rPr lang="en-US" sz="2800" dirty="0">
                <a:latin typeface="Tahoma" panose="020B0604030504040204" pitchFamily="34" charset="0"/>
                <a:ea typeface="Tahoma" panose="020B0604030504040204" pitchFamily="34" charset="0"/>
                <a:cs typeface="Tahoma" panose="020B0604030504040204" pitchFamily="34" charset="0"/>
              </a:rPr>
              <a:t> And do not be conformed to this world, but be transformed by the renewing of your mind, so that you may prove what the will of God is, that which is good and acceptable and perfect. </a:t>
            </a:r>
          </a:p>
          <a:p>
            <a:pPr>
              <a:lnSpc>
                <a:spcPct val="89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1 Corinthians 11:18-19…</a:t>
            </a:r>
            <a:r>
              <a:rPr lang="en-US" sz="2800" dirty="0">
                <a:latin typeface="Tahoma" panose="020B0604030504040204" pitchFamily="34" charset="0"/>
                <a:ea typeface="Tahoma" panose="020B0604030504040204" pitchFamily="34" charset="0"/>
                <a:cs typeface="Tahoma" panose="020B0604030504040204" pitchFamily="34" charset="0"/>
              </a:rPr>
              <a:t>in the first place, when you come </a:t>
            </a:r>
            <a:r>
              <a:rPr lang="en-US" sz="2800" spc="-150" dirty="0">
                <a:latin typeface="Tahoma" panose="020B0604030504040204" pitchFamily="34" charset="0"/>
                <a:ea typeface="Tahoma" panose="020B0604030504040204" pitchFamily="34" charset="0"/>
                <a:cs typeface="Tahoma" panose="020B0604030504040204" pitchFamily="34" charset="0"/>
              </a:rPr>
              <a:t>together as a </a:t>
            </a:r>
            <a:r>
              <a:rPr lang="en-US" sz="2800" dirty="0">
                <a:latin typeface="Tahoma" panose="020B0604030504040204" pitchFamily="34" charset="0"/>
                <a:ea typeface="Tahoma" panose="020B0604030504040204" pitchFamily="34" charset="0"/>
                <a:cs typeface="Tahoma" panose="020B0604030504040204" pitchFamily="34" charset="0"/>
              </a:rPr>
              <a:t>church, I hear that divisions exist among you; and in part I believe it. For there must also be factions among </a:t>
            </a:r>
            <a:r>
              <a:rPr lang="en-US" sz="2800" spc="-150" dirty="0">
                <a:latin typeface="Tahoma" panose="020B0604030504040204" pitchFamily="34" charset="0"/>
                <a:ea typeface="Tahoma" panose="020B0604030504040204" pitchFamily="34" charset="0"/>
                <a:cs typeface="Tahoma" panose="020B0604030504040204" pitchFamily="34" charset="0"/>
              </a:rPr>
              <a:t>you, so </a:t>
            </a:r>
            <a:r>
              <a:rPr lang="en-US" sz="2800" dirty="0">
                <a:latin typeface="Tahoma" panose="020B0604030504040204" pitchFamily="34" charset="0"/>
                <a:ea typeface="Tahoma" panose="020B0604030504040204" pitchFamily="34" charset="0"/>
                <a:cs typeface="Tahoma" panose="020B0604030504040204" pitchFamily="34" charset="0"/>
              </a:rPr>
              <a:t>that those who are approved may become evident among you. </a:t>
            </a:r>
          </a:p>
          <a:p>
            <a:pPr>
              <a:lnSpc>
                <a:spcPct val="89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Luke 6:4</a:t>
            </a:r>
            <a:r>
              <a:rPr lang="en-US" sz="2800" dirty="0">
                <a:latin typeface="Tahoma" panose="020B0604030504040204" pitchFamily="34" charset="0"/>
                <a:ea typeface="Tahoma" panose="020B0604030504040204" pitchFamily="34" charset="0"/>
                <a:cs typeface="Tahoma" panose="020B0604030504040204" pitchFamily="34" charset="0"/>
              </a:rPr>
              <a:t> “The good man out of the good treasure of his heart brings forth what is good; and the evil </a:t>
            </a:r>
            <a:r>
              <a:rPr lang="en-US" sz="2800" i="1" dirty="0">
                <a:latin typeface="Tahoma" panose="020B0604030504040204" pitchFamily="34" charset="0"/>
                <a:ea typeface="Tahoma" panose="020B0604030504040204" pitchFamily="34" charset="0"/>
                <a:cs typeface="Tahoma" panose="020B0604030504040204" pitchFamily="34" charset="0"/>
              </a:rPr>
              <a:t>man</a:t>
            </a:r>
            <a:r>
              <a:rPr lang="en-US" sz="2800" dirty="0">
                <a:latin typeface="Tahoma" panose="020B0604030504040204" pitchFamily="34" charset="0"/>
                <a:ea typeface="Tahoma" panose="020B0604030504040204" pitchFamily="34" charset="0"/>
                <a:cs typeface="Tahoma" panose="020B0604030504040204" pitchFamily="34" charset="0"/>
              </a:rPr>
              <a:t> out of the evil </a:t>
            </a:r>
            <a:r>
              <a:rPr lang="en-US" sz="2800" i="1" dirty="0">
                <a:latin typeface="Tahoma" panose="020B0604030504040204" pitchFamily="34" charset="0"/>
                <a:ea typeface="Tahoma" panose="020B0604030504040204" pitchFamily="34" charset="0"/>
                <a:cs typeface="Tahoma" panose="020B0604030504040204" pitchFamily="34" charset="0"/>
              </a:rPr>
              <a:t>treasure</a:t>
            </a:r>
            <a:r>
              <a:rPr lang="en-US" sz="2800" dirty="0">
                <a:latin typeface="Tahoma" panose="020B0604030504040204" pitchFamily="34" charset="0"/>
                <a:ea typeface="Tahoma" panose="020B0604030504040204" pitchFamily="34" charset="0"/>
                <a:cs typeface="Tahoma" panose="020B0604030504040204" pitchFamily="34" charset="0"/>
              </a:rPr>
              <a:t> brings forth what is evil; for his mouth speaks from that which fills his heart.” </a:t>
            </a:r>
          </a:p>
        </p:txBody>
      </p:sp>
    </p:spTree>
    <p:extLst>
      <p:ext uri="{BB962C8B-B14F-4D97-AF65-F5344CB8AC3E}">
        <p14:creationId xmlns:p14="http://schemas.microsoft.com/office/powerpoint/2010/main" val="3866169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A164-DECA-477D-AB75-124FD00239AA}"/>
              </a:ext>
            </a:extLst>
          </p:cNvPr>
          <p:cNvSpPr>
            <a:spLocks noGrp="1"/>
          </p:cNvSpPr>
          <p:nvPr>
            <p:ph type="title"/>
          </p:nvPr>
        </p:nvSpPr>
        <p:spPr>
          <a:xfrm>
            <a:off x="982133" y="1"/>
            <a:ext cx="8161867" cy="1033669"/>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PERSONAL EDUCATION</a:t>
            </a:r>
          </a:p>
        </p:txBody>
      </p:sp>
      <p:sp>
        <p:nvSpPr>
          <p:cNvPr id="3" name="Content Placeholder 2">
            <a:extLst>
              <a:ext uri="{FF2B5EF4-FFF2-40B4-BE49-F238E27FC236}">
                <a16:creationId xmlns:a16="http://schemas.microsoft.com/office/drawing/2014/main" id="{9E666269-38D2-4939-B0B4-855A0964B131}"/>
              </a:ext>
            </a:extLst>
          </p:cNvPr>
          <p:cNvSpPr>
            <a:spLocks noGrp="1"/>
          </p:cNvSpPr>
          <p:nvPr>
            <p:ph idx="1"/>
          </p:nvPr>
        </p:nvSpPr>
        <p:spPr>
          <a:xfrm>
            <a:off x="543339" y="834887"/>
            <a:ext cx="8600661" cy="6023113"/>
          </a:xfrm>
        </p:spPr>
        <p:txBody>
          <a:bodyPr>
            <a:noAutofit/>
          </a:bodyPr>
          <a:lstStyle/>
          <a:p>
            <a:pPr>
              <a:lnSpc>
                <a:spcPct val="90000"/>
              </a:lnSpc>
              <a:spcBef>
                <a:spcPts val="100"/>
              </a:spcBef>
              <a:spcAft>
                <a:spcPts val="0"/>
              </a:spcAft>
            </a:pPr>
            <a:r>
              <a:rPr lang="en-US" sz="2600" b="1" dirty="0">
                <a:latin typeface="Tahoma" panose="020B0604030504040204" pitchFamily="34" charset="0"/>
                <a:ea typeface="Tahoma" panose="020B0604030504040204" pitchFamily="34" charset="0"/>
                <a:cs typeface="Tahoma" panose="020B0604030504040204" pitchFamily="34" charset="0"/>
              </a:rPr>
              <a:t>Galatians </a:t>
            </a:r>
            <a:r>
              <a:rPr lang="en-US" sz="2600" b="1" spc="-150" dirty="0">
                <a:latin typeface="Tahoma" panose="020B0604030504040204" pitchFamily="34" charset="0"/>
                <a:ea typeface="Tahoma" panose="020B0604030504040204" pitchFamily="34" charset="0"/>
                <a:cs typeface="Tahoma" panose="020B0604030504040204" pitchFamily="34" charset="0"/>
              </a:rPr>
              <a:t>6:6-8 </a:t>
            </a:r>
            <a:r>
              <a:rPr lang="en-US" sz="2600" spc="-150" dirty="0">
                <a:latin typeface="Tahoma" panose="020B0604030504040204" pitchFamily="34" charset="0"/>
                <a:ea typeface="Tahoma" panose="020B0604030504040204" pitchFamily="34" charset="0"/>
                <a:cs typeface="Tahoma" panose="020B0604030504040204" pitchFamily="34" charset="0"/>
              </a:rPr>
              <a:t> The </a:t>
            </a:r>
            <a:r>
              <a:rPr lang="en-US" sz="2600" dirty="0">
                <a:latin typeface="Tahoma" panose="020B0604030504040204" pitchFamily="34" charset="0"/>
                <a:ea typeface="Tahoma" panose="020B0604030504040204" pitchFamily="34" charset="0"/>
                <a:cs typeface="Tahoma" panose="020B0604030504040204" pitchFamily="34" charset="0"/>
              </a:rPr>
              <a:t>one who is taught the word is to share all good things with</a:t>
            </a:r>
            <a:r>
              <a:rPr lang="en-US" sz="2600" spc="-150" dirty="0">
                <a:latin typeface="Tahoma" panose="020B0604030504040204" pitchFamily="34" charset="0"/>
                <a:ea typeface="Tahoma" panose="020B0604030504040204" pitchFamily="34" charset="0"/>
                <a:cs typeface="Tahoma" panose="020B0604030504040204" pitchFamily="34" charset="0"/>
              </a:rPr>
              <a:t> the </a:t>
            </a:r>
            <a:r>
              <a:rPr lang="en-US" sz="2600" dirty="0">
                <a:latin typeface="Tahoma" panose="020B0604030504040204" pitchFamily="34" charset="0"/>
                <a:ea typeface="Tahoma" panose="020B0604030504040204" pitchFamily="34" charset="0"/>
                <a:cs typeface="Tahoma" panose="020B0604030504040204" pitchFamily="34" charset="0"/>
              </a:rPr>
              <a:t>one who teaches </a:t>
            </a:r>
            <a:r>
              <a:rPr lang="en-US" sz="2600" i="1" dirty="0">
                <a:latin typeface="Tahoma" panose="020B0604030504040204" pitchFamily="34" charset="0"/>
                <a:ea typeface="Tahoma" panose="020B0604030504040204" pitchFamily="34" charset="0"/>
                <a:cs typeface="Tahoma" panose="020B0604030504040204" pitchFamily="34" charset="0"/>
              </a:rPr>
              <a:t>him.</a:t>
            </a:r>
            <a:r>
              <a:rPr lang="en-US" sz="2600" dirty="0">
                <a:latin typeface="Tahoma" panose="020B0604030504040204" pitchFamily="34" charset="0"/>
                <a:ea typeface="Tahoma" panose="020B0604030504040204" pitchFamily="34" charset="0"/>
                <a:cs typeface="Tahoma" panose="020B0604030504040204" pitchFamily="34" charset="0"/>
              </a:rPr>
              <a:t> Do not be deceived, God is not mocked; whatever a man sows, this he will also reap</a:t>
            </a:r>
            <a:r>
              <a:rPr lang="en-US" sz="2600" spc="-150" dirty="0">
                <a:latin typeface="Tahoma" panose="020B0604030504040204" pitchFamily="34" charset="0"/>
                <a:ea typeface="Tahoma" panose="020B0604030504040204" pitchFamily="34" charset="0"/>
                <a:cs typeface="Tahoma" panose="020B0604030504040204" pitchFamily="34" charset="0"/>
              </a:rPr>
              <a:t>. For the </a:t>
            </a:r>
            <a:r>
              <a:rPr lang="en-US" sz="2600" dirty="0">
                <a:latin typeface="Tahoma" panose="020B0604030504040204" pitchFamily="34" charset="0"/>
                <a:ea typeface="Tahoma" panose="020B0604030504040204" pitchFamily="34" charset="0"/>
                <a:cs typeface="Tahoma" panose="020B0604030504040204" pitchFamily="34" charset="0"/>
              </a:rPr>
              <a:t>one who sows to his own </a:t>
            </a:r>
            <a:r>
              <a:rPr lang="en-US" sz="2600" spc="-150" dirty="0">
                <a:latin typeface="Tahoma" panose="020B0604030504040204" pitchFamily="34" charset="0"/>
                <a:ea typeface="Tahoma" panose="020B0604030504040204" pitchFamily="34" charset="0"/>
                <a:cs typeface="Tahoma" panose="020B0604030504040204" pitchFamily="34" charset="0"/>
              </a:rPr>
              <a:t>flesh will from </a:t>
            </a:r>
            <a:r>
              <a:rPr lang="en-US" sz="2600" dirty="0">
                <a:latin typeface="Tahoma" panose="020B0604030504040204" pitchFamily="34" charset="0"/>
                <a:ea typeface="Tahoma" panose="020B0604030504040204" pitchFamily="34" charset="0"/>
                <a:cs typeface="Tahoma" panose="020B0604030504040204" pitchFamily="34" charset="0"/>
              </a:rPr>
              <a:t>the flesh reap corruption, but the one who sows to the </a:t>
            </a:r>
            <a:r>
              <a:rPr lang="en-US" sz="2600" spc="-150" dirty="0">
                <a:latin typeface="Tahoma" panose="020B0604030504040204" pitchFamily="34" charset="0"/>
                <a:ea typeface="Tahoma" panose="020B0604030504040204" pitchFamily="34" charset="0"/>
                <a:cs typeface="Tahoma" panose="020B0604030504040204" pitchFamily="34" charset="0"/>
              </a:rPr>
              <a:t>Spirit will from the </a:t>
            </a:r>
            <a:r>
              <a:rPr lang="en-US" sz="2600" dirty="0">
                <a:latin typeface="Tahoma" panose="020B0604030504040204" pitchFamily="34" charset="0"/>
                <a:ea typeface="Tahoma" panose="020B0604030504040204" pitchFamily="34" charset="0"/>
                <a:cs typeface="Tahoma" panose="020B0604030504040204" pitchFamily="34" charset="0"/>
              </a:rPr>
              <a:t>Spirit reap eternal life. </a:t>
            </a:r>
          </a:p>
          <a:p>
            <a:pPr>
              <a:lnSpc>
                <a:spcPct val="90000"/>
              </a:lnSpc>
              <a:spcBef>
                <a:spcPts val="100"/>
              </a:spcBef>
              <a:spcAft>
                <a:spcPts val="0"/>
              </a:spcAft>
            </a:pPr>
            <a:r>
              <a:rPr lang="en-US" sz="2600" b="1" dirty="0">
                <a:latin typeface="Tahoma" panose="020B0604030504040204" pitchFamily="34" charset="0"/>
                <a:ea typeface="Tahoma" panose="020B0604030504040204" pitchFamily="34" charset="0"/>
                <a:cs typeface="Tahoma" panose="020B0604030504040204" pitchFamily="34" charset="0"/>
              </a:rPr>
              <a:t>Luke 8:5-8 </a:t>
            </a:r>
            <a:r>
              <a:rPr lang="en-US" sz="2600" dirty="0">
                <a:latin typeface="Tahoma" panose="020B0604030504040204" pitchFamily="34" charset="0"/>
                <a:ea typeface="Tahoma" panose="020B0604030504040204" pitchFamily="34" charset="0"/>
                <a:cs typeface="Tahoma" panose="020B0604030504040204" pitchFamily="34" charset="0"/>
              </a:rPr>
              <a:t>"The sower went out to sow his seed; and as he sowed, some fell beside the road, and it was trampled under foot and the birds of the air ate it up. Other </a:t>
            </a:r>
            <a:r>
              <a:rPr lang="en-US" sz="2600" i="1" dirty="0">
                <a:latin typeface="Tahoma" panose="020B0604030504040204" pitchFamily="34" charset="0"/>
                <a:ea typeface="Tahoma" panose="020B0604030504040204" pitchFamily="34" charset="0"/>
                <a:cs typeface="Tahoma" panose="020B0604030504040204" pitchFamily="34" charset="0"/>
              </a:rPr>
              <a:t>seed</a:t>
            </a:r>
            <a:r>
              <a:rPr lang="en-US" sz="2600" dirty="0">
                <a:latin typeface="Tahoma" panose="020B0604030504040204" pitchFamily="34" charset="0"/>
                <a:ea typeface="Tahoma" panose="020B0604030504040204" pitchFamily="34" charset="0"/>
                <a:cs typeface="Tahoma" panose="020B0604030504040204" pitchFamily="34" charset="0"/>
              </a:rPr>
              <a:t> fell on rocky </a:t>
            </a:r>
            <a:r>
              <a:rPr lang="en-US" sz="2600" i="1" dirty="0">
                <a:latin typeface="Tahoma" panose="020B0604030504040204" pitchFamily="34" charset="0"/>
                <a:ea typeface="Tahoma" panose="020B0604030504040204" pitchFamily="34" charset="0"/>
                <a:cs typeface="Tahoma" panose="020B0604030504040204" pitchFamily="34" charset="0"/>
              </a:rPr>
              <a:t>soil,</a:t>
            </a:r>
            <a:r>
              <a:rPr lang="en-US" sz="2600" dirty="0">
                <a:latin typeface="Tahoma" panose="020B0604030504040204" pitchFamily="34" charset="0"/>
                <a:ea typeface="Tahoma" panose="020B0604030504040204" pitchFamily="34" charset="0"/>
                <a:cs typeface="Tahoma" panose="020B0604030504040204" pitchFamily="34" charset="0"/>
              </a:rPr>
              <a:t> and as soon as it grew up, it withered away, because it had no moisture. Other </a:t>
            </a:r>
            <a:r>
              <a:rPr lang="en-US" sz="2600" i="1" dirty="0">
                <a:latin typeface="Tahoma" panose="020B0604030504040204" pitchFamily="34" charset="0"/>
                <a:ea typeface="Tahoma" panose="020B0604030504040204" pitchFamily="34" charset="0"/>
                <a:cs typeface="Tahoma" panose="020B0604030504040204" pitchFamily="34" charset="0"/>
              </a:rPr>
              <a:t>seed</a:t>
            </a:r>
            <a:r>
              <a:rPr lang="en-US" sz="2600" dirty="0">
                <a:latin typeface="Tahoma" panose="020B0604030504040204" pitchFamily="34" charset="0"/>
                <a:ea typeface="Tahoma" panose="020B0604030504040204" pitchFamily="34" charset="0"/>
                <a:cs typeface="Tahoma" panose="020B0604030504040204" pitchFamily="34" charset="0"/>
              </a:rPr>
              <a:t> fell among the thorns; and the thorns grew up with it and choked it out. Other </a:t>
            </a:r>
            <a:r>
              <a:rPr lang="en-US" sz="2600" i="1" dirty="0">
                <a:latin typeface="Tahoma" panose="020B0604030504040204" pitchFamily="34" charset="0"/>
                <a:ea typeface="Tahoma" panose="020B0604030504040204" pitchFamily="34" charset="0"/>
                <a:cs typeface="Tahoma" panose="020B0604030504040204" pitchFamily="34" charset="0"/>
              </a:rPr>
              <a:t>seed</a:t>
            </a:r>
            <a:r>
              <a:rPr lang="en-US" sz="2600" dirty="0">
                <a:latin typeface="Tahoma" panose="020B0604030504040204" pitchFamily="34" charset="0"/>
                <a:ea typeface="Tahoma" panose="020B0604030504040204" pitchFamily="34" charset="0"/>
                <a:cs typeface="Tahoma" panose="020B0604030504040204" pitchFamily="34" charset="0"/>
              </a:rPr>
              <a:t> fell into the good soil, and grew up, and produced a crop a hundred times as great." As He said these things, He would call out, "He who has ears to hear, let him hear." </a:t>
            </a:r>
          </a:p>
        </p:txBody>
      </p:sp>
    </p:spTree>
    <p:extLst>
      <p:ext uri="{BB962C8B-B14F-4D97-AF65-F5344CB8AC3E}">
        <p14:creationId xmlns:p14="http://schemas.microsoft.com/office/powerpoint/2010/main" val="1882046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781877" y="221148"/>
            <a:ext cx="8362123"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FIGHT THE FIGHT</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596349" y="980662"/>
            <a:ext cx="8547652" cy="6029738"/>
          </a:xfrm>
        </p:spPr>
        <p:txBody>
          <a:bodyPr>
            <a:normAutofit fontScale="47500" lnSpcReduction="20000"/>
          </a:bodyPr>
          <a:lstStyle/>
          <a:p>
            <a:pPr>
              <a:spcBef>
                <a:spcPts val="300"/>
              </a:spcBef>
              <a:spcAft>
                <a:spcPts val="0"/>
              </a:spcAft>
            </a:pPr>
            <a:endParaRPr lang="en-US" sz="800" b="1" dirty="0">
              <a:latin typeface="Tahoma" panose="020B0604030504040204" pitchFamily="34" charset="0"/>
              <a:ea typeface="Tahoma" panose="020B0604030504040204" pitchFamily="34" charset="0"/>
              <a:cs typeface="Tahoma" panose="020B0604030504040204" pitchFamily="34" charset="0"/>
            </a:endParaRPr>
          </a:p>
          <a:p>
            <a:pPr>
              <a:spcBef>
                <a:spcPts val="300"/>
              </a:spcBef>
              <a:spcAft>
                <a:spcPts val="0"/>
              </a:spcAft>
            </a:pPr>
            <a:r>
              <a:rPr lang="en-US" sz="5700" b="1" dirty="0">
                <a:latin typeface="Tahoma" panose="020B0604030504040204" pitchFamily="34" charset="0"/>
                <a:ea typeface="Tahoma" panose="020B0604030504040204" pitchFamily="34" charset="0"/>
                <a:cs typeface="Tahoma" panose="020B0604030504040204" pitchFamily="34" charset="0"/>
              </a:rPr>
              <a:t>Galatians </a:t>
            </a:r>
            <a:r>
              <a:rPr lang="en-US" sz="5700" b="1" spc="-150" dirty="0">
                <a:latin typeface="Tahoma" panose="020B0604030504040204" pitchFamily="34" charset="0"/>
                <a:ea typeface="Tahoma" panose="020B0604030504040204" pitchFamily="34" charset="0"/>
                <a:cs typeface="Tahoma" panose="020B0604030504040204" pitchFamily="34" charset="0"/>
              </a:rPr>
              <a:t>6:10 </a:t>
            </a:r>
            <a:r>
              <a:rPr lang="en-US" sz="5700" spc="-150" dirty="0">
                <a:latin typeface="Tahoma" panose="020B0604030504040204" pitchFamily="34" charset="0"/>
                <a:ea typeface="Tahoma" panose="020B0604030504040204" pitchFamily="34" charset="0"/>
                <a:cs typeface="Tahoma" panose="020B0604030504040204" pitchFamily="34" charset="0"/>
              </a:rPr>
              <a:t> So then, </a:t>
            </a:r>
            <a:r>
              <a:rPr lang="en-US" sz="5700" dirty="0">
                <a:latin typeface="Tahoma" panose="020B0604030504040204" pitchFamily="34" charset="0"/>
                <a:ea typeface="Tahoma" panose="020B0604030504040204" pitchFamily="34" charset="0"/>
                <a:cs typeface="Tahoma" panose="020B0604030504040204" pitchFamily="34" charset="0"/>
              </a:rPr>
              <a:t>while we have opportunity, let us do </a:t>
            </a:r>
            <a:r>
              <a:rPr lang="en-US" sz="5700" u="sng" dirty="0">
                <a:latin typeface="Tahoma" panose="020B0604030504040204" pitchFamily="34" charset="0"/>
                <a:ea typeface="Tahoma" panose="020B0604030504040204" pitchFamily="34" charset="0"/>
                <a:cs typeface="Tahoma" panose="020B0604030504040204" pitchFamily="34" charset="0"/>
              </a:rPr>
              <a:t>good</a:t>
            </a:r>
            <a:r>
              <a:rPr lang="en-US" sz="5700" dirty="0">
                <a:latin typeface="Tahoma" panose="020B0604030504040204" pitchFamily="34" charset="0"/>
                <a:ea typeface="Tahoma" panose="020B0604030504040204" pitchFamily="34" charset="0"/>
                <a:cs typeface="Tahoma" panose="020B0604030504040204" pitchFamily="34" charset="0"/>
              </a:rPr>
              <a:t> to all people, and especially to those who are of the household of the faith. </a:t>
            </a:r>
          </a:p>
          <a:p>
            <a:pPr>
              <a:spcBef>
                <a:spcPts val="300"/>
              </a:spcBef>
              <a:spcAft>
                <a:spcPts val="0"/>
              </a:spcAft>
            </a:pPr>
            <a:r>
              <a:rPr lang="en-US" sz="5700" dirty="0">
                <a:latin typeface="Tahoma" panose="020B0604030504040204" pitchFamily="34" charset="0"/>
                <a:ea typeface="Tahoma" panose="020B0604030504040204" pitchFamily="34" charset="0"/>
                <a:cs typeface="Tahoma" panose="020B0604030504040204" pitchFamily="34" charset="0"/>
              </a:rPr>
              <a:t>Good: </a:t>
            </a:r>
            <a:r>
              <a:rPr lang="en-US" sz="5700" i="1" dirty="0" err="1">
                <a:latin typeface="Tahoma" panose="020B0604030504040204" pitchFamily="34" charset="0"/>
                <a:ea typeface="Tahoma" panose="020B0604030504040204" pitchFamily="34" charset="0"/>
                <a:cs typeface="Tahoma" panose="020B0604030504040204" pitchFamily="34" charset="0"/>
              </a:rPr>
              <a:t>agathos</a:t>
            </a:r>
            <a:r>
              <a:rPr lang="en-US" sz="5700" i="1" dirty="0">
                <a:latin typeface="Tahoma" panose="020B0604030504040204" pitchFamily="34" charset="0"/>
                <a:ea typeface="Tahoma" panose="020B0604030504040204" pitchFamily="34" charset="0"/>
                <a:cs typeface="Tahoma" panose="020B0604030504040204" pitchFamily="34" charset="0"/>
              </a:rPr>
              <a:t>: </a:t>
            </a:r>
            <a:r>
              <a:rPr lang="en-US" sz="5700" dirty="0">
                <a:latin typeface="Tahoma" panose="020B0604030504040204" pitchFamily="34" charset="0"/>
                <a:ea typeface="Tahoma" panose="020B0604030504040204" pitchFamily="34" charset="0"/>
                <a:cs typeface="Tahoma" panose="020B0604030504040204" pitchFamily="34" charset="0"/>
              </a:rPr>
              <a:t>goodness, generosity, kindness</a:t>
            </a:r>
          </a:p>
          <a:p>
            <a:pPr>
              <a:spcBef>
                <a:spcPts val="300"/>
              </a:spcBef>
              <a:spcAft>
                <a:spcPts val="0"/>
              </a:spcAft>
            </a:pPr>
            <a:r>
              <a:rPr lang="en-US" sz="5700" b="1" dirty="0">
                <a:latin typeface="Tahoma" panose="020B0604030504040204" pitchFamily="34" charset="0"/>
                <a:ea typeface="Tahoma" panose="020B0604030504040204" pitchFamily="34" charset="0"/>
                <a:cs typeface="Tahoma" panose="020B0604030504040204" pitchFamily="34" charset="0"/>
              </a:rPr>
              <a:t>2 Thessalonians 3:13 </a:t>
            </a:r>
            <a:r>
              <a:rPr lang="en-US" sz="5700" dirty="0">
                <a:latin typeface="Tahoma" panose="020B0604030504040204" pitchFamily="34" charset="0"/>
                <a:ea typeface="Tahoma" panose="020B0604030504040204" pitchFamily="34" charset="0"/>
                <a:cs typeface="Tahoma" panose="020B0604030504040204" pitchFamily="34" charset="0"/>
              </a:rPr>
              <a:t> But as for you, brethren, do not grow weary of doing good.</a:t>
            </a:r>
          </a:p>
          <a:p>
            <a:pPr>
              <a:spcBef>
                <a:spcPts val="300"/>
              </a:spcBef>
              <a:spcAft>
                <a:spcPts val="0"/>
              </a:spcAft>
            </a:pPr>
            <a:r>
              <a:rPr lang="en-US" sz="5700" b="1" dirty="0">
                <a:latin typeface="Tahoma" panose="020B0604030504040204" pitchFamily="34" charset="0"/>
                <a:ea typeface="Tahoma" panose="020B0604030504040204" pitchFamily="34" charset="0"/>
                <a:cs typeface="Tahoma" panose="020B0604030504040204" pitchFamily="34" charset="0"/>
              </a:rPr>
              <a:t>1 Thessalonians 2:9-12 </a:t>
            </a:r>
            <a:r>
              <a:rPr lang="en-US" sz="5700" dirty="0">
                <a:latin typeface="Tahoma" panose="020B0604030504040204" pitchFamily="34" charset="0"/>
                <a:ea typeface="Tahoma" panose="020B0604030504040204" pitchFamily="34" charset="0"/>
                <a:cs typeface="Tahoma" panose="020B0604030504040204" pitchFamily="34" charset="0"/>
              </a:rPr>
              <a:t> For you recall, brethren, our labor and hardship, </a:t>
            </a:r>
            <a:r>
              <a:rPr lang="en-US" sz="5700" i="1" dirty="0">
                <a:latin typeface="Tahoma" panose="020B0604030504040204" pitchFamily="34" charset="0"/>
                <a:ea typeface="Tahoma" panose="020B0604030504040204" pitchFamily="34" charset="0"/>
                <a:cs typeface="Tahoma" panose="020B0604030504040204" pitchFamily="34" charset="0"/>
              </a:rPr>
              <a:t>how</a:t>
            </a:r>
            <a:r>
              <a:rPr lang="en-US" sz="5700" dirty="0">
                <a:latin typeface="Tahoma" panose="020B0604030504040204" pitchFamily="34" charset="0"/>
                <a:ea typeface="Tahoma" panose="020B0604030504040204" pitchFamily="34" charset="0"/>
                <a:cs typeface="Tahoma" panose="020B0604030504040204" pitchFamily="34" charset="0"/>
              </a:rPr>
              <a:t> working night and day so as not to be a burden to any of you, we proclaimed to you the gospel of God. You are witnesses, and </a:t>
            </a:r>
            <a:r>
              <a:rPr lang="en-US" sz="5700" i="1" dirty="0">
                <a:latin typeface="Tahoma" panose="020B0604030504040204" pitchFamily="34" charset="0"/>
                <a:ea typeface="Tahoma" panose="020B0604030504040204" pitchFamily="34" charset="0"/>
                <a:cs typeface="Tahoma" panose="020B0604030504040204" pitchFamily="34" charset="0"/>
              </a:rPr>
              <a:t>so is</a:t>
            </a:r>
            <a:r>
              <a:rPr lang="en-US" sz="5700" dirty="0">
                <a:latin typeface="Tahoma" panose="020B0604030504040204" pitchFamily="34" charset="0"/>
                <a:ea typeface="Tahoma" panose="020B0604030504040204" pitchFamily="34" charset="0"/>
                <a:cs typeface="Tahoma" panose="020B0604030504040204" pitchFamily="34" charset="0"/>
              </a:rPr>
              <a:t> God, how devoutly and uprightly and blamelessly we behaved toward you believers; just as you know how we </a:t>
            </a:r>
            <a:r>
              <a:rPr lang="en-US" sz="5700" i="1" dirty="0">
                <a:latin typeface="Tahoma" panose="020B0604030504040204" pitchFamily="34" charset="0"/>
                <a:ea typeface="Tahoma" panose="020B0604030504040204" pitchFamily="34" charset="0"/>
                <a:cs typeface="Tahoma" panose="020B0604030504040204" pitchFamily="34" charset="0"/>
              </a:rPr>
              <a:t>were</a:t>
            </a:r>
            <a:r>
              <a:rPr lang="en-US" sz="5700" dirty="0">
                <a:latin typeface="Tahoma" panose="020B0604030504040204" pitchFamily="34" charset="0"/>
                <a:ea typeface="Tahoma" panose="020B0604030504040204" pitchFamily="34" charset="0"/>
                <a:cs typeface="Tahoma" panose="020B0604030504040204" pitchFamily="34" charset="0"/>
              </a:rPr>
              <a:t> exhorting and encouraging and imploring each one of you as a father </a:t>
            </a:r>
            <a:r>
              <a:rPr lang="en-US" sz="5700" i="1" dirty="0">
                <a:latin typeface="Tahoma" panose="020B0604030504040204" pitchFamily="34" charset="0"/>
                <a:ea typeface="Tahoma" panose="020B0604030504040204" pitchFamily="34" charset="0"/>
                <a:cs typeface="Tahoma" panose="020B0604030504040204" pitchFamily="34" charset="0"/>
              </a:rPr>
              <a:t>would</a:t>
            </a:r>
            <a:r>
              <a:rPr lang="en-US" sz="5700" dirty="0">
                <a:latin typeface="Tahoma" panose="020B0604030504040204" pitchFamily="34" charset="0"/>
                <a:ea typeface="Tahoma" panose="020B0604030504040204" pitchFamily="34" charset="0"/>
                <a:cs typeface="Tahoma" panose="020B0604030504040204" pitchFamily="34" charset="0"/>
              </a:rPr>
              <a:t> his own children,  so that you would walk in a manner worthy of the God who calls you into His own kingdom and glory. </a:t>
            </a:r>
          </a:p>
          <a:p>
            <a:pPr>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0721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1"/>
            <a:ext cx="8161867" cy="901148"/>
          </a:xfrm>
        </p:spPr>
        <p:txBody>
          <a:bodyPr>
            <a:normAutofit fontScale="90000"/>
          </a:bodyPr>
          <a:lstStyle/>
          <a:p>
            <a:r>
              <a:rPr lang="en-US" sz="5400" dirty="0">
                <a:latin typeface="Tahoma" panose="020B0604030504040204" pitchFamily="34" charset="0"/>
                <a:ea typeface="Tahoma" panose="020B0604030504040204" pitchFamily="34" charset="0"/>
                <a:cs typeface="Tahoma" panose="020B0604030504040204" pitchFamily="34" charset="0"/>
              </a:rPr>
              <a:t>WEARINESS</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410817" y="901149"/>
            <a:ext cx="8733183" cy="6135756"/>
          </a:xfrm>
        </p:spPr>
        <p:txBody>
          <a:bodyPr>
            <a:normAutofit/>
          </a:bodyPr>
          <a:lstStyle/>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2 Corinthians 11:21-25 </a:t>
            </a:r>
            <a:r>
              <a:rPr lang="en-US" sz="2800" dirty="0">
                <a:latin typeface="Tahoma" panose="020B0604030504040204" pitchFamily="34" charset="0"/>
                <a:ea typeface="Tahoma" panose="020B0604030504040204" pitchFamily="34" charset="0"/>
                <a:cs typeface="Tahoma" panose="020B0604030504040204" pitchFamily="34" charset="0"/>
              </a:rPr>
              <a:t> To </a:t>
            </a:r>
            <a:r>
              <a:rPr lang="en-US" sz="2800" i="1" dirty="0">
                <a:latin typeface="Tahoma" panose="020B0604030504040204" pitchFamily="34" charset="0"/>
                <a:ea typeface="Tahoma" panose="020B0604030504040204" pitchFamily="34" charset="0"/>
                <a:cs typeface="Tahoma" panose="020B0604030504040204" pitchFamily="34" charset="0"/>
              </a:rPr>
              <a:t>my</a:t>
            </a:r>
            <a:r>
              <a:rPr lang="en-US" sz="2800" dirty="0">
                <a:latin typeface="Tahoma" panose="020B0604030504040204" pitchFamily="34" charset="0"/>
                <a:ea typeface="Tahoma" panose="020B0604030504040204" pitchFamily="34" charset="0"/>
                <a:cs typeface="Tahoma" panose="020B0604030504040204" pitchFamily="34" charset="0"/>
              </a:rPr>
              <a:t> shame I </a:t>
            </a:r>
            <a:r>
              <a:rPr lang="en-US" sz="2800" i="1" dirty="0">
                <a:latin typeface="Tahoma" panose="020B0604030504040204" pitchFamily="34" charset="0"/>
                <a:ea typeface="Tahoma" panose="020B0604030504040204" pitchFamily="34" charset="0"/>
                <a:cs typeface="Tahoma" panose="020B0604030504040204" pitchFamily="34" charset="0"/>
              </a:rPr>
              <a:t>must</a:t>
            </a:r>
            <a:r>
              <a:rPr lang="en-US" sz="2800" dirty="0">
                <a:latin typeface="Tahoma" panose="020B0604030504040204" pitchFamily="34" charset="0"/>
                <a:ea typeface="Tahoma" panose="020B0604030504040204" pitchFamily="34" charset="0"/>
                <a:cs typeface="Tahoma" panose="020B0604030504040204" pitchFamily="34" charset="0"/>
              </a:rPr>
              <a:t> say that we have been weak </a:t>
            </a:r>
            <a:r>
              <a:rPr lang="en-US" sz="2800" i="1" dirty="0">
                <a:latin typeface="Tahoma" panose="020B0604030504040204" pitchFamily="34" charset="0"/>
                <a:ea typeface="Tahoma" panose="020B0604030504040204" pitchFamily="34" charset="0"/>
                <a:cs typeface="Tahoma" panose="020B0604030504040204" pitchFamily="34" charset="0"/>
              </a:rPr>
              <a:t>by comparison.</a:t>
            </a:r>
            <a:r>
              <a:rPr lang="en-US" sz="2800" dirty="0">
                <a:latin typeface="Tahoma" panose="020B0604030504040204" pitchFamily="34" charset="0"/>
                <a:ea typeface="Tahoma" panose="020B0604030504040204" pitchFamily="34" charset="0"/>
                <a:cs typeface="Tahoma" panose="020B0604030504040204" pitchFamily="34" charset="0"/>
              </a:rPr>
              <a:t> But in whatever respect anyone </a:t>
            </a:r>
            <a:r>
              <a:rPr lang="en-US" sz="2800" i="1" dirty="0">
                <a:latin typeface="Tahoma" panose="020B0604030504040204" pitchFamily="34" charset="0"/>
                <a:ea typeface="Tahoma" panose="020B0604030504040204" pitchFamily="34" charset="0"/>
                <a:cs typeface="Tahoma" panose="020B0604030504040204" pitchFamily="34" charset="0"/>
              </a:rPr>
              <a:t>else</a:t>
            </a:r>
            <a:r>
              <a:rPr lang="en-US" sz="2800" dirty="0">
                <a:latin typeface="Tahoma" panose="020B0604030504040204" pitchFamily="34" charset="0"/>
                <a:ea typeface="Tahoma" panose="020B0604030504040204" pitchFamily="34" charset="0"/>
                <a:cs typeface="Tahoma" panose="020B0604030504040204" pitchFamily="34" charset="0"/>
              </a:rPr>
              <a:t> is bold—I speak in foolishness—I am just as bold myself.  Are they Hebrews? So am I. Are they Israelites? So am I. Are they descendants of Abraham? So am I. Are they servants of Christ?—I speak as if insane—I more so; </a:t>
            </a:r>
            <a:r>
              <a:rPr lang="en-US" sz="2800" spc="-150" dirty="0">
                <a:latin typeface="Tahoma" panose="020B0604030504040204" pitchFamily="34" charset="0"/>
                <a:ea typeface="Tahoma" panose="020B0604030504040204" pitchFamily="34" charset="0"/>
                <a:cs typeface="Tahoma" panose="020B0604030504040204" pitchFamily="34" charset="0"/>
              </a:rPr>
              <a:t>in far </a:t>
            </a:r>
            <a:r>
              <a:rPr lang="en-US" sz="2800" dirty="0">
                <a:latin typeface="Tahoma" panose="020B0604030504040204" pitchFamily="34" charset="0"/>
                <a:ea typeface="Tahoma" panose="020B0604030504040204" pitchFamily="34" charset="0"/>
                <a:cs typeface="Tahoma" panose="020B0604030504040204" pitchFamily="34" charset="0"/>
              </a:rPr>
              <a:t>more labors</a:t>
            </a:r>
            <a:r>
              <a:rPr lang="en-US" sz="2800" spc="-150" dirty="0">
                <a:latin typeface="Tahoma" panose="020B0604030504040204" pitchFamily="34" charset="0"/>
                <a:ea typeface="Tahoma" panose="020B0604030504040204" pitchFamily="34" charset="0"/>
                <a:cs typeface="Tahoma" panose="020B0604030504040204" pitchFamily="34" charset="0"/>
              </a:rPr>
              <a:t>, in </a:t>
            </a:r>
            <a:r>
              <a:rPr lang="en-US" sz="2800" dirty="0">
                <a:latin typeface="Tahoma" panose="020B0604030504040204" pitchFamily="34" charset="0"/>
                <a:ea typeface="Tahoma" panose="020B0604030504040204" pitchFamily="34" charset="0"/>
                <a:cs typeface="Tahoma" panose="020B0604030504040204" pitchFamily="34" charset="0"/>
              </a:rPr>
              <a:t>far more imprisonments, beaten times with</a:t>
            </a:r>
            <a:r>
              <a:rPr lang="en-US" sz="2800" spc="-150" dirty="0">
                <a:latin typeface="Tahoma" panose="020B0604030504040204" pitchFamily="34" charset="0"/>
                <a:ea typeface="Tahoma" panose="020B0604030504040204" pitchFamily="34" charset="0"/>
                <a:cs typeface="Tahoma" panose="020B0604030504040204" pitchFamily="34" charset="0"/>
              </a:rPr>
              <a:t>out </a:t>
            </a:r>
            <a:r>
              <a:rPr lang="en-US" sz="2800" dirty="0">
                <a:latin typeface="Tahoma" panose="020B0604030504040204" pitchFamily="34" charset="0"/>
                <a:ea typeface="Tahoma" panose="020B0604030504040204" pitchFamily="34" charset="0"/>
                <a:cs typeface="Tahoma" panose="020B0604030504040204" pitchFamily="34" charset="0"/>
              </a:rPr>
              <a:t>number, oft</a:t>
            </a:r>
            <a:r>
              <a:rPr lang="en-US" sz="2800" spc="-150" dirty="0">
                <a:latin typeface="Tahoma" panose="020B0604030504040204" pitchFamily="34" charset="0"/>
                <a:ea typeface="Tahoma" panose="020B0604030504040204" pitchFamily="34" charset="0"/>
                <a:cs typeface="Tahoma" panose="020B0604030504040204" pitchFamily="34" charset="0"/>
              </a:rPr>
              <a:t>en in danger of </a:t>
            </a:r>
            <a:r>
              <a:rPr lang="en-US" sz="2800" dirty="0">
                <a:latin typeface="Tahoma" panose="020B0604030504040204" pitchFamily="34" charset="0"/>
                <a:ea typeface="Tahoma" panose="020B0604030504040204" pitchFamily="34" charset="0"/>
                <a:cs typeface="Tahoma" panose="020B0604030504040204" pitchFamily="34" charset="0"/>
              </a:rPr>
              <a:t>death. Five times I received from the Jews thirty-nine </a:t>
            </a:r>
            <a:r>
              <a:rPr lang="en-US" sz="2800" i="1" dirty="0">
                <a:latin typeface="Tahoma" panose="020B0604030504040204" pitchFamily="34" charset="0"/>
                <a:ea typeface="Tahoma" panose="020B0604030504040204" pitchFamily="34" charset="0"/>
                <a:cs typeface="Tahoma" panose="020B0604030504040204" pitchFamily="34" charset="0"/>
              </a:rPr>
              <a:t>lashes.</a:t>
            </a:r>
            <a:r>
              <a:rPr lang="en-US" sz="2800" dirty="0">
                <a:latin typeface="Tahoma" panose="020B0604030504040204" pitchFamily="34" charset="0"/>
                <a:ea typeface="Tahoma" panose="020B0604030504040204" pitchFamily="34" charset="0"/>
                <a:cs typeface="Tahoma" panose="020B0604030504040204" pitchFamily="34" charset="0"/>
              </a:rPr>
              <a:t>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Three times I was beaten with rods, once I was stoned, three times I was shipwrecked, a night and a day I have spent in the deep. </a:t>
            </a: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78185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NOT ONLY WEARINESS…</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569843" y="887897"/>
            <a:ext cx="8574158" cy="5970104"/>
          </a:xfrm>
        </p:spPr>
        <p:txBody>
          <a:bodyPr>
            <a:noAutofit/>
          </a:bodyPr>
          <a:lstStyle/>
          <a:p>
            <a:pPr>
              <a:lnSpc>
                <a:spcPct val="88000"/>
              </a:lnSpc>
              <a:spcBef>
                <a:spcPts val="0"/>
              </a:spcBef>
              <a:spcAft>
                <a:spcPts val="0"/>
              </a:spcAft>
            </a:pPr>
            <a:endParaRPr lang="en-US" sz="2800" b="1" dirty="0">
              <a:latin typeface="Tahoma" panose="020B0604030504040204" pitchFamily="34" charset="0"/>
              <a:ea typeface="Tahoma" panose="020B0604030504040204" pitchFamily="34" charset="0"/>
              <a:cs typeface="Tahoma" panose="020B0604030504040204" pitchFamily="34" charset="0"/>
            </a:endParaRPr>
          </a:p>
          <a:p>
            <a:pPr>
              <a:lnSpc>
                <a:spcPct val="88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t>
            </a:r>
            <a:r>
              <a:rPr lang="en-US" sz="2700" b="1" dirty="0">
                <a:latin typeface="Tahoma" panose="020B0604030504040204" pitchFamily="34" charset="0"/>
                <a:ea typeface="Tahoma" panose="020B0604030504040204" pitchFamily="34" charset="0"/>
                <a:cs typeface="Tahoma" panose="020B0604030504040204" pitchFamily="34" charset="0"/>
              </a:rPr>
              <a:t>ALSO DANGER!</a:t>
            </a:r>
          </a:p>
          <a:p>
            <a:pPr>
              <a:lnSpc>
                <a:spcPct val="88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2 Corinthians 11:26-29 </a:t>
            </a:r>
            <a:r>
              <a:rPr lang="en-US" sz="2700" dirty="0">
                <a:latin typeface="Tahoma" panose="020B0604030504040204" pitchFamily="34" charset="0"/>
                <a:ea typeface="Tahoma" panose="020B0604030504040204" pitchFamily="34" charset="0"/>
                <a:cs typeface="Tahoma" panose="020B0604030504040204" pitchFamily="34" charset="0"/>
              </a:rPr>
              <a:t> </a:t>
            </a:r>
            <a:r>
              <a:rPr lang="en-US" sz="2700" i="1" dirty="0">
                <a:latin typeface="Tahoma" panose="020B0604030504040204" pitchFamily="34" charset="0"/>
                <a:ea typeface="Tahoma" panose="020B0604030504040204" pitchFamily="34" charset="0"/>
                <a:cs typeface="Tahoma" panose="020B0604030504040204" pitchFamily="34" charset="0"/>
              </a:rPr>
              <a:t>I have been</a:t>
            </a:r>
            <a:r>
              <a:rPr lang="en-US" sz="2700" dirty="0">
                <a:latin typeface="Tahoma" panose="020B0604030504040204" pitchFamily="34" charset="0"/>
                <a:ea typeface="Tahoma" panose="020B0604030504040204" pitchFamily="34" charset="0"/>
                <a:cs typeface="Tahoma" panose="020B0604030504040204" pitchFamily="34" charset="0"/>
              </a:rPr>
              <a:t> on frequent journeys, in dangers from rivers, dangers from robbers, dangers from </a:t>
            </a:r>
            <a:r>
              <a:rPr lang="en-US" sz="2700" i="1" dirty="0">
                <a:latin typeface="Tahoma" panose="020B0604030504040204" pitchFamily="34" charset="0"/>
                <a:ea typeface="Tahoma" panose="020B0604030504040204" pitchFamily="34" charset="0"/>
                <a:cs typeface="Tahoma" panose="020B0604030504040204" pitchFamily="34" charset="0"/>
              </a:rPr>
              <a:t>my</a:t>
            </a:r>
            <a:r>
              <a:rPr lang="en-US" sz="2700" dirty="0">
                <a:latin typeface="Tahoma" panose="020B0604030504040204" pitchFamily="34" charset="0"/>
                <a:ea typeface="Tahoma" panose="020B0604030504040204" pitchFamily="34" charset="0"/>
                <a:cs typeface="Tahoma" panose="020B0604030504040204" pitchFamily="34" charset="0"/>
              </a:rPr>
              <a:t> countrymen, dangers from the Gentiles, dangers in the city, dangers in the wilderness, dangers on the sea, dangers among false brethren; </a:t>
            </a:r>
            <a:r>
              <a:rPr lang="en-US" sz="2700" i="1" dirty="0">
                <a:latin typeface="Tahoma" panose="020B0604030504040204" pitchFamily="34" charset="0"/>
                <a:ea typeface="Tahoma" panose="020B0604030504040204" pitchFamily="34" charset="0"/>
                <a:cs typeface="Tahoma" panose="020B0604030504040204" pitchFamily="34" charset="0"/>
              </a:rPr>
              <a:t>I have been</a:t>
            </a:r>
            <a:r>
              <a:rPr lang="en-US" sz="2700" dirty="0">
                <a:latin typeface="Tahoma" panose="020B0604030504040204" pitchFamily="34" charset="0"/>
                <a:ea typeface="Tahoma" panose="020B0604030504040204" pitchFamily="34" charset="0"/>
                <a:cs typeface="Tahoma" panose="020B0604030504040204" pitchFamily="34" charset="0"/>
              </a:rPr>
              <a:t> in labor and hardship, through many sleepless nights, in hunger and thirst, often without food, in cold and exposure. Apart from </a:t>
            </a:r>
            <a:r>
              <a:rPr lang="en-US" sz="2700" i="1" dirty="0">
                <a:latin typeface="Tahoma" panose="020B0604030504040204" pitchFamily="34" charset="0"/>
                <a:ea typeface="Tahoma" panose="020B0604030504040204" pitchFamily="34" charset="0"/>
                <a:cs typeface="Tahoma" panose="020B0604030504040204" pitchFamily="34" charset="0"/>
              </a:rPr>
              <a:t>such</a:t>
            </a:r>
            <a:r>
              <a:rPr lang="en-US" sz="2700" dirty="0">
                <a:latin typeface="Tahoma" panose="020B0604030504040204" pitchFamily="34" charset="0"/>
                <a:ea typeface="Tahoma" panose="020B0604030504040204" pitchFamily="34" charset="0"/>
                <a:cs typeface="Tahoma" panose="020B0604030504040204" pitchFamily="34" charset="0"/>
              </a:rPr>
              <a:t> external things, there is the daily pressure on me </a:t>
            </a:r>
            <a:r>
              <a:rPr lang="en-US" sz="2700" i="1" dirty="0">
                <a:latin typeface="Tahoma" panose="020B0604030504040204" pitchFamily="34" charset="0"/>
                <a:ea typeface="Tahoma" panose="020B0604030504040204" pitchFamily="34" charset="0"/>
                <a:cs typeface="Tahoma" panose="020B0604030504040204" pitchFamily="34" charset="0"/>
              </a:rPr>
              <a:t>of</a:t>
            </a:r>
            <a:r>
              <a:rPr lang="en-US" sz="2700" dirty="0">
                <a:latin typeface="Tahoma" panose="020B0604030504040204" pitchFamily="34" charset="0"/>
                <a:ea typeface="Tahoma" panose="020B0604030504040204" pitchFamily="34" charset="0"/>
                <a:cs typeface="Tahoma" panose="020B0604030504040204" pitchFamily="34" charset="0"/>
              </a:rPr>
              <a:t> concern for all the churches. Who is weak without my being weak? Who is led into sin without my intense concern? </a:t>
            </a:r>
          </a:p>
          <a:p>
            <a:pPr>
              <a:lnSpc>
                <a:spcPct val="88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Matthew 10:28 </a:t>
            </a:r>
            <a:r>
              <a:rPr lang="en-US" sz="2700" dirty="0">
                <a:latin typeface="Tahoma" panose="020B0604030504040204" pitchFamily="34" charset="0"/>
                <a:ea typeface="Tahoma" panose="020B0604030504040204" pitchFamily="34" charset="0"/>
                <a:cs typeface="Tahoma" panose="020B0604030504040204" pitchFamily="34" charset="0"/>
              </a:rPr>
              <a:t> "Do not fear those who kill the body but are unable to kill the soul; but rather fear Him who is able to destroy both soul and body in hell</a:t>
            </a:r>
          </a:p>
          <a:p>
            <a:pPr>
              <a:lnSpc>
                <a:spcPct val="88000"/>
              </a:lnSpc>
              <a:spcBef>
                <a:spcPts val="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7433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10729</TotalTime>
  <Words>1629</Words>
  <Application>Microsoft Office PowerPoint</Application>
  <PresentationFormat>On-screen Show (4:3)</PresentationFormat>
  <Paragraphs>50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Corbel</vt:lpstr>
      <vt:lpstr>Tahoma</vt:lpstr>
      <vt:lpstr>Parallax</vt:lpstr>
      <vt:lpstr>A BIBLICAL APPROACH  TO AUTHORITY</vt:lpstr>
      <vt:lpstr>VERSE FOR THE JOURNEY</vt:lpstr>
      <vt:lpstr>AVOIDING TEMPTATION</vt:lpstr>
      <vt:lpstr>PERSONAL RESPONSIBILITY</vt:lpstr>
      <vt:lpstr>PERSONAL EXAMINATION</vt:lpstr>
      <vt:lpstr>PERSONAL EDUCATION</vt:lpstr>
      <vt:lpstr>FIGHT THE FIGHT</vt:lpstr>
      <vt:lpstr>WEARINESS</vt:lpstr>
      <vt:lpstr>NOT ONLY WEARINESS…</vt:lpstr>
      <vt:lpstr>WRITING PERSONALLY</vt:lpstr>
      <vt:lpstr>THE STIGMATA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VERSE FOR THE JOURNEY</dc:title>
  <dc:creator>JoLynn Gower</dc:creator>
  <cp:lastModifiedBy>Gower</cp:lastModifiedBy>
  <cp:revision>133</cp:revision>
  <cp:lastPrinted>2020-07-23T20:46:18Z</cp:lastPrinted>
  <dcterms:created xsi:type="dcterms:W3CDTF">2020-05-13T21:50:32Z</dcterms:created>
  <dcterms:modified xsi:type="dcterms:W3CDTF">2020-07-26T20:23:20Z</dcterms:modified>
</cp:coreProperties>
</file>