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handoutMasterIdLst>
    <p:handoutMasterId r:id="rId14"/>
  </p:handoutMasterIdLst>
  <p:sldIdLst>
    <p:sldId id="260" r:id="rId2"/>
    <p:sldId id="257" r:id="rId3"/>
    <p:sldId id="261" r:id="rId4"/>
    <p:sldId id="259" r:id="rId5"/>
    <p:sldId id="263" r:id="rId6"/>
    <p:sldId id="262" r:id="rId7"/>
    <p:sldId id="264" r:id="rId8"/>
    <p:sldId id="265" r:id="rId9"/>
    <p:sldId id="266" r:id="rId10"/>
    <p:sldId id="267" r:id="rId11"/>
    <p:sldId id="258" r:id="rId12"/>
    <p:sldId id="268" r:id="rId13"/>
  </p:sldIdLst>
  <p:sldSz cx="9144000" cy="6858000" type="screen4x3"/>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cSldViewPr>
  </p:slideViewPr>
  <p:notesTextViewPr>
    <p:cViewPr>
      <p:scale>
        <a:sx n="1" d="1"/>
        <a:sy n="1" d="1"/>
      </p:scale>
      <p:origin x="0" y="0"/>
    </p:cViewPr>
  </p:notesTextViewPr>
  <p:notesViewPr>
    <p:cSldViewPr snapToGrid="0">
      <p:cViewPr varScale="1">
        <p:scale>
          <a:sx n="56" d="100"/>
          <a:sy n="56" d="100"/>
        </p:scale>
        <p:origin x="281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B0224F-936C-4986-B598-60DC35B0B1A3}"/>
              </a:ext>
            </a:extLst>
          </p:cNvPr>
          <p:cNvSpPr>
            <a:spLocks noGrp="1"/>
          </p:cNvSpPr>
          <p:nvPr>
            <p:ph type="hdr" sz="quarter"/>
          </p:nvPr>
        </p:nvSpPr>
        <p:spPr>
          <a:xfrm>
            <a:off x="1" y="1"/>
            <a:ext cx="3070225" cy="452438"/>
          </a:xfrm>
          <a:prstGeom prst="rect">
            <a:avLst/>
          </a:prstGeom>
        </p:spPr>
        <p:txBody>
          <a:bodyPr vert="horz" lIns="91427" tIns="45713" rIns="91427" bIns="45713" rtlCol="0"/>
          <a:lstStyle>
            <a:lvl1pPr algn="l">
              <a:defRPr sz="1200"/>
            </a:lvl1pPr>
          </a:lstStyle>
          <a:p>
            <a:endParaRPr lang="en-US"/>
          </a:p>
        </p:txBody>
      </p:sp>
      <p:sp>
        <p:nvSpPr>
          <p:cNvPr id="3" name="Date Placeholder 2">
            <a:extLst>
              <a:ext uri="{FF2B5EF4-FFF2-40B4-BE49-F238E27FC236}">
                <a16:creationId xmlns:a16="http://schemas.microsoft.com/office/drawing/2014/main" id="{487F2F54-2973-4EDB-AD95-791E983145C0}"/>
              </a:ext>
            </a:extLst>
          </p:cNvPr>
          <p:cNvSpPr>
            <a:spLocks noGrp="1"/>
          </p:cNvSpPr>
          <p:nvPr>
            <p:ph type="dt" sz="quarter" idx="1"/>
          </p:nvPr>
        </p:nvSpPr>
        <p:spPr>
          <a:xfrm>
            <a:off x="4014789" y="1"/>
            <a:ext cx="3070225" cy="452438"/>
          </a:xfrm>
          <a:prstGeom prst="rect">
            <a:avLst/>
          </a:prstGeom>
        </p:spPr>
        <p:txBody>
          <a:bodyPr vert="horz" lIns="91427" tIns="45713" rIns="91427" bIns="45713" rtlCol="0"/>
          <a:lstStyle>
            <a:lvl1pPr algn="r">
              <a:defRPr sz="1200"/>
            </a:lvl1pPr>
          </a:lstStyle>
          <a:p>
            <a:fld id="{F020473F-43BD-4957-86A1-0752573E4BA7}" type="datetimeFigureOut">
              <a:rPr lang="en-US" smtClean="0"/>
              <a:t>7/19/2020</a:t>
            </a:fld>
            <a:endParaRPr lang="en-US"/>
          </a:p>
        </p:txBody>
      </p:sp>
      <p:sp>
        <p:nvSpPr>
          <p:cNvPr id="4" name="Footer Placeholder 3">
            <a:extLst>
              <a:ext uri="{FF2B5EF4-FFF2-40B4-BE49-F238E27FC236}">
                <a16:creationId xmlns:a16="http://schemas.microsoft.com/office/drawing/2014/main" id="{1353883E-FE09-47C2-B0D6-BB2687548AEF}"/>
              </a:ext>
            </a:extLst>
          </p:cNvPr>
          <p:cNvSpPr>
            <a:spLocks noGrp="1"/>
          </p:cNvSpPr>
          <p:nvPr>
            <p:ph type="ftr" sz="quarter" idx="2"/>
          </p:nvPr>
        </p:nvSpPr>
        <p:spPr>
          <a:xfrm>
            <a:off x="1" y="8572500"/>
            <a:ext cx="3070225" cy="452438"/>
          </a:xfrm>
          <a:prstGeom prst="rect">
            <a:avLst/>
          </a:prstGeom>
        </p:spPr>
        <p:txBody>
          <a:bodyPr vert="horz" lIns="91427" tIns="45713" rIns="91427" bIns="45713"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BF34363-81F4-4F06-9834-494001D46BCC}"/>
              </a:ext>
            </a:extLst>
          </p:cNvPr>
          <p:cNvSpPr>
            <a:spLocks noGrp="1"/>
          </p:cNvSpPr>
          <p:nvPr>
            <p:ph type="sldNum" sz="quarter" idx="3"/>
          </p:nvPr>
        </p:nvSpPr>
        <p:spPr>
          <a:xfrm>
            <a:off x="4014789" y="8572500"/>
            <a:ext cx="3070225" cy="452438"/>
          </a:xfrm>
          <a:prstGeom prst="rect">
            <a:avLst/>
          </a:prstGeom>
        </p:spPr>
        <p:txBody>
          <a:bodyPr vert="horz" lIns="91427" tIns="45713" rIns="91427" bIns="45713" rtlCol="0" anchor="b"/>
          <a:lstStyle>
            <a:lvl1pPr algn="r">
              <a:defRPr sz="1200"/>
            </a:lvl1pPr>
          </a:lstStyle>
          <a:p>
            <a:fld id="{CCC22AEC-6D2F-4901-8D34-463E3CC62CD4}" type="slidenum">
              <a:rPr lang="en-US" smtClean="0"/>
              <a:t>‹#›</a:t>
            </a:fld>
            <a:endParaRPr lang="en-US"/>
          </a:p>
        </p:txBody>
      </p:sp>
    </p:spTree>
    <p:extLst>
      <p:ext uri="{BB962C8B-B14F-4D97-AF65-F5344CB8AC3E}">
        <p14:creationId xmlns:p14="http://schemas.microsoft.com/office/powerpoint/2010/main" val="15459049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BAE12803-88CE-4FE4-B713-9E111982CF9B}"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83433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15095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74963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547816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520806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049454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09757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690981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55830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5894" y="1020431"/>
            <a:ext cx="8245161" cy="1475013"/>
          </a:xfrm>
          <a:effectLst/>
        </p:spPr>
        <p:txBody>
          <a:bodyPr anchor="b">
            <a:normAutofit/>
          </a:bodyPr>
          <a:lstStyle>
            <a:lvl1pPr>
              <a:defRPr sz="1085">
                <a:solidFill>
                  <a:schemeClr val="tx1">
                    <a:lumMod val="75000"/>
                    <a:lumOff val="25000"/>
                  </a:schemeClr>
                </a:solidFill>
              </a:defRPr>
            </a:lvl1pPr>
          </a:lstStyle>
          <a:p>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7/19/2020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823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0409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944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8BFF0-8A7C-4B95-A404-F3C98F05BEEF}" type="datetimeFigureOut">
              <a:rPr lang="en-US" smtClean="0"/>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04373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88BFF0-8A7C-4B95-A404-F3C98F05BEEF}" type="datetimeFigureOut">
              <a:rPr lang="en-US" smtClean="0"/>
              <a:t>7/19/2020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12155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8BFF0-8A7C-4B95-A404-F3C98F05BEEF}" type="datetimeFigureOut">
              <a:rPr lang="en-US" smtClean="0"/>
              <a:t>7/19/2020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75683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8BFF0-8A7C-4B95-A404-F3C98F05BEEF}" type="datetimeFigureOut">
              <a:rPr lang="en-US" smtClean="0"/>
              <a:t>7/19/2020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90089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5845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98690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88BFF0-8A7C-4B95-A404-F3C98F05BEEF}" type="datetimeFigureOut">
              <a:rPr lang="en-US" smtClean="0"/>
              <a:t>7/19/2020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AE12803-88CE-4FE4-B713-9E111982CF9B}" type="slidenum">
              <a:rPr lang="en-US" smtClean="0"/>
              <a:t>‹#›</a:t>
            </a:fld>
            <a:endParaRPr lang="en-US"/>
          </a:p>
        </p:txBody>
      </p:sp>
    </p:spTree>
    <p:extLst>
      <p:ext uri="{BB962C8B-B14F-4D97-AF65-F5344CB8AC3E}">
        <p14:creationId xmlns:p14="http://schemas.microsoft.com/office/powerpoint/2010/main" val="191347095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1235358-9587-45C5-A067-E3C77C13F49F}"/>
              </a:ext>
            </a:extLst>
          </p:cNvPr>
          <p:cNvSpPr txBox="1"/>
          <p:nvPr/>
        </p:nvSpPr>
        <p:spPr>
          <a:xfrm>
            <a:off x="1610140" y="1450180"/>
            <a:ext cx="6062870" cy="1276503"/>
          </a:xfrm>
          <a:prstGeom prst="rect">
            <a:avLst/>
          </a:prstGeom>
          <a:noFill/>
        </p:spPr>
        <p:txBody>
          <a:bodyPr wrap="square" rtlCol="0">
            <a:spAutoFit/>
          </a:bodyPr>
          <a:lstStyle/>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WHO SHOULD</a:t>
            </a:r>
          </a:p>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I TRUST?</a:t>
            </a:r>
          </a:p>
        </p:txBody>
      </p:sp>
      <p:pic>
        <p:nvPicPr>
          <p:cNvPr id="10" name="Picture 9">
            <a:extLst>
              <a:ext uri="{FF2B5EF4-FFF2-40B4-BE49-F238E27FC236}">
                <a16:creationId xmlns:a16="http://schemas.microsoft.com/office/drawing/2014/main" id="{6F23D456-D516-4E20-89F6-DC85A15CFBF2}"/>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brightnessContrast bright="9000" contrast="50000"/>
                    </a14:imgEffect>
                  </a14:imgLayer>
                </a14:imgProps>
              </a:ext>
            </a:extLst>
          </a:blip>
          <a:stretch>
            <a:fillRect/>
          </a:stretch>
        </p:blipFill>
        <p:spPr>
          <a:xfrm>
            <a:off x="3120618" y="2109034"/>
            <a:ext cx="3006409" cy="21583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635000"/>
          </a:effectLst>
        </p:spPr>
      </p:pic>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016975" y="2960839"/>
            <a:ext cx="3296493" cy="1321521"/>
          </a:xfrm>
        </p:spPr>
        <p:txBody>
          <a:bodyPr>
            <a:noAutofit/>
          </a:bodyPr>
          <a:lstStyle/>
          <a:p>
            <a:pPr algn="ct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BIBLICAL APPROACH </a:t>
            </a:r>
            <a:b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TO AUTHORITY</a:t>
            </a:r>
          </a:p>
        </p:txBody>
      </p:sp>
      <p:sp>
        <p:nvSpPr>
          <p:cNvPr id="11" name="TextBox 10">
            <a:extLst>
              <a:ext uri="{FF2B5EF4-FFF2-40B4-BE49-F238E27FC236}">
                <a16:creationId xmlns:a16="http://schemas.microsoft.com/office/drawing/2014/main" id="{04F05A01-331A-4FFA-9883-1464FFE4A06E}"/>
              </a:ext>
            </a:extLst>
          </p:cNvPr>
          <p:cNvSpPr txBox="1"/>
          <p:nvPr/>
        </p:nvSpPr>
        <p:spPr>
          <a:xfrm>
            <a:off x="2074184" y="4553914"/>
            <a:ext cx="5598826" cy="1348831"/>
          </a:xfrm>
          <a:prstGeom prst="rect">
            <a:avLst/>
          </a:prstGeom>
          <a:noFill/>
        </p:spPr>
        <p:txBody>
          <a:bodyPr wrap="square" rtlCol="0">
            <a:spAutoFit/>
          </a:bodyPr>
          <a:lstStyle/>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JoLynn Gower</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Summer 2020</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493-6151</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jgower@guardingthetruth.org</a:t>
            </a:r>
          </a:p>
          <a:p>
            <a:endParaRPr lang="en-US" sz="965" dirty="0"/>
          </a:p>
        </p:txBody>
      </p:sp>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EXPECTATION OF FRUIT</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569843" y="887897"/>
            <a:ext cx="8574158" cy="5970104"/>
          </a:xfrm>
        </p:spPr>
        <p:txBody>
          <a:bodyPr>
            <a:noAutofit/>
          </a:bodyPr>
          <a:lstStyle/>
          <a:p>
            <a:pPr>
              <a:lnSpc>
                <a:spcPct val="88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John 15:1-6 </a:t>
            </a:r>
            <a:r>
              <a:rPr lang="en-US" sz="2800" dirty="0">
                <a:latin typeface="Tahoma" panose="020B0604030504040204" pitchFamily="34" charset="0"/>
                <a:ea typeface="Tahoma" panose="020B0604030504040204" pitchFamily="34" charset="0"/>
                <a:cs typeface="Tahoma" panose="020B0604030504040204" pitchFamily="34" charset="0"/>
              </a:rPr>
              <a:t>"I am the true vine, and My Father is the vinedresser. Every branch in Me that does not bear fruit, He takes away; and every </a:t>
            </a:r>
            <a:r>
              <a:rPr lang="en-US" sz="2800" i="1" dirty="0">
                <a:latin typeface="Tahoma" panose="020B0604030504040204" pitchFamily="34" charset="0"/>
                <a:ea typeface="Tahoma" panose="020B0604030504040204" pitchFamily="34" charset="0"/>
                <a:cs typeface="Tahoma" panose="020B0604030504040204" pitchFamily="34" charset="0"/>
              </a:rPr>
              <a:t>branch</a:t>
            </a:r>
            <a:r>
              <a:rPr lang="en-US" sz="2800" dirty="0">
                <a:latin typeface="Tahoma" panose="020B0604030504040204" pitchFamily="34" charset="0"/>
                <a:ea typeface="Tahoma" panose="020B0604030504040204" pitchFamily="34" charset="0"/>
                <a:cs typeface="Tahoma" panose="020B0604030504040204" pitchFamily="34" charset="0"/>
              </a:rPr>
              <a:t> that bears fruit, He prunes it so that it may bear more fruit. You are already clean because of the word which I have spoken to you. Abide in Me, and I in you. As the branch cannot bear fruit of itself unless it abides in the vine, so neither </a:t>
            </a:r>
            <a:r>
              <a:rPr lang="en-US" sz="2800" i="1" dirty="0">
                <a:latin typeface="Tahoma" panose="020B0604030504040204" pitchFamily="34" charset="0"/>
                <a:ea typeface="Tahoma" panose="020B0604030504040204" pitchFamily="34" charset="0"/>
                <a:cs typeface="Tahoma" panose="020B0604030504040204" pitchFamily="34" charset="0"/>
              </a:rPr>
              <a:t>can</a:t>
            </a:r>
            <a:r>
              <a:rPr lang="en-US" sz="2800" dirty="0">
                <a:latin typeface="Tahoma" panose="020B0604030504040204" pitchFamily="34" charset="0"/>
                <a:ea typeface="Tahoma" panose="020B0604030504040204" pitchFamily="34" charset="0"/>
                <a:cs typeface="Tahoma" panose="020B0604030504040204" pitchFamily="34" charset="0"/>
              </a:rPr>
              <a:t> you unless you abide in Me. I am the vine, you are the branches; he who abides in Me and I in him, he bears much fruit, for apart from Me you can do nothing. If anyone does not abide in Me, he is thrown away as a branch and dries up; and they gather them, and cast them into the fire and they are burned. </a:t>
            </a:r>
          </a:p>
          <a:p>
            <a:pPr>
              <a:lnSpc>
                <a:spcPct val="88000"/>
              </a:lnSpc>
              <a:spcBef>
                <a:spcPts val="0"/>
              </a:spcBef>
              <a:spcAft>
                <a:spcPts val="0"/>
              </a:spcAft>
            </a:pPr>
            <a:endParaRPr lang="en-US" sz="27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7433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C132-04E4-4891-ACBD-16A8270E02E5}"/>
              </a:ext>
            </a:extLst>
          </p:cNvPr>
          <p:cNvSpPr>
            <a:spLocks noGrp="1"/>
          </p:cNvSpPr>
          <p:nvPr>
            <p:ph type="title"/>
          </p:nvPr>
        </p:nvSpPr>
        <p:spPr>
          <a:xfrm>
            <a:off x="1046971" y="0"/>
            <a:ext cx="8097029" cy="1175303"/>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NO HOPE OF FRUIT</a:t>
            </a:r>
          </a:p>
        </p:txBody>
      </p:sp>
      <p:sp>
        <p:nvSpPr>
          <p:cNvPr id="3" name="Content Placeholder 2">
            <a:extLst>
              <a:ext uri="{FF2B5EF4-FFF2-40B4-BE49-F238E27FC236}">
                <a16:creationId xmlns:a16="http://schemas.microsoft.com/office/drawing/2014/main" id="{7D67043D-DC72-4FF0-9C64-F4FC92B38019}"/>
              </a:ext>
            </a:extLst>
          </p:cNvPr>
          <p:cNvSpPr>
            <a:spLocks noGrp="1"/>
          </p:cNvSpPr>
          <p:nvPr>
            <p:ph idx="1"/>
          </p:nvPr>
        </p:nvSpPr>
        <p:spPr>
          <a:xfrm>
            <a:off x="583096" y="993913"/>
            <a:ext cx="8560904" cy="5864087"/>
          </a:xfrm>
        </p:spPr>
        <p:txBody>
          <a:bodyPr>
            <a:noAutofit/>
          </a:bodyPr>
          <a:lstStyle/>
          <a:p>
            <a:pPr>
              <a:lnSpc>
                <a:spcPct val="90000"/>
              </a:lnSpc>
              <a:spcBef>
                <a:spcPts val="0"/>
              </a:spcBef>
              <a:spcAft>
                <a:spcPts val="300"/>
              </a:spcAft>
            </a:pPr>
            <a:r>
              <a:rPr lang="en-US" sz="2800" b="1" dirty="0">
                <a:latin typeface="Tahoma" panose="020B0604030504040204" pitchFamily="34" charset="0"/>
                <a:ea typeface="Tahoma" panose="020B0604030504040204" pitchFamily="34" charset="0"/>
                <a:cs typeface="Tahoma" panose="020B0604030504040204" pitchFamily="34" charset="0"/>
              </a:rPr>
              <a:t>Mark 11:12-14 </a:t>
            </a:r>
            <a:r>
              <a:rPr lang="en-US" sz="2800" dirty="0">
                <a:latin typeface="Tahoma" panose="020B0604030504040204" pitchFamily="34" charset="0"/>
                <a:ea typeface="Tahoma" panose="020B0604030504040204" pitchFamily="34" charset="0"/>
                <a:cs typeface="Tahoma" panose="020B0604030504040204" pitchFamily="34" charset="0"/>
              </a:rPr>
              <a:t> On the next day, when they had left Bethany, He became hungry. Seeing at a distance a fig tree in leaf, He went </a:t>
            </a:r>
            <a:r>
              <a:rPr lang="en-US" sz="2800" i="1" dirty="0">
                <a:latin typeface="Tahoma" panose="020B0604030504040204" pitchFamily="34" charset="0"/>
                <a:ea typeface="Tahoma" panose="020B0604030504040204" pitchFamily="34" charset="0"/>
                <a:cs typeface="Tahoma" panose="020B0604030504040204" pitchFamily="34" charset="0"/>
              </a:rPr>
              <a:t>to see</a:t>
            </a:r>
            <a:r>
              <a:rPr lang="en-US" sz="2800" dirty="0">
                <a:latin typeface="Tahoma" panose="020B0604030504040204" pitchFamily="34" charset="0"/>
                <a:ea typeface="Tahoma" panose="020B0604030504040204" pitchFamily="34" charset="0"/>
                <a:cs typeface="Tahoma" panose="020B0604030504040204" pitchFamily="34" charset="0"/>
              </a:rPr>
              <a:t> if perhaps He would find anything on it; and when He came to it, He found nothing but leaves, for it was not the season for figs. He said to it, "May no one ever eat fruit from you again!" And His disciples were listening. </a:t>
            </a:r>
          </a:p>
          <a:p>
            <a:pPr>
              <a:lnSpc>
                <a:spcPct val="90000"/>
              </a:lnSpc>
              <a:spcBef>
                <a:spcPts val="0"/>
              </a:spcBef>
              <a:spcAft>
                <a:spcPts val="300"/>
              </a:spcAft>
            </a:pPr>
            <a:r>
              <a:rPr lang="en-US" sz="2800" b="1" dirty="0">
                <a:latin typeface="Tahoma" panose="020B0604030504040204" pitchFamily="34" charset="0"/>
                <a:ea typeface="Tahoma" panose="020B0604030504040204" pitchFamily="34" charset="0"/>
                <a:cs typeface="Tahoma" panose="020B0604030504040204" pitchFamily="34" charset="0"/>
              </a:rPr>
              <a:t>Mark 11:20-21 </a:t>
            </a:r>
            <a:r>
              <a:rPr lang="en-US" sz="2800" dirty="0">
                <a:latin typeface="Tahoma" panose="020B0604030504040204" pitchFamily="34" charset="0"/>
                <a:ea typeface="Tahoma" panose="020B0604030504040204" pitchFamily="34" charset="0"/>
                <a:cs typeface="Tahoma" panose="020B0604030504040204" pitchFamily="34" charset="0"/>
              </a:rPr>
              <a:t> As they were passing by in the morning, they saw the fig tree withered from the roots </a:t>
            </a:r>
            <a:r>
              <a:rPr lang="en-US" sz="2800" i="1" dirty="0">
                <a:latin typeface="Tahoma" panose="020B0604030504040204" pitchFamily="34" charset="0"/>
                <a:ea typeface="Tahoma" panose="020B0604030504040204" pitchFamily="34" charset="0"/>
                <a:cs typeface="Tahoma" panose="020B0604030504040204" pitchFamily="34" charset="0"/>
              </a:rPr>
              <a:t>up.</a:t>
            </a:r>
            <a:r>
              <a:rPr lang="en-US" sz="2800" dirty="0">
                <a:latin typeface="Tahoma" panose="020B0604030504040204" pitchFamily="34" charset="0"/>
                <a:ea typeface="Tahoma" panose="020B0604030504040204" pitchFamily="34" charset="0"/>
                <a:cs typeface="Tahoma" panose="020B0604030504040204" pitchFamily="34" charset="0"/>
              </a:rPr>
              <a:t> Being reminded, Peter said to Him, "Rabbi, look, the fig tree which You cursed has withered." </a:t>
            </a:r>
          </a:p>
          <a:p>
            <a:pPr>
              <a:lnSpc>
                <a:spcPct val="90000"/>
              </a:lnSpc>
              <a:spcBef>
                <a:spcPts val="0"/>
              </a:spcBef>
              <a:spcAft>
                <a:spcPts val="300"/>
              </a:spcAft>
            </a:pPr>
            <a:r>
              <a:rPr lang="en-US" sz="2800" dirty="0">
                <a:latin typeface="Tahoma" panose="020B0604030504040204" pitchFamily="34" charset="0"/>
                <a:ea typeface="Tahoma" panose="020B0604030504040204" pitchFamily="34" charset="0"/>
                <a:cs typeface="Tahoma" panose="020B0604030504040204" pitchFamily="34" charset="0"/>
              </a:rPr>
              <a:t>In the spring season, the tree should have had</a:t>
            </a:r>
          </a:p>
          <a:p>
            <a:pPr marL="0" indent="0">
              <a:lnSpc>
                <a:spcPct val="90000"/>
              </a:lnSpc>
              <a:spcBef>
                <a:spcPts val="0"/>
              </a:spcBef>
              <a:spcAft>
                <a:spcPts val="300"/>
              </a:spcAft>
              <a:buNone/>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tasch</a:t>
            </a:r>
            <a:r>
              <a:rPr lang="en-US" sz="2800" dirty="0">
                <a:latin typeface="Tahoma" panose="020B0604030504040204" pitchFamily="34" charset="0"/>
                <a:ea typeface="Tahoma" panose="020B0604030504040204" pitchFamily="34" charset="0"/>
                <a:cs typeface="Tahoma" panose="020B0604030504040204" pitchFamily="34" charset="0"/>
              </a:rPr>
              <a:t> (buds) that were edible</a:t>
            </a:r>
          </a:p>
        </p:txBody>
      </p:sp>
    </p:spTree>
    <p:extLst>
      <p:ext uri="{BB962C8B-B14F-4D97-AF65-F5344CB8AC3E}">
        <p14:creationId xmlns:p14="http://schemas.microsoft.com/office/powerpoint/2010/main" val="1661758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FCE4-F912-4853-82F9-DEF1CDAB21D4}"/>
              </a:ext>
            </a:extLst>
          </p:cNvPr>
          <p:cNvSpPr>
            <a:spLocks noGrp="1"/>
          </p:cNvSpPr>
          <p:nvPr>
            <p:ph type="title"/>
          </p:nvPr>
        </p:nvSpPr>
        <p:spPr>
          <a:xfrm>
            <a:off x="982133" y="1"/>
            <a:ext cx="7704667" cy="967408"/>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ABOUT FRUIT</a:t>
            </a:r>
          </a:p>
        </p:txBody>
      </p:sp>
      <p:sp>
        <p:nvSpPr>
          <p:cNvPr id="3" name="Content Placeholder 2">
            <a:extLst>
              <a:ext uri="{FF2B5EF4-FFF2-40B4-BE49-F238E27FC236}">
                <a16:creationId xmlns:a16="http://schemas.microsoft.com/office/drawing/2014/main" id="{8E739165-068B-412C-BC51-F198F8D178CC}"/>
              </a:ext>
            </a:extLst>
          </p:cNvPr>
          <p:cNvSpPr>
            <a:spLocks noGrp="1"/>
          </p:cNvSpPr>
          <p:nvPr>
            <p:ph idx="1"/>
          </p:nvPr>
        </p:nvSpPr>
        <p:spPr>
          <a:xfrm>
            <a:off x="457201" y="967409"/>
            <a:ext cx="8686800" cy="5890590"/>
          </a:xfrm>
        </p:spPr>
        <p:txBody>
          <a:bodyPr>
            <a:noAutofit/>
          </a:bodyPr>
          <a:lstStyle/>
          <a:p>
            <a:pPr>
              <a:lnSpc>
                <a:spcPct val="87000"/>
              </a:lnSpc>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Fruit reproduces after its kind</a:t>
            </a:r>
          </a:p>
          <a:p>
            <a:pPr>
              <a:lnSpc>
                <a:spcPct val="87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Genesis 1:11 </a:t>
            </a:r>
            <a:r>
              <a:rPr lang="en-US" sz="2800" dirty="0">
                <a:latin typeface="Tahoma" panose="020B0604030504040204" pitchFamily="34" charset="0"/>
                <a:ea typeface="Tahoma" panose="020B0604030504040204" pitchFamily="34" charset="0"/>
                <a:cs typeface="Tahoma" panose="020B0604030504040204" pitchFamily="34" charset="0"/>
              </a:rPr>
              <a:t> Then God said, "Let the earth sprout vegetation, plants yielding seed,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fruit trees on the earth bearing fruit after their kind with seed in them"; and it was so. </a:t>
            </a:r>
          </a:p>
          <a:p>
            <a:pPr>
              <a:lnSpc>
                <a:spcPct val="87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Matthew 7:15-18 </a:t>
            </a:r>
            <a:r>
              <a:rPr lang="en-US" sz="2800" dirty="0">
                <a:latin typeface="Tahoma" panose="020B0604030504040204" pitchFamily="34" charset="0"/>
                <a:ea typeface="Tahoma" panose="020B0604030504040204" pitchFamily="34" charset="0"/>
                <a:cs typeface="Tahoma" panose="020B0604030504040204" pitchFamily="34" charset="0"/>
              </a:rPr>
              <a:t>"Beware of the false prophets, who come to you in sheep's clothing, but inwardly are ravenous wolves. You will know them by their fruits. Grapes are not gathered from thorn </a:t>
            </a:r>
            <a:r>
              <a:rPr lang="en-US" sz="2800" i="1" dirty="0">
                <a:latin typeface="Tahoma" panose="020B0604030504040204" pitchFamily="34" charset="0"/>
                <a:ea typeface="Tahoma" panose="020B0604030504040204" pitchFamily="34" charset="0"/>
                <a:cs typeface="Tahoma" panose="020B0604030504040204" pitchFamily="34" charset="0"/>
              </a:rPr>
              <a:t>bushes</a:t>
            </a:r>
            <a:r>
              <a:rPr lang="en-US" sz="2800" dirty="0">
                <a:latin typeface="Tahoma" panose="020B0604030504040204" pitchFamily="34" charset="0"/>
                <a:ea typeface="Tahoma" panose="020B0604030504040204" pitchFamily="34" charset="0"/>
                <a:cs typeface="Tahoma" panose="020B0604030504040204" pitchFamily="34" charset="0"/>
              </a:rPr>
              <a:t> nor figs from thistles, are they? So every good tree bears good fruit, but the bad tree bears bad fruit.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A good tree cannot produce bad fruit, nor can a bad tree produce good fruit.”</a:t>
            </a:r>
          </a:p>
          <a:p>
            <a:pPr>
              <a:lnSpc>
                <a:spcPct val="87000"/>
              </a:lnSpc>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False fruit: Pharisees and Sadducees: bear fruit in keeping with repentance</a:t>
            </a:r>
          </a:p>
        </p:txBody>
      </p:sp>
    </p:spTree>
    <p:extLst>
      <p:ext uri="{BB962C8B-B14F-4D97-AF65-F5344CB8AC3E}">
        <p14:creationId xmlns:p14="http://schemas.microsoft.com/office/powerpoint/2010/main" val="36262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113232" y="221148"/>
            <a:ext cx="7514035"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VERSE FOR THE JOURNEY</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lnSpcReduction="10000"/>
          </a:bodyPr>
          <a:lstStyle/>
          <a:p>
            <a:pPr marL="0" indent="0">
              <a:buNone/>
            </a:pPr>
            <a:r>
              <a:rPr lang="en-US" sz="2800" b="1" dirty="0">
                <a:latin typeface="Tahoma" panose="020B0604030504040204" pitchFamily="34" charset="0"/>
                <a:ea typeface="Tahoma" panose="020B0604030504040204" pitchFamily="34" charset="0"/>
                <a:cs typeface="Tahoma" panose="020B0604030504040204" pitchFamily="34" charset="0"/>
              </a:rPr>
              <a:t>Galatians 1:6-10  </a:t>
            </a:r>
            <a:r>
              <a:rPr lang="en-US" sz="2800" dirty="0">
                <a:latin typeface="Tahoma" panose="020B0604030504040204" pitchFamily="34" charset="0"/>
                <a:ea typeface="Tahoma" panose="020B0604030504040204" pitchFamily="34" charset="0"/>
                <a:cs typeface="Tahoma" panose="020B0604030504040204" pitchFamily="34" charset="0"/>
              </a:rPr>
              <a:t>I am amazed that you are so quickly deserting Him who called you by the grace of Christ, for a different gospel; which is </a:t>
            </a:r>
            <a:r>
              <a:rPr lang="en-US" sz="2800" i="1" dirty="0">
                <a:latin typeface="Tahoma" panose="020B0604030504040204" pitchFamily="34" charset="0"/>
                <a:ea typeface="Tahoma" panose="020B0604030504040204" pitchFamily="34" charset="0"/>
                <a:cs typeface="Tahoma" panose="020B0604030504040204" pitchFamily="34" charset="0"/>
              </a:rPr>
              <a:t>really</a:t>
            </a:r>
            <a:r>
              <a:rPr lang="en-US" sz="2800" dirty="0">
                <a:latin typeface="Tahoma" panose="020B0604030504040204" pitchFamily="34" charset="0"/>
                <a:ea typeface="Tahoma" panose="020B0604030504040204" pitchFamily="34" charset="0"/>
                <a:cs typeface="Tahoma" panose="020B0604030504040204" pitchFamily="34" charset="0"/>
              </a:rPr>
              <a:t> not another; only there are some who are disturbing you and want to distort the gospel of Christ. But even</a:t>
            </a:r>
            <a:r>
              <a:rPr lang="en-US" sz="2800" spc="-150" dirty="0">
                <a:latin typeface="Tahoma" panose="020B0604030504040204" pitchFamily="34" charset="0"/>
                <a:ea typeface="Tahoma" panose="020B0604030504040204" pitchFamily="34" charset="0"/>
                <a:cs typeface="Tahoma" panose="020B0604030504040204" pitchFamily="34" charset="0"/>
              </a:rPr>
              <a:t> if </a:t>
            </a:r>
            <a:r>
              <a:rPr lang="en-US" sz="2800" dirty="0">
                <a:latin typeface="Tahoma" panose="020B0604030504040204" pitchFamily="34" charset="0"/>
                <a:ea typeface="Tahoma" panose="020B0604030504040204" pitchFamily="34" charset="0"/>
                <a:cs typeface="Tahoma" panose="020B0604030504040204" pitchFamily="34" charset="0"/>
              </a:rPr>
              <a:t>we</a:t>
            </a:r>
            <a:r>
              <a:rPr lang="en-US" sz="2800" spc="-150" dirty="0">
                <a:latin typeface="Tahoma" panose="020B0604030504040204" pitchFamily="34" charset="0"/>
                <a:ea typeface="Tahoma" panose="020B0604030504040204" pitchFamily="34" charset="0"/>
                <a:cs typeface="Tahoma" panose="020B0604030504040204" pitchFamily="34" charset="0"/>
              </a:rPr>
              <a:t>, or an </a:t>
            </a:r>
            <a:r>
              <a:rPr lang="en-US" sz="2800" dirty="0">
                <a:latin typeface="Tahoma" panose="020B0604030504040204" pitchFamily="34" charset="0"/>
                <a:ea typeface="Tahoma" panose="020B0604030504040204" pitchFamily="34" charset="0"/>
                <a:cs typeface="Tahoma" panose="020B0604030504040204" pitchFamily="34" charset="0"/>
              </a:rPr>
              <a:t>angel from heaven, should preach to you a gospel contrary to </a:t>
            </a:r>
            <a:r>
              <a:rPr lang="en-US" sz="2800" spc="-150" dirty="0">
                <a:latin typeface="Tahoma" panose="020B0604030504040204" pitchFamily="34" charset="0"/>
                <a:ea typeface="Tahoma" panose="020B0604030504040204" pitchFamily="34" charset="0"/>
                <a:cs typeface="Tahoma" panose="020B0604030504040204" pitchFamily="34" charset="0"/>
              </a:rPr>
              <a:t>what we </a:t>
            </a:r>
            <a:r>
              <a:rPr lang="en-US" sz="2800" dirty="0">
                <a:latin typeface="Tahoma" panose="020B0604030504040204" pitchFamily="34" charset="0"/>
                <a:ea typeface="Tahoma" panose="020B0604030504040204" pitchFamily="34" charset="0"/>
                <a:cs typeface="Tahoma" panose="020B0604030504040204" pitchFamily="34" charset="0"/>
              </a:rPr>
              <a:t>have preached to you, he is to be accursed! As we have said before, so I say again now, if any man is preaching to you a gospel contrary to what you received, he is to be accursed! For am I now seeking the favor of men</a:t>
            </a:r>
            <a:r>
              <a:rPr lang="en-US" sz="2800" spc="-150" dirty="0">
                <a:latin typeface="Tahoma" panose="020B0604030504040204" pitchFamily="34" charset="0"/>
                <a:ea typeface="Tahoma" panose="020B0604030504040204" pitchFamily="34" charset="0"/>
                <a:cs typeface="Tahoma" panose="020B0604030504040204" pitchFamily="34" charset="0"/>
              </a:rPr>
              <a:t>, or of </a:t>
            </a:r>
            <a:r>
              <a:rPr lang="en-US" sz="2800" dirty="0">
                <a:latin typeface="Tahoma" panose="020B0604030504040204" pitchFamily="34" charset="0"/>
                <a:ea typeface="Tahoma" panose="020B0604030504040204" pitchFamily="34" charset="0"/>
                <a:cs typeface="Tahoma" panose="020B0604030504040204" pitchFamily="34" charset="0"/>
              </a:rPr>
              <a:t>God? Or am I striving to please men? If I were still trying to please men, I would not be a bond-servant of Christ. </a:t>
            </a:r>
          </a:p>
          <a:p>
            <a:pPr marL="0" indent="0">
              <a:buNone/>
            </a:pPr>
            <a:endParaRPr lang="en-US" dirty="0"/>
          </a:p>
        </p:txBody>
      </p:sp>
    </p:spTree>
    <p:extLst>
      <p:ext uri="{BB962C8B-B14F-4D97-AF65-F5344CB8AC3E}">
        <p14:creationId xmlns:p14="http://schemas.microsoft.com/office/powerpoint/2010/main" val="2348903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073348" y="-1"/>
            <a:ext cx="7514035" cy="861391"/>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INFECTION</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556617" y="861390"/>
            <a:ext cx="8587383" cy="5996610"/>
          </a:xfrm>
        </p:spPr>
        <p:txBody>
          <a:bodyPr>
            <a:noAutofit/>
          </a:bodyPr>
          <a:lstStyle/>
          <a:p>
            <a:pPr>
              <a:lnSpc>
                <a:spcPct val="90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5:5-10 </a:t>
            </a:r>
            <a:r>
              <a:rPr lang="en-US" sz="2800" dirty="0">
                <a:latin typeface="Tahoma" panose="020B0604030504040204" pitchFamily="34" charset="0"/>
                <a:ea typeface="Tahoma" panose="020B0604030504040204" pitchFamily="34" charset="0"/>
                <a:cs typeface="Tahoma" panose="020B0604030504040204" pitchFamily="34" charset="0"/>
              </a:rPr>
              <a:t> For we through the Spirit, by faith, are waiting </a:t>
            </a:r>
            <a:r>
              <a:rPr lang="en-US" sz="2800" spc="-150" dirty="0">
                <a:latin typeface="Tahoma" panose="020B0604030504040204" pitchFamily="34" charset="0"/>
                <a:ea typeface="Tahoma" panose="020B0604030504040204" pitchFamily="34" charset="0"/>
                <a:cs typeface="Tahoma" panose="020B0604030504040204" pitchFamily="34" charset="0"/>
              </a:rPr>
              <a:t>for the </a:t>
            </a:r>
            <a:r>
              <a:rPr lang="en-US" sz="2800" dirty="0">
                <a:latin typeface="Tahoma" panose="020B0604030504040204" pitchFamily="34" charset="0"/>
                <a:ea typeface="Tahoma" panose="020B0604030504040204" pitchFamily="34" charset="0"/>
                <a:cs typeface="Tahoma" panose="020B0604030504040204" pitchFamily="34" charset="0"/>
              </a:rPr>
              <a:t>hope of righteousness. For </a:t>
            </a:r>
            <a:r>
              <a:rPr lang="en-US" sz="2800" spc="-150" dirty="0">
                <a:latin typeface="Tahoma" panose="020B0604030504040204" pitchFamily="34" charset="0"/>
                <a:ea typeface="Tahoma" panose="020B0604030504040204" pitchFamily="34" charset="0"/>
                <a:cs typeface="Tahoma" panose="020B0604030504040204" pitchFamily="34" charset="0"/>
              </a:rPr>
              <a:t>in Christ Jesus </a:t>
            </a:r>
            <a:r>
              <a:rPr lang="en-US" sz="2800" dirty="0">
                <a:latin typeface="Tahoma" panose="020B0604030504040204" pitchFamily="34" charset="0"/>
                <a:ea typeface="Tahoma" panose="020B0604030504040204" pitchFamily="34" charset="0"/>
                <a:cs typeface="Tahoma" panose="020B0604030504040204" pitchFamily="34" charset="0"/>
              </a:rPr>
              <a:t>neither </a:t>
            </a:r>
            <a:r>
              <a:rPr lang="en-US" sz="2800" spc="-150" dirty="0">
                <a:latin typeface="Tahoma" panose="020B0604030504040204" pitchFamily="34" charset="0"/>
                <a:ea typeface="Tahoma" panose="020B0604030504040204" pitchFamily="34" charset="0"/>
                <a:cs typeface="Tahoma" panose="020B0604030504040204" pitchFamily="34" charset="0"/>
              </a:rPr>
              <a:t>cir</a:t>
            </a:r>
            <a:r>
              <a:rPr lang="en-US" sz="2800" dirty="0">
                <a:latin typeface="Tahoma" panose="020B0604030504040204" pitchFamily="34" charset="0"/>
                <a:ea typeface="Tahoma" panose="020B0604030504040204" pitchFamily="34" charset="0"/>
                <a:cs typeface="Tahoma" panose="020B0604030504040204" pitchFamily="34" charset="0"/>
              </a:rPr>
              <a:t>cumcision</a:t>
            </a:r>
            <a:r>
              <a:rPr lang="en-US" sz="2800" spc="-150" dirty="0">
                <a:latin typeface="Tahoma" panose="020B0604030504040204" pitchFamily="34" charset="0"/>
                <a:ea typeface="Tahoma" panose="020B0604030504040204" pitchFamily="34" charset="0"/>
                <a:cs typeface="Tahoma" panose="020B0604030504040204" pitchFamily="34" charset="0"/>
              </a:rPr>
              <a:t> nor </a:t>
            </a:r>
            <a:r>
              <a:rPr lang="en-US" sz="2800" dirty="0">
                <a:latin typeface="Tahoma" panose="020B0604030504040204" pitchFamily="34" charset="0"/>
                <a:ea typeface="Tahoma" panose="020B0604030504040204" pitchFamily="34" charset="0"/>
                <a:cs typeface="Tahoma" panose="020B0604030504040204" pitchFamily="34" charset="0"/>
              </a:rPr>
              <a:t>uncircumcision means anything, but faith working through love. You were running well; who hindered you from obeying the truth? This persuasion </a:t>
            </a:r>
            <a:r>
              <a:rPr lang="en-US" sz="2800" i="1" dirty="0">
                <a:latin typeface="Tahoma" panose="020B0604030504040204" pitchFamily="34" charset="0"/>
                <a:ea typeface="Tahoma" panose="020B0604030504040204" pitchFamily="34" charset="0"/>
                <a:cs typeface="Tahoma" panose="020B0604030504040204" pitchFamily="34" charset="0"/>
              </a:rPr>
              <a:t>did</a:t>
            </a:r>
            <a:r>
              <a:rPr lang="en-US" sz="2800" dirty="0">
                <a:latin typeface="Tahoma" panose="020B0604030504040204" pitchFamily="34" charset="0"/>
                <a:ea typeface="Tahoma" panose="020B0604030504040204" pitchFamily="34" charset="0"/>
                <a:cs typeface="Tahoma" panose="020B0604030504040204" pitchFamily="34" charset="0"/>
              </a:rPr>
              <a:t> not </a:t>
            </a:r>
            <a:r>
              <a:rPr lang="en-US" sz="2800" i="1" dirty="0">
                <a:latin typeface="Tahoma" panose="020B0604030504040204" pitchFamily="34" charset="0"/>
                <a:ea typeface="Tahoma" panose="020B0604030504040204" pitchFamily="34" charset="0"/>
                <a:cs typeface="Tahoma" panose="020B0604030504040204" pitchFamily="34" charset="0"/>
              </a:rPr>
              <a:t>come</a:t>
            </a:r>
            <a:r>
              <a:rPr lang="en-US" sz="2800" dirty="0">
                <a:latin typeface="Tahoma" panose="020B0604030504040204" pitchFamily="34" charset="0"/>
                <a:ea typeface="Tahoma" panose="020B0604030504040204" pitchFamily="34" charset="0"/>
                <a:cs typeface="Tahoma" panose="020B0604030504040204" pitchFamily="34" charset="0"/>
              </a:rPr>
              <a:t> from Him who calls you. A little leaven leavens the whole lump </a:t>
            </a:r>
            <a:r>
              <a:rPr lang="en-US" sz="2800" i="1" dirty="0">
                <a:latin typeface="Tahoma" panose="020B0604030504040204" pitchFamily="34" charset="0"/>
                <a:ea typeface="Tahoma" panose="020B0604030504040204" pitchFamily="34" charset="0"/>
                <a:cs typeface="Tahoma" panose="020B0604030504040204" pitchFamily="34" charset="0"/>
              </a:rPr>
              <a:t>of dough.</a:t>
            </a:r>
            <a:r>
              <a:rPr lang="en-US" sz="2800" dirty="0">
                <a:latin typeface="Tahoma" panose="020B0604030504040204" pitchFamily="34" charset="0"/>
                <a:ea typeface="Tahoma" panose="020B0604030504040204" pitchFamily="34" charset="0"/>
                <a:cs typeface="Tahoma" panose="020B0604030504040204" pitchFamily="34" charset="0"/>
              </a:rPr>
              <a:t> I have confidence in you in the Lord that you will adopt no other view; but the one who is disturbing you will bear his judgment, whoever he is. </a:t>
            </a:r>
          </a:p>
          <a:p>
            <a:pPr>
              <a:lnSpc>
                <a:spcPct val="90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1 Corinthians 15:33 </a:t>
            </a:r>
            <a:r>
              <a:rPr lang="en-US" sz="2800" dirty="0">
                <a:latin typeface="Tahoma" panose="020B0604030504040204" pitchFamily="34" charset="0"/>
                <a:ea typeface="Tahoma" panose="020B0604030504040204" pitchFamily="34" charset="0"/>
                <a:cs typeface="Tahoma" panose="020B0604030504040204" pitchFamily="34" charset="0"/>
              </a:rPr>
              <a:t> Do not be deceived: "Bad company corrupts good morals." </a:t>
            </a:r>
          </a:p>
          <a:p>
            <a:pPr>
              <a:lnSpc>
                <a:spcPct val="90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Even</a:t>
            </a:r>
            <a:r>
              <a:rPr lang="en-US" sz="2800" dirty="0">
                <a:latin typeface="Tahoma" panose="020B0604030504040204" pitchFamily="34" charset="0"/>
                <a:ea typeface="Tahoma" panose="020B0604030504040204" pitchFamily="34" charset="0"/>
                <a:cs typeface="Tahoma" panose="020B0604030504040204" pitchFamily="34" charset="0"/>
              </a:rPr>
              <a:t> a small deviation from the truth can destroy the faith of some in the church</a:t>
            </a:r>
          </a:p>
        </p:txBody>
      </p:sp>
    </p:spTree>
    <p:extLst>
      <p:ext uri="{BB962C8B-B14F-4D97-AF65-F5344CB8AC3E}">
        <p14:creationId xmlns:p14="http://schemas.microsoft.com/office/powerpoint/2010/main" val="21179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F1694-D179-4F6C-A4F7-BAD5037C19EB}"/>
              </a:ext>
            </a:extLst>
          </p:cNvPr>
          <p:cNvSpPr>
            <a:spLocks noGrp="1"/>
          </p:cNvSpPr>
          <p:nvPr>
            <p:ph type="title"/>
          </p:nvPr>
        </p:nvSpPr>
        <p:spPr>
          <a:xfrm>
            <a:off x="982133" y="1"/>
            <a:ext cx="7704667" cy="1086678"/>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SLAVERY</a:t>
            </a:r>
          </a:p>
        </p:txBody>
      </p:sp>
      <p:sp>
        <p:nvSpPr>
          <p:cNvPr id="3" name="Content Placeholder 2">
            <a:extLst>
              <a:ext uri="{FF2B5EF4-FFF2-40B4-BE49-F238E27FC236}">
                <a16:creationId xmlns:a16="http://schemas.microsoft.com/office/drawing/2014/main" id="{12BAA957-D349-4F3F-A0CC-DA03EF0718F6}"/>
              </a:ext>
            </a:extLst>
          </p:cNvPr>
          <p:cNvSpPr>
            <a:spLocks noGrp="1"/>
          </p:cNvSpPr>
          <p:nvPr>
            <p:ph idx="1"/>
          </p:nvPr>
        </p:nvSpPr>
        <p:spPr>
          <a:xfrm>
            <a:off x="457201" y="954157"/>
            <a:ext cx="8686800" cy="5903841"/>
          </a:xfrm>
        </p:spPr>
        <p:txBody>
          <a:bodyPr>
            <a:noAutofit/>
          </a:bodyPr>
          <a:lstStyle/>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Romans 1:1 </a:t>
            </a:r>
            <a:r>
              <a:rPr lang="en-US" sz="2800" dirty="0">
                <a:latin typeface="Tahoma" panose="020B0604030504040204" pitchFamily="34" charset="0"/>
                <a:ea typeface="Tahoma" panose="020B0604030504040204" pitchFamily="34" charset="0"/>
                <a:cs typeface="Tahoma" panose="020B0604030504040204" pitchFamily="34" charset="0"/>
              </a:rPr>
              <a:t> Paul, a bond-servant of Christ Jesus, called </a:t>
            </a:r>
            <a:r>
              <a:rPr lang="en-US" sz="2800" i="1" dirty="0">
                <a:latin typeface="Tahoma" panose="020B0604030504040204" pitchFamily="34" charset="0"/>
                <a:ea typeface="Tahoma" panose="020B0604030504040204" pitchFamily="34" charset="0"/>
                <a:cs typeface="Tahoma" panose="020B0604030504040204" pitchFamily="34" charset="0"/>
              </a:rPr>
              <a:t>as</a:t>
            </a:r>
            <a:r>
              <a:rPr lang="en-US" sz="2800" dirty="0">
                <a:latin typeface="Tahoma" panose="020B0604030504040204" pitchFamily="34" charset="0"/>
                <a:ea typeface="Tahoma" panose="020B0604030504040204" pitchFamily="34" charset="0"/>
                <a:cs typeface="Tahoma" panose="020B0604030504040204" pitchFamily="34" charset="0"/>
              </a:rPr>
              <a:t> an apostle, set apart for the gospel of God…</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Colossians 1:7 …</a:t>
            </a:r>
            <a:r>
              <a:rPr lang="en-US" sz="2800" dirty="0">
                <a:latin typeface="Tahoma" panose="020B0604030504040204" pitchFamily="34" charset="0"/>
                <a:ea typeface="Tahoma" panose="020B0604030504040204" pitchFamily="34" charset="0"/>
                <a:cs typeface="Tahoma" panose="020B0604030504040204" pitchFamily="34" charset="0"/>
              </a:rPr>
              <a:t>just as you learned </a:t>
            </a:r>
            <a:r>
              <a:rPr lang="en-US" sz="2800" i="1" dirty="0">
                <a:latin typeface="Tahoma" panose="020B0604030504040204" pitchFamily="34" charset="0"/>
                <a:ea typeface="Tahoma" panose="020B0604030504040204" pitchFamily="34" charset="0"/>
                <a:cs typeface="Tahoma" panose="020B0604030504040204" pitchFamily="34" charset="0"/>
              </a:rPr>
              <a:t>it</a:t>
            </a:r>
            <a:r>
              <a:rPr lang="en-US" sz="2800" dirty="0">
                <a:latin typeface="Tahoma" panose="020B0604030504040204" pitchFamily="34" charset="0"/>
                <a:ea typeface="Tahoma" panose="020B0604030504040204" pitchFamily="34" charset="0"/>
                <a:cs typeface="Tahoma" panose="020B0604030504040204" pitchFamily="34" charset="0"/>
              </a:rPr>
              <a:t> from Epaphras, our beloved fellow bond-servant, who is a faithful servant of Christ on our behalf…</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Bond-servant: </a:t>
            </a:r>
            <a:r>
              <a:rPr lang="en-US" sz="2800" i="1" dirty="0" err="1">
                <a:latin typeface="Tahoma" panose="020B0604030504040204" pitchFamily="34" charset="0"/>
                <a:ea typeface="Tahoma" panose="020B0604030504040204" pitchFamily="34" charset="0"/>
                <a:cs typeface="Tahoma" panose="020B0604030504040204" pitchFamily="34" charset="0"/>
              </a:rPr>
              <a:t>doulos</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slave </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Exodus 21:5-6 </a:t>
            </a:r>
            <a:r>
              <a:rPr lang="en-US" sz="2800" dirty="0">
                <a:latin typeface="Tahoma" panose="020B0604030504040204" pitchFamily="34" charset="0"/>
                <a:ea typeface="Tahoma" panose="020B0604030504040204" pitchFamily="34" charset="0"/>
                <a:cs typeface="Tahoma" panose="020B0604030504040204" pitchFamily="34" charset="0"/>
              </a:rPr>
              <a:t>"But if the slave plainly says, 'I love my master, my wife and my children; I will not go out as a free man,' then his master shall bring him to God, then he shall bring him to the door or the doorpost. And his master shall pierce his ear with an awl; and he shall serve him permanently. </a:t>
            </a:r>
          </a:p>
          <a:p>
            <a:pPr>
              <a:lnSpc>
                <a:spcPct val="90000"/>
              </a:lnSpc>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scar, a “stigmata” showed that the person had</a:t>
            </a:r>
          </a:p>
          <a:p>
            <a:pPr marL="0" indent="0">
              <a:lnSpc>
                <a:spcPct val="90000"/>
              </a:lnSpc>
              <a:spcBef>
                <a:spcPts val="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been freed and chose to serve</a:t>
            </a:r>
          </a:p>
        </p:txBody>
      </p:sp>
    </p:spTree>
    <p:extLst>
      <p:ext uri="{BB962C8B-B14F-4D97-AF65-F5344CB8AC3E}">
        <p14:creationId xmlns:p14="http://schemas.microsoft.com/office/powerpoint/2010/main" val="12434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A164-DECA-477D-AB75-124FD00239AA}"/>
              </a:ext>
            </a:extLst>
          </p:cNvPr>
          <p:cNvSpPr>
            <a:spLocks noGrp="1"/>
          </p:cNvSpPr>
          <p:nvPr>
            <p:ph type="title"/>
          </p:nvPr>
        </p:nvSpPr>
        <p:spPr>
          <a:xfrm>
            <a:off x="982133" y="1"/>
            <a:ext cx="8161867" cy="1033669"/>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YIELDING TO THE SPIRIT</a:t>
            </a:r>
          </a:p>
        </p:txBody>
      </p:sp>
      <p:sp>
        <p:nvSpPr>
          <p:cNvPr id="3" name="Content Placeholder 2">
            <a:extLst>
              <a:ext uri="{FF2B5EF4-FFF2-40B4-BE49-F238E27FC236}">
                <a16:creationId xmlns:a16="http://schemas.microsoft.com/office/drawing/2014/main" id="{9E666269-38D2-4939-B0B4-855A0964B131}"/>
              </a:ext>
            </a:extLst>
          </p:cNvPr>
          <p:cNvSpPr>
            <a:spLocks noGrp="1"/>
          </p:cNvSpPr>
          <p:nvPr>
            <p:ph idx="1"/>
          </p:nvPr>
        </p:nvSpPr>
        <p:spPr>
          <a:xfrm>
            <a:off x="808383" y="834887"/>
            <a:ext cx="8335617" cy="6023113"/>
          </a:xfrm>
        </p:spPr>
        <p:txBody>
          <a:bodyPr>
            <a:noAutofit/>
          </a:bodyPr>
          <a:lstStyle/>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5:16-17 </a:t>
            </a:r>
            <a:r>
              <a:rPr lang="en-US" sz="2800" dirty="0">
                <a:latin typeface="Tahoma" panose="020B0604030504040204" pitchFamily="34" charset="0"/>
                <a:ea typeface="Tahoma" panose="020B0604030504040204" pitchFamily="34" charset="0"/>
                <a:cs typeface="Tahoma" panose="020B0604030504040204" pitchFamily="34" charset="0"/>
              </a:rPr>
              <a:t> But I say, walk by the Spirit, and you will not carry out the desire of the flesh.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For the flesh sets its desire against the Spirit, and the Spirit against the flesh; for these are in opposition to one another, so that you may not do the things that you please.</a:t>
            </a:r>
          </a:p>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Mark 14:38 </a:t>
            </a:r>
            <a:r>
              <a:rPr lang="en-US" sz="2800" dirty="0">
                <a:latin typeface="Tahoma" panose="020B0604030504040204" pitchFamily="34" charset="0"/>
                <a:ea typeface="Tahoma" panose="020B0604030504040204" pitchFamily="34" charset="0"/>
                <a:cs typeface="Tahoma" panose="020B0604030504040204" pitchFamily="34" charset="0"/>
              </a:rPr>
              <a:t>"Keep watching and praying that you may not come into temptation; the spirit is willing, but the flesh is weak." </a:t>
            </a:r>
          </a:p>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Romans 7:24-25 </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Wretched man that I am! Who will set me free from the body of this death?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Thanks be to God through Jesus Christ our Lord! So then, on the one hand I myself with my mind am serving the law of God, but on the other, with my flesh the law of sin. </a:t>
            </a:r>
          </a:p>
        </p:txBody>
      </p:sp>
    </p:spTree>
    <p:extLst>
      <p:ext uri="{BB962C8B-B14F-4D97-AF65-F5344CB8AC3E}">
        <p14:creationId xmlns:p14="http://schemas.microsoft.com/office/powerpoint/2010/main" val="188204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781877" y="221148"/>
            <a:ext cx="8362123"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3 SEXUAL, 2 RELIGIOUS </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6029738"/>
          </a:xfrm>
        </p:spPr>
        <p:txBody>
          <a:bodyPr>
            <a:normAutofit/>
          </a:bodyPr>
          <a:lstStyle/>
          <a:p>
            <a:pPr>
              <a:spcBef>
                <a:spcPts val="300"/>
              </a:spcBef>
              <a:spcAft>
                <a:spcPts val="0"/>
              </a:spcAft>
            </a:pPr>
            <a:endParaRPr lang="en-US" sz="800" b="1" dirty="0">
              <a:latin typeface="Tahoma" panose="020B0604030504040204" pitchFamily="34" charset="0"/>
              <a:ea typeface="Tahoma" panose="020B0604030504040204" pitchFamily="34" charset="0"/>
              <a:cs typeface="Tahoma" panose="020B0604030504040204" pitchFamily="34" charset="0"/>
            </a:endParaRPr>
          </a:p>
          <a:p>
            <a:pPr>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5:19</a:t>
            </a:r>
            <a:r>
              <a:rPr lang="en-US" sz="2800" dirty="0">
                <a:latin typeface="Tahoma" panose="020B0604030504040204" pitchFamily="34" charset="0"/>
                <a:ea typeface="Tahoma" panose="020B0604030504040204" pitchFamily="34" charset="0"/>
                <a:cs typeface="Tahoma" panose="020B0604030504040204" pitchFamily="34" charset="0"/>
              </a:rPr>
              <a:t> Now the deeds of the flesh are evident, which are: immorality, impurity, sensuality, idolatry, sorcery…</a:t>
            </a:r>
          </a:p>
          <a:p>
            <a:pPr>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Immorality: </a:t>
            </a:r>
            <a:r>
              <a:rPr lang="en-US" sz="2800" i="1" dirty="0" err="1">
                <a:latin typeface="Tahoma" panose="020B0604030504040204" pitchFamily="34" charset="0"/>
                <a:ea typeface="Tahoma" panose="020B0604030504040204" pitchFamily="34" charset="0"/>
                <a:cs typeface="Tahoma" panose="020B0604030504040204" pitchFamily="34" charset="0"/>
              </a:rPr>
              <a:t>porneia</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fornication: all forms of wrong sexual relationships</a:t>
            </a:r>
          </a:p>
          <a:p>
            <a:pPr>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Impurity</a:t>
            </a:r>
            <a:r>
              <a:rPr lang="en-US" sz="2800" spc="-150" dirty="0">
                <a:latin typeface="Tahoma" panose="020B0604030504040204" pitchFamily="34" charset="0"/>
                <a:ea typeface="Tahoma" panose="020B0604030504040204" pitchFamily="34" charset="0"/>
                <a:cs typeface="Tahoma" panose="020B0604030504040204" pitchFamily="34" charset="0"/>
              </a:rPr>
              <a:t>: </a:t>
            </a:r>
            <a:r>
              <a:rPr lang="en-US" sz="2800" i="1" dirty="0" err="1">
                <a:latin typeface="Tahoma" panose="020B0604030504040204" pitchFamily="34" charset="0"/>
                <a:ea typeface="Tahoma" panose="020B0604030504040204" pitchFamily="34" charset="0"/>
                <a:cs typeface="Tahoma" panose="020B0604030504040204" pitchFamily="34" charset="0"/>
              </a:rPr>
              <a:t>akatharsia</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unclean though</a:t>
            </a:r>
            <a:r>
              <a:rPr lang="en-US" sz="2800" spc="-150" dirty="0">
                <a:latin typeface="Tahoma" panose="020B0604030504040204" pitchFamily="34" charset="0"/>
                <a:ea typeface="Tahoma" panose="020B0604030504040204" pitchFamily="34" charset="0"/>
                <a:cs typeface="Tahoma" panose="020B0604030504040204" pitchFamily="34" charset="0"/>
              </a:rPr>
              <a:t>t, </a:t>
            </a:r>
            <a:r>
              <a:rPr lang="en-US" sz="2800" dirty="0">
                <a:latin typeface="Tahoma" panose="020B0604030504040204" pitchFamily="34" charset="0"/>
                <a:ea typeface="Tahoma" panose="020B0604030504040204" pitchFamily="34" charset="0"/>
                <a:cs typeface="Tahoma" panose="020B0604030504040204" pitchFamily="34" charset="0"/>
              </a:rPr>
              <a:t>word, deed</a:t>
            </a:r>
          </a:p>
          <a:p>
            <a:pPr>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Sensuality: </a:t>
            </a:r>
            <a:r>
              <a:rPr lang="en-US" sz="2800" i="1" dirty="0" err="1">
                <a:latin typeface="Tahoma" panose="020B0604030504040204" pitchFamily="34" charset="0"/>
                <a:ea typeface="Tahoma" panose="020B0604030504040204" pitchFamily="34" charset="0"/>
                <a:cs typeface="Tahoma" panose="020B0604030504040204" pitchFamily="34" charset="0"/>
              </a:rPr>
              <a:t>aselgeia</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open, shameless, brazen</a:t>
            </a:r>
          </a:p>
          <a:p>
            <a:pPr>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Idolatry: </a:t>
            </a:r>
            <a:r>
              <a:rPr lang="en-US" sz="2800" i="1" dirty="0" err="1">
                <a:latin typeface="Tahoma" panose="020B0604030504040204" pitchFamily="34" charset="0"/>
                <a:ea typeface="Tahoma" panose="020B0604030504040204" pitchFamily="34" charset="0"/>
                <a:cs typeface="Tahoma" panose="020B0604030504040204" pitchFamily="34" charset="0"/>
              </a:rPr>
              <a:t>idololatria</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worship of images</a:t>
            </a:r>
          </a:p>
          <a:p>
            <a:pPr>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Sorcery: </a:t>
            </a:r>
            <a:r>
              <a:rPr lang="en-US" sz="2800" i="1" dirty="0" err="1">
                <a:latin typeface="Tahoma" panose="020B0604030504040204" pitchFamily="34" charset="0"/>
                <a:ea typeface="Tahoma" panose="020B0604030504040204" pitchFamily="34" charset="0"/>
                <a:cs typeface="Tahoma" panose="020B0604030504040204" pitchFamily="34" charset="0"/>
              </a:rPr>
              <a:t>pharmakeia</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drugs used in evil practices of consulting demons</a:t>
            </a:r>
          </a:p>
          <a:p>
            <a:pPr>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Revelation 9:21 …</a:t>
            </a:r>
            <a:r>
              <a:rPr lang="en-US" sz="2800" dirty="0">
                <a:latin typeface="Tahoma" panose="020B0604030504040204" pitchFamily="34" charset="0"/>
                <a:ea typeface="Tahoma" panose="020B0604030504040204" pitchFamily="34" charset="0"/>
                <a:cs typeface="Tahoma" panose="020B0604030504040204" pitchFamily="34" charset="0"/>
              </a:rPr>
              <a:t>and they did not repent of their murders nor of their sorceries nor of their immorality nor of their thefts. </a:t>
            </a:r>
          </a:p>
          <a:p>
            <a:pPr>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0721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583097" y="0"/>
            <a:ext cx="8560904" cy="967409"/>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SINS IN SOCIETY</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583097" y="967409"/>
            <a:ext cx="8560904" cy="5890592"/>
          </a:xfrm>
        </p:spPr>
        <p:txBody>
          <a:bodyPr>
            <a:noAutofit/>
          </a:bodyPr>
          <a:lstStyle/>
          <a:p>
            <a:pPr>
              <a:lnSpc>
                <a:spcPct val="89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5:20 </a:t>
            </a:r>
            <a:r>
              <a:rPr lang="en-US" sz="2800" dirty="0">
                <a:latin typeface="Tahoma" panose="020B0604030504040204" pitchFamily="34" charset="0"/>
                <a:ea typeface="Tahoma" panose="020B0604030504040204" pitchFamily="34" charset="0"/>
                <a:cs typeface="Tahoma" panose="020B0604030504040204" pitchFamily="34" charset="0"/>
              </a:rPr>
              <a:t>…enmities, strife, jealousy, outbursts of anger, disputes, dissensions, factions,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envying, drunkenness, carousing, and things like these, of which I forewarn you, just as I have forewarned you, that those who practice such things will not inherit the kingdom of God. </a:t>
            </a:r>
          </a:p>
          <a:p>
            <a:pPr>
              <a:lnSpc>
                <a:spcPct val="89000"/>
              </a:lnSpc>
              <a:spcBef>
                <a:spcPts val="2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first 8 deal with lack of contentment</a:t>
            </a:r>
          </a:p>
          <a:p>
            <a:pPr>
              <a:lnSpc>
                <a:spcPct val="89000"/>
              </a:lnSpc>
              <a:spcBef>
                <a:spcPts val="2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last two deal with alcohol and its use </a:t>
            </a:r>
          </a:p>
          <a:p>
            <a:pPr>
              <a:lnSpc>
                <a:spcPct val="89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5:24 </a:t>
            </a:r>
            <a:r>
              <a:rPr lang="en-US" sz="2800" dirty="0">
                <a:latin typeface="Tahoma" panose="020B0604030504040204" pitchFamily="34" charset="0"/>
                <a:ea typeface="Tahoma" panose="020B0604030504040204" pitchFamily="34" charset="0"/>
                <a:cs typeface="Tahoma" panose="020B0604030504040204" pitchFamily="34" charset="0"/>
              </a:rPr>
              <a:t> Now those who belong to Christ Jesus have crucified the flesh with its passions and desires. </a:t>
            </a:r>
          </a:p>
          <a:p>
            <a:pPr>
              <a:lnSpc>
                <a:spcPct val="89000"/>
              </a:lnSpc>
              <a:spcBef>
                <a:spcPts val="2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People who are living according to the Spirit will be growing and manifesting spiritual fruit and using their spiritual gifts</a:t>
            </a:r>
          </a:p>
        </p:txBody>
      </p:sp>
    </p:spTree>
    <p:extLst>
      <p:ext uri="{BB962C8B-B14F-4D97-AF65-F5344CB8AC3E}">
        <p14:creationId xmlns:p14="http://schemas.microsoft.com/office/powerpoint/2010/main" val="3866169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1"/>
            <a:ext cx="8161867" cy="901148"/>
          </a:xfrm>
        </p:spPr>
        <p:txBody>
          <a:bodyPr>
            <a:normAutofit fontScale="90000"/>
          </a:bodyPr>
          <a:lstStyle/>
          <a:p>
            <a:r>
              <a:rPr lang="en-US" sz="5400" dirty="0">
                <a:latin typeface="Tahoma" panose="020B0604030504040204" pitchFamily="34" charset="0"/>
                <a:ea typeface="Tahoma" panose="020B0604030504040204" pitchFamily="34" charset="0"/>
                <a:cs typeface="Tahoma" panose="020B0604030504040204" pitchFamily="34" charset="0"/>
              </a:rPr>
              <a:t>FRUIT AND GIFTS</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410817" y="901149"/>
            <a:ext cx="8733183" cy="6135756"/>
          </a:xfrm>
        </p:spPr>
        <p:txBody>
          <a:bodyPr>
            <a:normAutofit/>
          </a:bodyPr>
          <a:lstStyle/>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1 Corinthians 12:4-7 </a:t>
            </a:r>
            <a:r>
              <a:rPr lang="en-US" sz="2800" dirty="0">
                <a:latin typeface="Tahoma" panose="020B0604030504040204" pitchFamily="34" charset="0"/>
                <a:ea typeface="Tahoma" panose="020B0604030504040204" pitchFamily="34" charset="0"/>
                <a:cs typeface="Tahoma" panose="020B0604030504040204" pitchFamily="34" charset="0"/>
              </a:rPr>
              <a:t>Now there are varieties of gifts, but the same Spirit. And there are varieties of ministries, and the same Lord. There are varieties of effects, but the same God who works all things in all </a:t>
            </a:r>
            <a:r>
              <a:rPr lang="en-US" sz="2800" i="1" dirty="0">
                <a:latin typeface="Tahoma" panose="020B0604030504040204" pitchFamily="34" charset="0"/>
                <a:ea typeface="Tahoma" panose="020B0604030504040204" pitchFamily="34" charset="0"/>
                <a:cs typeface="Tahoma" panose="020B0604030504040204" pitchFamily="34" charset="0"/>
              </a:rPr>
              <a:t>persons.</a:t>
            </a:r>
            <a:r>
              <a:rPr lang="en-US" sz="2800" dirty="0">
                <a:latin typeface="Tahoma" panose="020B0604030504040204" pitchFamily="34" charset="0"/>
                <a:ea typeface="Tahoma" panose="020B0604030504040204" pitchFamily="34" charset="0"/>
                <a:cs typeface="Tahoma" panose="020B0604030504040204" pitchFamily="34" charset="0"/>
              </a:rPr>
              <a:t> But to each one is given the manifestation of the Spirit for the common good. </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There are many spiritual gifts; the lists given are not intended to be exhaustive</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No one has all of the gifts</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gifts function together</a:t>
            </a:r>
          </a:p>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1 Corinthians 12:11 </a:t>
            </a:r>
            <a:r>
              <a:rPr lang="en-US" sz="2800" dirty="0">
                <a:latin typeface="Tahoma" panose="020B0604030504040204" pitchFamily="34" charset="0"/>
                <a:ea typeface="Tahoma" panose="020B0604030504040204" pitchFamily="34" charset="0"/>
                <a:cs typeface="Tahoma" panose="020B0604030504040204" pitchFamily="34" charset="0"/>
              </a:rPr>
              <a:t> But one and the same Spirit works all these things, distributing to each one individually just as He wills. </a:t>
            </a: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78185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FRUIT IS DIFFERENT</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596348" y="874643"/>
            <a:ext cx="8547653" cy="5983358"/>
          </a:xfrm>
        </p:spPr>
        <p:txBody>
          <a:bodyPr>
            <a:noAutofit/>
          </a:bodyPr>
          <a:lstStyle/>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Fruit is singular, although it is used in a plural form in other contexts</a:t>
            </a:r>
          </a:p>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5:22-23 </a:t>
            </a:r>
            <a:r>
              <a:rPr lang="en-US" sz="2800" dirty="0">
                <a:latin typeface="Tahoma" panose="020B0604030504040204" pitchFamily="34" charset="0"/>
                <a:ea typeface="Tahoma" panose="020B0604030504040204" pitchFamily="34" charset="0"/>
                <a:cs typeface="Tahoma" panose="020B0604030504040204" pitchFamily="34" charset="0"/>
              </a:rPr>
              <a:t> But the fruit of the Spirit is love, joy, peace, patience, kindness, goodness, faithfulness, gentleness, self-control; against such things there is no law</a:t>
            </a:r>
            <a:r>
              <a:rPr lang="en-US" sz="2000" dirty="0"/>
              <a:t>. </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Fruit: </a:t>
            </a:r>
            <a:r>
              <a:rPr lang="en-US" sz="2800" i="1" dirty="0" err="1">
                <a:latin typeface="Tahoma" panose="020B0604030504040204" pitchFamily="34" charset="0"/>
                <a:ea typeface="Tahoma" panose="020B0604030504040204" pitchFamily="34" charset="0"/>
                <a:cs typeface="Tahoma" panose="020B0604030504040204" pitchFamily="34" charset="0"/>
              </a:rPr>
              <a:t>karpos</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desired crop; reproductive part of plants</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Everyone should be growing in all of these areas which show the Spirit’s work in us</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Jesus doesn’t like fruitlessness:</a:t>
            </a:r>
          </a:p>
          <a:p>
            <a:pPr marL="0" indent="0">
              <a:lnSpc>
                <a:spcPct val="95000"/>
              </a:lnSpc>
              <a:spcBef>
                <a:spcPts val="30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Vine and branches</a:t>
            </a:r>
          </a:p>
          <a:p>
            <a:pPr marL="0" indent="0">
              <a:lnSpc>
                <a:spcPct val="95000"/>
              </a:lnSpc>
              <a:spcBef>
                <a:spcPts val="30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                 Cursing the fig tree      </a:t>
            </a:r>
          </a:p>
          <a:p>
            <a:pPr>
              <a:lnSpc>
                <a:spcPct val="95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88000"/>
              </a:lnSpc>
              <a:spcBef>
                <a:spcPts val="2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61092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8875</TotalTime>
  <Words>515</Words>
  <Application>Microsoft Office PowerPoint</Application>
  <PresentationFormat>On-screen Show (4:3)</PresentationFormat>
  <Paragraphs>66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Corbel</vt:lpstr>
      <vt:lpstr>Tahoma</vt:lpstr>
      <vt:lpstr>Parallax</vt:lpstr>
      <vt:lpstr>A BIBLICAL APPROACH  TO AUTHORITY</vt:lpstr>
      <vt:lpstr>VERSE FOR THE JOURNEY</vt:lpstr>
      <vt:lpstr>INFECTION</vt:lpstr>
      <vt:lpstr>SLAVERY</vt:lpstr>
      <vt:lpstr>YIELDING TO THE SPIRIT</vt:lpstr>
      <vt:lpstr>3 SEXUAL, 2 RELIGIOUS </vt:lpstr>
      <vt:lpstr>SINS IN SOCIETY</vt:lpstr>
      <vt:lpstr>FRUIT AND GIFTS</vt:lpstr>
      <vt:lpstr>FRUIT IS DIFFERENT</vt:lpstr>
      <vt:lpstr>EXPECTATION OF FRUIT</vt:lpstr>
      <vt:lpstr>NO HOPE OF FRUIT</vt:lpstr>
      <vt:lpstr>ABOUT FRUIT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VERSE FOR THE JOURNEY</dc:title>
  <dc:creator>JoLynn Gower</dc:creator>
  <cp:lastModifiedBy>Gower</cp:lastModifiedBy>
  <cp:revision>107</cp:revision>
  <cp:lastPrinted>2020-07-15T21:05:05Z</cp:lastPrinted>
  <dcterms:created xsi:type="dcterms:W3CDTF">2020-05-13T21:50:32Z</dcterms:created>
  <dcterms:modified xsi:type="dcterms:W3CDTF">2020-07-19T18:09:33Z</dcterms:modified>
</cp:coreProperties>
</file>