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handoutMasterIdLst>
    <p:handoutMasterId r:id="rId14"/>
  </p:handoutMasterIdLst>
  <p:sldIdLst>
    <p:sldId id="260" r:id="rId2"/>
    <p:sldId id="257" r:id="rId3"/>
    <p:sldId id="261" r:id="rId4"/>
    <p:sldId id="259" r:id="rId5"/>
    <p:sldId id="263" r:id="rId6"/>
    <p:sldId id="262" r:id="rId7"/>
    <p:sldId id="264" r:id="rId8"/>
    <p:sldId id="265" r:id="rId9"/>
    <p:sldId id="266" r:id="rId10"/>
    <p:sldId id="267" r:id="rId11"/>
    <p:sldId id="258" r:id="rId12"/>
    <p:sldId id="268" r:id="rId13"/>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cSldViewPr>
  </p:slideViewPr>
  <p:notesTextViewPr>
    <p:cViewPr>
      <p:scale>
        <a:sx n="1" d="1"/>
        <a:sy n="1" d="1"/>
      </p:scale>
      <p:origin x="0" y="0"/>
    </p:cViewPr>
  </p:notesTextViewPr>
  <p:notesViewPr>
    <p:cSldViewPr snapToGrid="0">
      <p:cViewPr varScale="1">
        <p:scale>
          <a:sx n="56" d="100"/>
          <a:sy n="56" d="100"/>
        </p:scale>
        <p:origin x="281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CB0224F-936C-4986-B598-60DC35B0B1A3}"/>
              </a:ext>
            </a:extLst>
          </p:cNvPr>
          <p:cNvSpPr>
            <a:spLocks noGrp="1"/>
          </p:cNvSpPr>
          <p:nvPr>
            <p:ph type="hdr" sz="quarter"/>
          </p:nvPr>
        </p:nvSpPr>
        <p:spPr>
          <a:xfrm>
            <a:off x="0" y="0"/>
            <a:ext cx="3077103" cy="470663"/>
          </a:xfrm>
          <a:prstGeom prst="rect">
            <a:avLst/>
          </a:prstGeom>
        </p:spPr>
        <p:txBody>
          <a:bodyPr vert="horz" lIns="93589" tIns="46794" rIns="93589" bIns="46794" rtlCol="0"/>
          <a:lstStyle>
            <a:lvl1pPr algn="l">
              <a:defRPr sz="1200"/>
            </a:lvl1pPr>
          </a:lstStyle>
          <a:p>
            <a:endParaRPr lang="en-US"/>
          </a:p>
        </p:txBody>
      </p:sp>
      <p:sp>
        <p:nvSpPr>
          <p:cNvPr id="3" name="Date Placeholder 2">
            <a:extLst>
              <a:ext uri="{FF2B5EF4-FFF2-40B4-BE49-F238E27FC236}">
                <a16:creationId xmlns:a16="http://schemas.microsoft.com/office/drawing/2014/main" id="{487F2F54-2973-4EDB-AD95-791E983145C0}"/>
              </a:ext>
            </a:extLst>
          </p:cNvPr>
          <p:cNvSpPr>
            <a:spLocks noGrp="1"/>
          </p:cNvSpPr>
          <p:nvPr>
            <p:ph type="dt" sz="quarter" idx="1"/>
          </p:nvPr>
        </p:nvSpPr>
        <p:spPr>
          <a:xfrm>
            <a:off x="4023782" y="0"/>
            <a:ext cx="3077103" cy="470663"/>
          </a:xfrm>
          <a:prstGeom prst="rect">
            <a:avLst/>
          </a:prstGeom>
        </p:spPr>
        <p:txBody>
          <a:bodyPr vert="horz" lIns="93589" tIns="46794" rIns="93589" bIns="46794" rtlCol="0"/>
          <a:lstStyle>
            <a:lvl1pPr algn="r">
              <a:defRPr sz="1200"/>
            </a:lvl1pPr>
          </a:lstStyle>
          <a:p>
            <a:fld id="{F020473F-43BD-4957-86A1-0752573E4BA7}" type="datetimeFigureOut">
              <a:rPr lang="en-US" smtClean="0"/>
              <a:t>6/29/2020</a:t>
            </a:fld>
            <a:endParaRPr lang="en-US"/>
          </a:p>
        </p:txBody>
      </p:sp>
      <p:sp>
        <p:nvSpPr>
          <p:cNvPr id="4" name="Footer Placeholder 3">
            <a:extLst>
              <a:ext uri="{FF2B5EF4-FFF2-40B4-BE49-F238E27FC236}">
                <a16:creationId xmlns:a16="http://schemas.microsoft.com/office/drawing/2014/main" id="{1353883E-FE09-47C2-B0D6-BB2687548AEF}"/>
              </a:ext>
            </a:extLst>
          </p:cNvPr>
          <p:cNvSpPr>
            <a:spLocks noGrp="1"/>
          </p:cNvSpPr>
          <p:nvPr>
            <p:ph type="ftr" sz="quarter" idx="2"/>
          </p:nvPr>
        </p:nvSpPr>
        <p:spPr>
          <a:xfrm>
            <a:off x="0" y="8917812"/>
            <a:ext cx="3077103" cy="470663"/>
          </a:xfrm>
          <a:prstGeom prst="rect">
            <a:avLst/>
          </a:prstGeom>
        </p:spPr>
        <p:txBody>
          <a:bodyPr vert="horz" lIns="93589" tIns="46794" rIns="93589" bIns="46794"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BF34363-81F4-4F06-9834-494001D46BCC}"/>
              </a:ext>
            </a:extLst>
          </p:cNvPr>
          <p:cNvSpPr>
            <a:spLocks noGrp="1"/>
          </p:cNvSpPr>
          <p:nvPr>
            <p:ph type="sldNum" sz="quarter" idx="3"/>
          </p:nvPr>
        </p:nvSpPr>
        <p:spPr>
          <a:xfrm>
            <a:off x="4023782" y="8917812"/>
            <a:ext cx="3077103" cy="470663"/>
          </a:xfrm>
          <a:prstGeom prst="rect">
            <a:avLst/>
          </a:prstGeom>
        </p:spPr>
        <p:txBody>
          <a:bodyPr vert="horz" lIns="93589" tIns="46794" rIns="93589" bIns="46794" rtlCol="0" anchor="b"/>
          <a:lstStyle>
            <a:lvl1pPr algn="r">
              <a:defRPr sz="1200"/>
            </a:lvl1pPr>
          </a:lstStyle>
          <a:p>
            <a:fld id="{CCC22AEC-6D2F-4901-8D34-463E3CC62CD4}" type="slidenum">
              <a:rPr lang="en-US" smtClean="0"/>
              <a:t>‹#›</a:t>
            </a:fld>
            <a:endParaRPr lang="en-US"/>
          </a:p>
        </p:txBody>
      </p:sp>
    </p:spTree>
    <p:extLst>
      <p:ext uri="{BB962C8B-B14F-4D97-AF65-F5344CB8AC3E}">
        <p14:creationId xmlns:p14="http://schemas.microsoft.com/office/powerpoint/2010/main" val="15459049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5488BFF0-8A7C-4B95-A404-F3C98F05BEEF}" type="datetimeFigureOut">
              <a:rPr lang="en-US" smtClean="0"/>
              <a:t>6/29/2020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BAE12803-88CE-4FE4-B713-9E111982CF9B}"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1834339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150959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749632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547816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520806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049454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097571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690981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55830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5894" y="1020431"/>
            <a:ext cx="8245161" cy="1475013"/>
          </a:xfrm>
          <a:effectLst/>
        </p:spPr>
        <p:txBody>
          <a:bodyPr anchor="b">
            <a:normAutofit/>
          </a:bodyPr>
          <a:lstStyle>
            <a:lvl1pPr>
              <a:defRPr sz="1085">
                <a:solidFill>
                  <a:schemeClr val="tx1">
                    <a:lumMod val="75000"/>
                    <a:lumOff val="25000"/>
                  </a:schemeClr>
                </a:solidFill>
              </a:defRPr>
            </a:lvl1pPr>
          </a:lstStyle>
          <a:p>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6/29/2020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8232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5488BFF0-8A7C-4B95-A404-F3C98F05BEEF}" type="datetimeFigureOut">
              <a:rPr lang="en-US" smtClean="0"/>
              <a:t>6/29/2020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0409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9447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8BFF0-8A7C-4B95-A404-F3C98F05BEEF}" type="datetimeFigureOut">
              <a:rPr lang="en-US" smtClean="0"/>
              <a:t>6/29/2020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04373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88BFF0-8A7C-4B95-A404-F3C98F05BEEF}" type="datetimeFigureOut">
              <a:rPr lang="en-US" smtClean="0"/>
              <a:t>6/29/2020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121555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88BFF0-8A7C-4B95-A404-F3C98F05BEEF}" type="datetimeFigureOut">
              <a:rPr lang="en-US" smtClean="0"/>
              <a:t>6/29/2020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75683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8BFF0-8A7C-4B95-A404-F3C98F05BEEF}" type="datetimeFigureOut">
              <a:rPr lang="en-US" smtClean="0"/>
              <a:t>6/29/2020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90089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5845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986902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88BFF0-8A7C-4B95-A404-F3C98F05BEEF}" type="datetimeFigureOut">
              <a:rPr lang="en-US" smtClean="0"/>
              <a:t>6/29/2020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AE12803-88CE-4FE4-B713-9E111982CF9B}" type="slidenum">
              <a:rPr lang="en-US" smtClean="0"/>
              <a:t>‹#›</a:t>
            </a:fld>
            <a:endParaRPr lang="en-US"/>
          </a:p>
        </p:txBody>
      </p:sp>
    </p:spTree>
    <p:extLst>
      <p:ext uri="{BB962C8B-B14F-4D97-AF65-F5344CB8AC3E}">
        <p14:creationId xmlns:p14="http://schemas.microsoft.com/office/powerpoint/2010/main" val="191347095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1235358-9587-45C5-A067-E3C77C13F49F}"/>
              </a:ext>
            </a:extLst>
          </p:cNvPr>
          <p:cNvSpPr txBox="1"/>
          <p:nvPr/>
        </p:nvSpPr>
        <p:spPr>
          <a:xfrm>
            <a:off x="1610140" y="1450180"/>
            <a:ext cx="6062870" cy="1276503"/>
          </a:xfrm>
          <a:prstGeom prst="rect">
            <a:avLst/>
          </a:prstGeom>
          <a:noFill/>
        </p:spPr>
        <p:txBody>
          <a:bodyPr wrap="square" rtlCol="0">
            <a:spAutoFit/>
          </a:bodyPr>
          <a:lstStyle/>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WHO SHOULD</a:t>
            </a:r>
          </a:p>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I TRUST?</a:t>
            </a:r>
          </a:p>
        </p:txBody>
      </p:sp>
      <p:pic>
        <p:nvPicPr>
          <p:cNvPr id="10" name="Picture 9">
            <a:extLst>
              <a:ext uri="{FF2B5EF4-FFF2-40B4-BE49-F238E27FC236}">
                <a16:creationId xmlns:a16="http://schemas.microsoft.com/office/drawing/2014/main" id="{6F23D456-D516-4E20-89F6-DC85A15CFBF2}"/>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a14:imgEffect>
                    <a14:imgEffect>
                      <a14:brightnessContrast bright="9000" contrast="50000"/>
                    </a14:imgEffect>
                  </a14:imgLayer>
                </a14:imgProps>
              </a:ext>
            </a:extLst>
          </a:blip>
          <a:stretch>
            <a:fillRect/>
          </a:stretch>
        </p:blipFill>
        <p:spPr>
          <a:xfrm>
            <a:off x="3120618" y="2109034"/>
            <a:ext cx="3006409" cy="21583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softEdge rad="635000"/>
          </a:effectLst>
        </p:spPr>
      </p:pic>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3016975" y="2960839"/>
            <a:ext cx="3296493" cy="1321521"/>
          </a:xfrm>
        </p:spPr>
        <p:txBody>
          <a:bodyPr>
            <a:noAutofit/>
          </a:bodyPr>
          <a:lstStyle/>
          <a:p>
            <a:pPr algn="ct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 BIBLICAL APPROACH </a:t>
            </a:r>
            <a:b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TO AUTHORITY</a:t>
            </a:r>
          </a:p>
        </p:txBody>
      </p:sp>
      <p:sp>
        <p:nvSpPr>
          <p:cNvPr id="11" name="TextBox 10">
            <a:extLst>
              <a:ext uri="{FF2B5EF4-FFF2-40B4-BE49-F238E27FC236}">
                <a16:creationId xmlns:a16="http://schemas.microsoft.com/office/drawing/2014/main" id="{04F05A01-331A-4FFA-9883-1464FFE4A06E}"/>
              </a:ext>
            </a:extLst>
          </p:cNvPr>
          <p:cNvSpPr txBox="1"/>
          <p:nvPr/>
        </p:nvSpPr>
        <p:spPr>
          <a:xfrm>
            <a:off x="2074184" y="4553914"/>
            <a:ext cx="5598826" cy="1348831"/>
          </a:xfrm>
          <a:prstGeom prst="rect">
            <a:avLst/>
          </a:prstGeom>
          <a:noFill/>
        </p:spPr>
        <p:txBody>
          <a:bodyPr wrap="square" rtlCol="0">
            <a:spAutoFit/>
          </a:bodyPr>
          <a:lstStyle/>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JoLynn Gower</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Summer 2020</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493-6151</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jgower@guardingthetruth.org</a:t>
            </a:r>
          </a:p>
          <a:p>
            <a:endParaRPr lang="en-US" sz="965" dirty="0"/>
          </a:p>
        </p:txBody>
      </p:sp>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ABOUT THE LAW</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715617" y="1020417"/>
            <a:ext cx="8428384" cy="5837583"/>
          </a:xfrm>
        </p:spPr>
        <p:txBody>
          <a:bodyPr>
            <a:noAutofit/>
          </a:bodyPr>
          <a:lstStyle/>
          <a:p>
            <a:pPr>
              <a:lnSpc>
                <a:spcPct val="88000"/>
              </a:lnSpc>
              <a:spcBef>
                <a:spcPts val="0"/>
              </a:spcBef>
              <a:spcAft>
                <a:spcPts val="0"/>
              </a:spcAft>
            </a:pPr>
            <a:endParaRPr lang="en-US" sz="2800" b="1" dirty="0">
              <a:latin typeface="Tahoma" panose="020B0604030504040204" pitchFamily="34" charset="0"/>
              <a:ea typeface="Tahoma" panose="020B0604030504040204" pitchFamily="34" charset="0"/>
              <a:cs typeface="Tahoma" panose="020B0604030504040204" pitchFamily="34" charset="0"/>
            </a:endParaRPr>
          </a:p>
          <a:p>
            <a:pPr>
              <a:lnSpc>
                <a:spcPct val="88000"/>
              </a:lnSpc>
              <a:spcBef>
                <a:spcPts val="0"/>
              </a:spcBef>
              <a:spcAft>
                <a:spcPts val="0"/>
              </a:spcAft>
            </a:pPr>
            <a:endParaRPr lang="en-US" sz="2800" b="1" dirty="0">
              <a:latin typeface="Tahoma" panose="020B0604030504040204" pitchFamily="34" charset="0"/>
              <a:ea typeface="Tahoma" panose="020B0604030504040204" pitchFamily="34" charset="0"/>
              <a:cs typeface="Tahoma" panose="020B0604030504040204" pitchFamily="34" charset="0"/>
            </a:endParaRPr>
          </a:p>
          <a:p>
            <a:pPr>
              <a:lnSpc>
                <a:spcPct val="88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THE LAW</a:t>
            </a:r>
          </a:p>
          <a:p>
            <a:pPr marL="0" indent="0">
              <a:lnSpc>
                <a:spcPct val="88000"/>
              </a:lnSpc>
              <a:spcBef>
                <a:spcPts val="0"/>
              </a:spcBef>
              <a:spcAft>
                <a:spcPts val="0"/>
              </a:spcAft>
              <a:buNone/>
            </a:pPr>
            <a:r>
              <a:rPr lang="en-US" sz="2700" dirty="0">
                <a:latin typeface="Tahoma" panose="020B0604030504040204" pitchFamily="34" charset="0"/>
                <a:ea typeface="Tahoma" panose="020B0604030504040204" pitchFamily="34" charset="0"/>
                <a:cs typeface="Tahoma" panose="020B0604030504040204" pitchFamily="34" charset="0"/>
              </a:rPr>
              <a:t>  </a:t>
            </a:r>
            <a:r>
              <a:rPr lang="en-US" sz="2700" b="1" dirty="0">
                <a:latin typeface="Tahoma" panose="020B0604030504040204" pitchFamily="34" charset="0"/>
                <a:ea typeface="Tahoma" panose="020B0604030504040204" pitchFamily="34" charset="0"/>
                <a:cs typeface="Tahoma" panose="020B0604030504040204" pitchFamily="34" charset="0"/>
              </a:rPr>
              <a:t> 1.  </a:t>
            </a:r>
            <a:r>
              <a:rPr lang="en-US" sz="2700" dirty="0">
                <a:latin typeface="Tahoma" panose="020B0604030504040204" pitchFamily="34" charset="0"/>
                <a:ea typeface="Tahoma" panose="020B0604030504040204" pitchFamily="34" charset="0"/>
                <a:cs typeface="Tahoma" panose="020B0604030504040204" pitchFamily="34" charset="0"/>
              </a:rPr>
              <a:t>given because of sin</a:t>
            </a:r>
          </a:p>
          <a:p>
            <a:pPr marL="0" indent="0">
              <a:lnSpc>
                <a:spcPct val="88000"/>
              </a:lnSpc>
              <a:spcBef>
                <a:spcPts val="0"/>
              </a:spcBef>
              <a:spcAft>
                <a:spcPts val="0"/>
              </a:spcAft>
              <a:buNone/>
            </a:pPr>
            <a:r>
              <a:rPr lang="en-US" sz="2700" dirty="0">
                <a:latin typeface="Tahoma" panose="020B0604030504040204" pitchFamily="34" charset="0"/>
                <a:ea typeface="Tahoma" panose="020B0604030504040204" pitchFamily="34" charset="0"/>
                <a:cs typeface="Tahoma" panose="020B0604030504040204" pitchFamily="34" charset="0"/>
              </a:rPr>
              <a:t>   </a:t>
            </a:r>
            <a:r>
              <a:rPr lang="en-US" sz="2700" b="1" dirty="0">
                <a:latin typeface="Tahoma" panose="020B0604030504040204" pitchFamily="34" charset="0"/>
                <a:ea typeface="Tahoma" panose="020B0604030504040204" pitchFamily="34" charset="0"/>
                <a:cs typeface="Tahoma" panose="020B0604030504040204" pitchFamily="34" charset="0"/>
              </a:rPr>
              <a:t>2.  </a:t>
            </a:r>
            <a:r>
              <a:rPr lang="en-US" sz="2700" dirty="0">
                <a:latin typeface="Tahoma" panose="020B0604030504040204" pitchFamily="34" charset="0"/>
                <a:ea typeface="Tahoma" panose="020B0604030504040204" pitchFamily="34" charset="0"/>
                <a:cs typeface="Tahoma" panose="020B0604030504040204" pitchFamily="34" charset="0"/>
              </a:rPr>
              <a:t>temporary – served until salvation in Christ</a:t>
            </a:r>
          </a:p>
          <a:p>
            <a:pPr marL="0" indent="0">
              <a:lnSpc>
                <a:spcPct val="88000"/>
              </a:lnSpc>
              <a:spcBef>
                <a:spcPts val="0"/>
              </a:spcBef>
              <a:spcAft>
                <a:spcPts val="0"/>
              </a:spcAft>
              <a:buNone/>
            </a:pPr>
            <a:r>
              <a:rPr lang="en-US" sz="2700" dirty="0">
                <a:latin typeface="Tahoma" panose="020B0604030504040204" pitchFamily="34" charset="0"/>
                <a:ea typeface="Tahoma" panose="020B0604030504040204" pitchFamily="34" charset="0"/>
                <a:cs typeface="Tahoma" panose="020B0604030504040204" pitchFamily="34" charset="0"/>
              </a:rPr>
              <a:t>        Jesus made it clear that the Law is still in full </a:t>
            </a:r>
          </a:p>
          <a:p>
            <a:pPr marL="0" indent="0">
              <a:lnSpc>
                <a:spcPct val="88000"/>
              </a:lnSpc>
              <a:spcBef>
                <a:spcPts val="0"/>
              </a:spcBef>
              <a:spcAft>
                <a:spcPts val="0"/>
              </a:spcAft>
              <a:buNone/>
            </a:pPr>
            <a:r>
              <a:rPr lang="en-US" sz="2700" dirty="0">
                <a:latin typeface="Tahoma" panose="020B0604030504040204" pitchFamily="34" charset="0"/>
                <a:ea typeface="Tahoma" panose="020B0604030504040204" pitchFamily="34" charset="0"/>
                <a:cs typeface="Tahoma" panose="020B0604030504040204" pitchFamily="34" charset="0"/>
              </a:rPr>
              <a:t>        force and effect – for unsaved people</a:t>
            </a:r>
          </a:p>
          <a:p>
            <a:pPr marL="0" indent="0">
              <a:lnSpc>
                <a:spcPct val="88000"/>
              </a:lnSpc>
              <a:spcBef>
                <a:spcPts val="0"/>
              </a:spcBef>
              <a:spcAft>
                <a:spcPts val="0"/>
              </a:spcAft>
              <a:buNone/>
            </a:pPr>
            <a:r>
              <a:rPr lang="en-US" sz="2700" dirty="0">
                <a:latin typeface="Tahoma" panose="020B0604030504040204" pitchFamily="34" charset="0"/>
                <a:ea typeface="Tahoma" panose="020B0604030504040204" pitchFamily="34" charset="0"/>
                <a:cs typeface="Tahoma" panose="020B0604030504040204" pitchFamily="34" charset="0"/>
              </a:rPr>
              <a:t>  </a:t>
            </a:r>
            <a:r>
              <a:rPr lang="en-US" sz="2700" b="1" dirty="0">
                <a:latin typeface="Tahoma" panose="020B0604030504040204" pitchFamily="34" charset="0"/>
                <a:ea typeface="Tahoma" panose="020B0604030504040204" pitchFamily="34" charset="0"/>
                <a:cs typeface="Tahoma" panose="020B0604030504040204" pitchFamily="34" charset="0"/>
              </a:rPr>
              <a:t> 3.  </a:t>
            </a:r>
            <a:r>
              <a:rPr lang="en-US" sz="2700" dirty="0">
                <a:latin typeface="Tahoma" panose="020B0604030504040204" pitchFamily="34" charset="0"/>
                <a:ea typeface="Tahoma" panose="020B0604030504040204" pitchFamily="34" charset="0"/>
                <a:cs typeface="Tahoma" panose="020B0604030504040204" pitchFamily="34" charset="0"/>
              </a:rPr>
              <a:t>given in inferior way</a:t>
            </a:r>
          </a:p>
          <a:p>
            <a:pPr>
              <a:lnSpc>
                <a:spcPct val="88000"/>
              </a:lnSpc>
              <a:spcBef>
                <a:spcPts val="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Romans 8:1-4 </a:t>
            </a:r>
            <a:r>
              <a:rPr lang="en-US" sz="2700" dirty="0">
                <a:latin typeface="Tahoma" panose="020B0604030504040204" pitchFamily="34" charset="0"/>
                <a:ea typeface="Tahoma" panose="020B0604030504040204" pitchFamily="34" charset="0"/>
                <a:cs typeface="Tahoma" panose="020B0604030504040204" pitchFamily="34" charset="0"/>
              </a:rPr>
              <a:t>Therefore there is now no condemnation for those who are in Christ Jesus. </a:t>
            </a:r>
            <a:br>
              <a:rPr lang="en-US" sz="2700" dirty="0">
                <a:latin typeface="Tahoma" panose="020B0604030504040204" pitchFamily="34" charset="0"/>
                <a:ea typeface="Tahoma" panose="020B0604030504040204" pitchFamily="34" charset="0"/>
                <a:cs typeface="Tahoma" panose="020B0604030504040204" pitchFamily="34" charset="0"/>
              </a:rPr>
            </a:br>
            <a:r>
              <a:rPr lang="en-US" sz="2700" dirty="0">
                <a:latin typeface="Tahoma" panose="020B0604030504040204" pitchFamily="34" charset="0"/>
                <a:ea typeface="Tahoma" panose="020B0604030504040204" pitchFamily="34" charset="0"/>
                <a:cs typeface="Tahoma" panose="020B0604030504040204" pitchFamily="34" charset="0"/>
              </a:rPr>
              <a:t>For the law of the Spirit of life in Christ Jesus has set you free from the law of sin and of death. For what the Law could not do, weak as it was through the flesh, God </a:t>
            </a:r>
            <a:r>
              <a:rPr lang="en-US" sz="2700" i="1" dirty="0">
                <a:latin typeface="Tahoma" panose="020B0604030504040204" pitchFamily="34" charset="0"/>
                <a:ea typeface="Tahoma" panose="020B0604030504040204" pitchFamily="34" charset="0"/>
                <a:cs typeface="Tahoma" panose="020B0604030504040204" pitchFamily="34" charset="0"/>
              </a:rPr>
              <a:t>did:</a:t>
            </a:r>
            <a:r>
              <a:rPr lang="en-US" sz="2700" dirty="0">
                <a:latin typeface="Tahoma" panose="020B0604030504040204" pitchFamily="34" charset="0"/>
                <a:ea typeface="Tahoma" panose="020B0604030504040204" pitchFamily="34" charset="0"/>
                <a:cs typeface="Tahoma" panose="020B0604030504040204" pitchFamily="34" charset="0"/>
              </a:rPr>
              <a:t> sending His own Son in the likeness of sinful flesh and </a:t>
            </a:r>
            <a:r>
              <a:rPr lang="en-US" sz="2700" i="1" dirty="0">
                <a:latin typeface="Tahoma" panose="020B0604030504040204" pitchFamily="34" charset="0"/>
                <a:ea typeface="Tahoma" panose="020B0604030504040204" pitchFamily="34" charset="0"/>
                <a:cs typeface="Tahoma" panose="020B0604030504040204" pitchFamily="34" charset="0"/>
              </a:rPr>
              <a:t>as an offering</a:t>
            </a:r>
            <a:r>
              <a:rPr lang="en-US" sz="2700" dirty="0">
                <a:latin typeface="Tahoma" panose="020B0604030504040204" pitchFamily="34" charset="0"/>
                <a:ea typeface="Tahoma" panose="020B0604030504040204" pitchFamily="34" charset="0"/>
                <a:cs typeface="Tahoma" panose="020B0604030504040204" pitchFamily="34" charset="0"/>
              </a:rPr>
              <a:t> for sin, He condemned sin in the flesh, so that the requirement of the Law might be fulfilled in us, who do not walk according to the flesh but according to the Spirit. </a:t>
            </a:r>
          </a:p>
          <a:p>
            <a:pPr>
              <a:lnSpc>
                <a:spcPct val="90000"/>
              </a:lnSpc>
              <a:spcBef>
                <a:spcPts val="0"/>
              </a:spcBef>
              <a:spcAft>
                <a:spcPts val="0"/>
              </a:spcAft>
            </a:pPr>
            <a:endParaRPr lang="en-US" sz="27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0"/>
              </a:spcBef>
              <a:spcAft>
                <a:spcPts val="0"/>
              </a:spcAft>
            </a:pPr>
            <a:endParaRPr lang="en-US" sz="27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87433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C132-04E4-4891-ACBD-16A8270E02E5}"/>
              </a:ext>
            </a:extLst>
          </p:cNvPr>
          <p:cNvSpPr>
            <a:spLocks noGrp="1"/>
          </p:cNvSpPr>
          <p:nvPr>
            <p:ph type="title"/>
          </p:nvPr>
        </p:nvSpPr>
        <p:spPr>
          <a:xfrm>
            <a:off x="1046971" y="0"/>
            <a:ext cx="8097029" cy="1175303"/>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THE LAW</a:t>
            </a:r>
          </a:p>
        </p:txBody>
      </p:sp>
      <p:sp>
        <p:nvSpPr>
          <p:cNvPr id="3" name="Content Placeholder 2">
            <a:extLst>
              <a:ext uri="{FF2B5EF4-FFF2-40B4-BE49-F238E27FC236}">
                <a16:creationId xmlns:a16="http://schemas.microsoft.com/office/drawing/2014/main" id="{7D67043D-DC72-4FF0-9C64-F4FC92B38019}"/>
              </a:ext>
            </a:extLst>
          </p:cNvPr>
          <p:cNvSpPr>
            <a:spLocks noGrp="1"/>
          </p:cNvSpPr>
          <p:nvPr>
            <p:ph idx="1"/>
          </p:nvPr>
        </p:nvSpPr>
        <p:spPr>
          <a:xfrm>
            <a:off x="728870" y="993913"/>
            <a:ext cx="8415130" cy="5864087"/>
          </a:xfrm>
        </p:spPr>
        <p:txBody>
          <a:bodyPr>
            <a:noAutofit/>
          </a:bodyPr>
          <a:lstStyle/>
          <a:p>
            <a:pPr>
              <a:lnSpc>
                <a:spcPct val="90000"/>
              </a:lnSpc>
              <a:spcBef>
                <a:spcPts val="0"/>
              </a:spcBef>
              <a:spcAft>
                <a:spcPts val="30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0"/>
              </a:spcBef>
              <a:spcAft>
                <a:spcPts val="300"/>
              </a:spcAft>
            </a:pPr>
            <a:r>
              <a:rPr lang="en-US" sz="2800" dirty="0">
                <a:latin typeface="Tahoma" panose="020B0604030504040204" pitchFamily="34" charset="0"/>
                <a:ea typeface="Tahoma" panose="020B0604030504040204" pitchFamily="34" charset="0"/>
                <a:cs typeface="Tahoma" panose="020B0604030504040204" pitchFamily="34" charset="0"/>
              </a:rPr>
              <a:t>The </a:t>
            </a:r>
            <a:r>
              <a:rPr lang="en-US" sz="2800" b="1" dirty="0">
                <a:latin typeface="Tahoma" panose="020B0604030504040204" pitchFamily="34" charset="0"/>
                <a:ea typeface="Tahoma" panose="020B0604030504040204" pitchFamily="34" charset="0"/>
                <a:cs typeface="Tahoma" panose="020B0604030504040204" pitchFamily="34" charset="0"/>
              </a:rPr>
              <a:t>T</a:t>
            </a:r>
            <a:r>
              <a:rPr lang="en-US" sz="2800" dirty="0">
                <a:latin typeface="Tahoma" panose="020B0604030504040204" pitchFamily="34" charset="0"/>
                <a:ea typeface="Tahoma" panose="020B0604030504040204" pitchFamily="34" charset="0"/>
                <a:cs typeface="Tahoma" panose="020B0604030504040204" pitchFamily="34" charset="0"/>
              </a:rPr>
              <a:t>A</a:t>
            </a:r>
            <a:r>
              <a:rPr lang="en-US" sz="2800" b="1" dirty="0">
                <a:latin typeface="Tahoma" panose="020B0604030504040204" pitchFamily="34" charset="0"/>
                <a:ea typeface="Tahoma" panose="020B0604030504040204" pitchFamily="34" charset="0"/>
                <a:cs typeface="Tahoma" panose="020B0604030504040204" pitchFamily="34" charset="0"/>
              </a:rPr>
              <a:t>N</a:t>
            </a:r>
            <a:r>
              <a:rPr lang="en-US" sz="2800" dirty="0">
                <a:latin typeface="Tahoma" panose="020B0604030504040204" pitchFamily="34" charset="0"/>
                <a:ea typeface="Tahoma" panose="020B0604030504040204" pitchFamily="34" charset="0"/>
                <a:cs typeface="Tahoma" panose="020B0604030504040204" pitchFamily="34" charset="0"/>
              </a:rPr>
              <a:t>A</a:t>
            </a:r>
            <a:r>
              <a:rPr lang="en-US" sz="2800" b="1" dirty="0">
                <a:latin typeface="Tahoma" panose="020B0604030504040204" pitchFamily="34" charset="0"/>
                <a:ea typeface="Tahoma" panose="020B0604030504040204" pitchFamily="34" charset="0"/>
                <a:cs typeface="Tahoma" panose="020B0604030504040204" pitchFamily="34" charset="0"/>
              </a:rPr>
              <a:t>K</a:t>
            </a:r>
            <a:r>
              <a:rPr lang="en-US" sz="2800" dirty="0">
                <a:latin typeface="Tahoma" panose="020B0604030504040204" pitchFamily="34" charset="0"/>
                <a:ea typeface="Tahoma" panose="020B0604030504040204" pitchFamily="34" charset="0"/>
                <a:cs typeface="Tahoma" panose="020B0604030504040204" pitchFamily="34" charset="0"/>
              </a:rPr>
              <a:t>H: Torah, Nevi’im, </a:t>
            </a:r>
            <a:r>
              <a:rPr lang="en-US" sz="2800" dirty="0" err="1">
                <a:latin typeface="Tahoma" panose="020B0604030504040204" pitchFamily="34" charset="0"/>
                <a:ea typeface="Tahoma" panose="020B0604030504040204" pitchFamily="34" charset="0"/>
                <a:cs typeface="Tahoma" panose="020B0604030504040204" pitchFamily="34" charset="0"/>
              </a:rPr>
              <a:t>Ketuvi’im</a:t>
            </a: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0"/>
              </a:spcBef>
              <a:spcAft>
                <a:spcPts val="300"/>
              </a:spcAft>
            </a:pPr>
            <a:r>
              <a:rPr lang="en-US" sz="2800" dirty="0">
                <a:latin typeface="Tahoma" panose="020B0604030504040204" pitchFamily="34" charset="0"/>
                <a:ea typeface="Tahoma" panose="020B0604030504040204" pitchFamily="34" charset="0"/>
                <a:cs typeface="Tahoma" panose="020B0604030504040204" pitchFamily="34" charset="0"/>
              </a:rPr>
              <a:t>The Torah:   Sacrificial (ceremonial)</a:t>
            </a:r>
          </a:p>
          <a:p>
            <a:pPr marL="0" indent="0">
              <a:lnSpc>
                <a:spcPct val="90000"/>
              </a:lnSpc>
              <a:spcBef>
                <a:spcPts val="0"/>
              </a:spcBef>
              <a:spcAft>
                <a:spcPts val="300"/>
              </a:spcAft>
              <a:buNone/>
            </a:pPr>
            <a:r>
              <a:rPr lang="en-US" sz="2800" dirty="0">
                <a:latin typeface="Tahoma" panose="020B0604030504040204" pitchFamily="34" charset="0"/>
                <a:ea typeface="Tahoma" panose="020B0604030504040204" pitchFamily="34" charset="0"/>
                <a:cs typeface="Tahoma" panose="020B0604030504040204" pitchFamily="34" charset="0"/>
              </a:rPr>
              <a:t>                     Redemptive</a:t>
            </a:r>
          </a:p>
          <a:p>
            <a:pPr marL="0" indent="0">
              <a:lnSpc>
                <a:spcPct val="90000"/>
              </a:lnSpc>
              <a:spcBef>
                <a:spcPts val="0"/>
              </a:spcBef>
              <a:spcAft>
                <a:spcPts val="300"/>
              </a:spcAft>
              <a:buNone/>
            </a:pPr>
            <a:r>
              <a:rPr lang="en-US" sz="2800" dirty="0">
                <a:latin typeface="Tahoma" panose="020B0604030504040204" pitchFamily="34" charset="0"/>
                <a:ea typeface="Tahoma" panose="020B0604030504040204" pitchFamily="34" charset="0"/>
                <a:cs typeface="Tahoma" panose="020B0604030504040204" pitchFamily="34" charset="0"/>
              </a:rPr>
              <a:t>                     Moral Code (God’s standards)</a:t>
            </a:r>
          </a:p>
          <a:p>
            <a:pPr>
              <a:lnSpc>
                <a:spcPct val="90000"/>
              </a:lnSpc>
              <a:spcBef>
                <a:spcPts val="0"/>
              </a:spcBef>
              <a:spcAft>
                <a:spcPts val="300"/>
              </a:spcAft>
            </a:pPr>
            <a:r>
              <a:rPr lang="en-US" sz="2800" b="1" dirty="0">
                <a:latin typeface="Tahoma" panose="020B0604030504040204" pitchFamily="34" charset="0"/>
                <a:ea typeface="Tahoma" panose="020B0604030504040204" pitchFamily="34" charset="0"/>
                <a:cs typeface="Tahoma" panose="020B0604030504040204" pitchFamily="34" charset="0"/>
              </a:rPr>
              <a:t>Romans 8:3 </a:t>
            </a:r>
            <a:r>
              <a:rPr lang="en-US" sz="2800" dirty="0">
                <a:latin typeface="Tahoma" panose="020B0604030504040204" pitchFamily="34" charset="0"/>
                <a:ea typeface="Tahoma" panose="020B0604030504040204" pitchFamily="34" charset="0"/>
                <a:cs typeface="Tahoma" panose="020B0604030504040204" pitchFamily="34" charset="0"/>
              </a:rPr>
              <a:t>For what the Law could not do, weak as it was through the flesh, God </a:t>
            </a:r>
            <a:r>
              <a:rPr lang="en-US" sz="2800" i="1" dirty="0">
                <a:latin typeface="Tahoma" panose="020B0604030504040204" pitchFamily="34" charset="0"/>
                <a:ea typeface="Tahoma" panose="020B0604030504040204" pitchFamily="34" charset="0"/>
                <a:cs typeface="Tahoma" panose="020B0604030504040204" pitchFamily="34" charset="0"/>
              </a:rPr>
              <a:t>did:</a:t>
            </a:r>
            <a:r>
              <a:rPr lang="en-US" sz="2800" dirty="0">
                <a:latin typeface="Tahoma" panose="020B0604030504040204" pitchFamily="34" charset="0"/>
                <a:ea typeface="Tahoma" panose="020B0604030504040204" pitchFamily="34" charset="0"/>
                <a:cs typeface="Tahoma" panose="020B0604030504040204" pitchFamily="34" charset="0"/>
              </a:rPr>
              <a:t> sending His own Son in the likeness of sinful flesh and </a:t>
            </a:r>
            <a:r>
              <a:rPr lang="en-US" sz="2800" i="1" dirty="0">
                <a:latin typeface="Tahoma" panose="020B0604030504040204" pitchFamily="34" charset="0"/>
                <a:ea typeface="Tahoma" panose="020B0604030504040204" pitchFamily="34" charset="0"/>
                <a:cs typeface="Tahoma" panose="020B0604030504040204" pitchFamily="34" charset="0"/>
              </a:rPr>
              <a:t>as an offering</a:t>
            </a:r>
            <a:r>
              <a:rPr lang="en-US" sz="2800" dirty="0">
                <a:latin typeface="Tahoma" panose="020B0604030504040204" pitchFamily="34" charset="0"/>
                <a:ea typeface="Tahoma" panose="020B0604030504040204" pitchFamily="34" charset="0"/>
                <a:cs typeface="Tahoma" panose="020B0604030504040204" pitchFamily="34" charset="0"/>
              </a:rPr>
              <a:t> for sin, He condemned sin in the flesh…</a:t>
            </a:r>
          </a:p>
          <a:p>
            <a:pPr>
              <a:lnSpc>
                <a:spcPct val="90000"/>
              </a:lnSpc>
              <a:spcBef>
                <a:spcPts val="0"/>
              </a:spcBef>
              <a:spcAft>
                <a:spcPts val="300"/>
              </a:spcAft>
            </a:pPr>
            <a:r>
              <a:rPr lang="en-US" sz="2800" dirty="0">
                <a:latin typeface="Tahoma" panose="020B0604030504040204" pitchFamily="34" charset="0"/>
                <a:ea typeface="Tahoma" panose="020B0604030504040204" pitchFamily="34" charset="0"/>
                <a:cs typeface="Tahoma" panose="020B0604030504040204" pitchFamily="34" charset="0"/>
              </a:rPr>
              <a:t>Theoretically, people could have been saved by perfectly keeping the Law; after Adam’s sin, this was impossible </a:t>
            </a:r>
          </a:p>
          <a:p>
            <a:pPr>
              <a:lnSpc>
                <a:spcPct val="90000"/>
              </a:lnSpc>
              <a:spcBef>
                <a:spcPts val="0"/>
              </a:spcBef>
              <a:spcAft>
                <a:spcPts val="300"/>
              </a:spcAft>
            </a:pPr>
            <a:r>
              <a:rPr lang="en-US" sz="2800" dirty="0">
                <a:latin typeface="Tahoma" panose="020B0604030504040204" pitchFamily="34" charset="0"/>
                <a:ea typeface="Tahoma" panose="020B0604030504040204" pitchFamily="34" charset="0"/>
                <a:cs typeface="Tahoma" panose="020B0604030504040204" pitchFamily="34" charset="0"/>
              </a:rPr>
              <a:t>Jesus said, “everyone who sins is a slave to sin,” and a slave could not redeem a slave</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61758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FCE4-F912-4853-82F9-DEF1CDAB21D4}"/>
              </a:ext>
            </a:extLst>
          </p:cNvPr>
          <p:cNvSpPr>
            <a:spLocks noGrp="1"/>
          </p:cNvSpPr>
          <p:nvPr>
            <p:ph type="title"/>
          </p:nvPr>
        </p:nvSpPr>
        <p:spPr>
          <a:xfrm>
            <a:off x="982133" y="1"/>
            <a:ext cx="7704667" cy="1113182"/>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ADAM’S DESCENDANTS</a:t>
            </a:r>
          </a:p>
        </p:txBody>
      </p:sp>
      <p:sp>
        <p:nvSpPr>
          <p:cNvPr id="3" name="Content Placeholder 2">
            <a:extLst>
              <a:ext uri="{FF2B5EF4-FFF2-40B4-BE49-F238E27FC236}">
                <a16:creationId xmlns:a16="http://schemas.microsoft.com/office/drawing/2014/main" id="{8E739165-068B-412C-BC51-F198F8D178CC}"/>
              </a:ext>
            </a:extLst>
          </p:cNvPr>
          <p:cNvSpPr>
            <a:spLocks noGrp="1"/>
          </p:cNvSpPr>
          <p:nvPr>
            <p:ph idx="1"/>
          </p:nvPr>
        </p:nvSpPr>
        <p:spPr>
          <a:xfrm>
            <a:off x="457201" y="1113183"/>
            <a:ext cx="8686800" cy="5744816"/>
          </a:xfrm>
        </p:spPr>
        <p:txBody>
          <a:bodyPr>
            <a:noAutofit/>
          </a:bodyPr>
          <a:lstStyle/>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3:21-24, 29 </a:t>
            </a:r>
            <a:r>
              <a:rPr lang="en-US" sz="2800" dirty="0">
                <a:latin typeface="Tahoma" panose="020B0604030504040204" pitchFamily="34" charset="0"/>
                <a:ea typeface="Tahoma" panose="020B0604030504040204" pitchFamily="34" charset="0"/>
                <a:cs typeface="Tahoma" panose="020B0604030504040204" pitchFamily="34" charset="0"/>
              </a:rPr>
              <a:t>Is the Law then contrary to the promises of God? May it never be! For if a law had been given which was able to impart life, then righteousness would indeed have been based on law. But the Scripture has shut up everyone under sin, so that the promise by faith in Jesus Christ might be given to those who believe. But before faith came, we were kept in custody under the law, being shut up to the faith which was later to be revealed. Therefore the Law has become our tutor </a:t>
            </a:r>
            <a:r>
              <a:rPr lang="en-US" sz="2800" i="1" dirty="0">
                <a:latin typeface="Tahoma" panose="020B0604030504040204" pitchFamily="34" charset="0"/>
                <a:ea typeface="Tahoma" panose="020B0604030504040204" pitchFamily="34" charset="0"/>
                <a:cs typeface="Tahoma" panose="020B0604030504040204" pitchFamily="34" charset="0"/>
              </a:rPr>
              <a:t>to lead us</a:t>
            </a:r>
            <a:r>
              <a:rPr lang="en-US" sz="2800" dirty="0">
                <a:latin typeface="Tahoma" panose="020B0604030504040204" pitchFamily="34" charset="0"/>
                <a:ea typeface="Tahoma" panose="020B0604030504040204" pitchFamily="34" charset="0"/>
                <a:cs typeface="Tahoma" panose="020B0604030504040204" pitchFamily="34" charset="0"/>
              </a:rPr>
              <a:t> to Christ, so that we may be justified by faith…</a:t>
            </a:r>
            <a:r>
              <a:rPr lang="en-US" sz="2800" dirty="0"/>
              <a:t> </a:t>
            </a:r>
            <a:r>
              <a:rPr lang="en-US" sz="2800" dirty="0">
                <a:latin typeface="Tahoma" panose="020B0604030504040204" pitchFamily="34" charset="0"/>
                <a:ea typeface="Tahoma" panose="020B0604030504040204" pitchFamily="34" charset="0"/>
                <a:cs typeface="Tahoma" panose="020B0604030504040204" pitchFamily="34" charset="0"/>
              </a:rPr>
              <a:t>And if you belong to Christ, then you are Abraham's descendants, heirs according to promise</a:t>
            </a:r>
            <a:r>
              <a:rPr lang="en-US" sz="2800">
                <a:latin typeface="Tahoma" panose="020B0604030504040204" pitchFamily="34" charset="0"/>
                <a:ea typeface="Tahoma" panose="020B0604030504040204" pitchFamily="34" charset="0"/>
                <a:cs typeface="Tahoma" panose="020B0604030504040204" pitchFamily="34" charset="0"/>
              </a:rPr>
              <a:t>. </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262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113232" y="221148"/>
            <a:ext cx="7514035"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VERSE FOR THE JOURNEY</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5877338"/>
          </a:xfrm>
        </p:spPr>
        <p:txBody>
          <a:bodyPr>
            <a:normAutofit lnSpcReduction="10000"/>
          </a:bodyPr>
          <a:lstStyle/>
          <a:p>
            <a:pPr marL="0" indent="0">
              <a:buNone/>
            </a:pPr>
            <a:r>
              <a:rPr lang="en-US" sz="2800" b="1" dirty="0">
                <a:latin typeface="Tahoma" panose="020B0604030504040204" pitchFamily="34" charset="0"/>
                <a:ea typeface="Tahoma" panose="020B0604030504040204" pitchFamily="34" charset="0"/>
                <a:cs typeface="Tahoma" panose="020B0604030504040204" pitchFamily="34" charset="0"/>
              </a:rPr>
              <a:t>Galatians 1:6-10  </a:t>
            </a:r>
            <a:r>
              <a:rPr lang="en-US" sz="2800" dirty="0">
                <a:latin typeface="Tahoma" panose="020B0604030504040204" pitchFamily="34" charset="0"/>
                <a:ea typeface="Tahoma" panose="020B0604030504040204" pitchFamily="34" charset="0"/>
                <a:cs typeface="Tahoma" panose="020B0604030504040204" pitchFamily="34" charset="0"/>
              </a:rPr>
              <a:t>I am amazed that you are so quickly deserting Him who called you by the grace of Christ, for a different gospel; which is </a:t>
            </a:r>
            <a:r>
              <a:rPr lang="en-US" sz="2800" i="1" dirty="0">
                <a:latin typeface="Tahoma" panose="020B0604030504040204" pitchFamily="34" charset="0"/>
                <a:ea typeface="Tahoma" panose="020B0604030504040204" pitchFamily="34" charset="0"/>
                <a:cs typeface="Tahoma" panose="020B0604030504040204" pitchFamily="34" charset="0"/>
              </a:rPr>
              <a:t>really</a:t>
            </a:r>
            <a:r>
              <a:rPr lang="en-US" sz="2800" dirty="0">
                <a:latin typeface="Tahoma" panose="020B0604030504040204" pitchFamily="34" charset="0"/>
                <a:ea typeface="Tahoma" panose="020B0604030504040204" pitchFamily="34" charset="0"/>
                <a:cs typeface="Tahoma" panose="020B0604030504040204" pitchFamily="34" charset="0"/>
              </a:rPr>
              <a:t> not another; only there are some who are disturbing you and want to distort the gospel of Christ. But even</a:t>
            </a:r>
            <a:r>
              <a:rPr lang="en-US" sz="2800" spc="-150" dirty="0">
                <a:latin typeface="Tahoma" panose="020B0604030504040204" pitchFamily="34" charset="0"/>
                <a:ea typeface="Tahoma" panose="020B0604030504040204" pitchFamily="34" charset="0"/>
                <a:cs typeface="Tahoma" panose="020B0604030504040204" pitchFamily="34" charset="0"/>
              </a:rPr>
              <a:t> if </a:t>
            </a:r>
            <a:r>
              <a:rPr lang="en-US" sz="2800" dirty="0">
                <a:latin typeface="Tahoma" panose="020B0604030504040204" pitchFamily="34" charset="0"/>
                <a:ea typeface="Tahoma" panose="020B0604030504040204" pitchFamily="34" charset="0"/>
                <a:cs typeface="Tahoma" panose="020B0604030504040204" pitchFamily="34" charset="0"/>
              </a:rPr>
              <a:t>we</a:t>
            </a:r>
            <a:r>
              <a:rPr lang="en-US" sz="2800" spc="-150" dirty="0">
                <a:latin typeface="Tahoma" panose="020B0604030504040204" pitchFamily="34" charset="0"/>
                <a:ea typeface="Tahoma" panose="020B0604030504040204" pitchFamily="34" charset="0"/>
                <a:cs typeface="Tahoma" panose="020B0604030504040204" pitchFamily="34" charset="0"/>
              </a:rPr>
              <a:t>, or an </a:t>
            </a:r>
            <a:r>
              <a:rPr lang="en-US" sz="2800" dirty="0">
                <a:latin typeface="Tahoma" panose="020B0604030504040204" pitchFamily="34" charset="0"/>
                <a:ea typeface="Tahoma" panose="020B0604030504040204" pitchFamily="34" charset="0"/>
                <a:cs typeface="Tahoma" panose="020B0604030504040204" pitchFamily="34" charset="0"/>
              </a:rPr>
              <a:t>angel from heaven, should preach to you a gospel contrary to </a:t>
            </a:r>
            <a:r>
              <a:rPr lang="en-US" sz="2800" spc="-150" dirty="0">
                <a:latin typeface="Tahoma" panose="020B0604030504040204" pitchFamily="34" charset="0"/>
                <a:ea typeface="Tahoma" panose="020B0604030504040204" pitchFamily="34" charset="0"/>
                <a:cs typeface="Tahoma" panose="020B0604030504040204" pitchFamily="34" charset="0"/>
              </a:rPr>
              <a:t>what we </a:t>
            </a:r>
            <a:r>
              <a:rPr lang="en-US" sz="2800" dirty="0">
                <a:latin typeface="Tahoma" panose="020B0604030504040204" pitchFamily="34" charset="0"/>
                <a:ea typeface="Tahoma" panose="020B0604030504040204" pitchFamily="34" charset="0"/>
                <a:cs typeface="Tahoma" panose="020B0604030504040204" pitchFamily="34" charset="0"/>
              </a:rPr>
              <a:t>have preached to you, he is to be accursed! As we have said before, so I say again now, if any man is preaching to you a gospel contrary to what you received, he is to be accursed! For am I now seeking the favor of men</a:t>
            </a:r>
            <a:r>
              <a:rPr lang="en-US" sz="2800" spc="-150" dirty="0">
                <a:latin typeface="Tahoma" panose="020B0604030504040204" pitchFamily="34" charset="0"/>
                <a:ea typeface="Tahoma" panose="020B0604030504040204" pitchFamily="34" charset="0"/>
                <a:cs typeface="Tahoma" panose="020B0604030504040204" pitchFamily="34" charset="0"/>
              </a:rPr>
              <a:t>, or of </a:t>
            </a:r>
            <a:r>
              <a:rPr lang="en-US" sz="2800" dirty="0">
                <a:latin typeface="Tahoma" panose="020B0604030504040204" pitchFamily="34" charset="0"/>
                <a:ea typeface="Tahoma" panose="020B0604030504040204" pitchFamily="34" charset="0"/>
                <a:cs typeface="Tahoma" panose="020B0604030504040204" pitchFamily="34" charset="0"/>
              </a:rPr>
              <a:t>God? Or am I striving to please men? If I were still trying to please men, I would not be a bond-servant of Christ. </a:t>
            </a:r>
          </a:p>
          <a:p>
            <a:pPr marL="0" indent="0">
              <a:buNone/>
            </a:pPr>
            <a:endParaRPr lang="en-US" dirty="0"/>
          </a:p>
        </p:txBody>
      </p:sp>
    </p:spTree>
    <p:extLst>
      <p:ext uri="{BB962C8B-B14F-4D97-AF65-F5344CB8AC3E}">
        <p14:creationId xmlns:p14="http://schemas.microsoft.com/office/powerpoint/2010/main" val="2348903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073348" y="0"/>
            <a:ext cx="7514035"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ABOUT THE LAW</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68626" y="861391"/>
            <a:ext cx="8375374" cy="5996609"/>
          </a:xfrm>
        </p:spPr>
        <p:txBody>
          <a:bodyPr>
            <a:normAutofit fontScale="92500" lnSpcReduction="10000"/>
          </a:bodyPr>
          <a:lstStyle/>
          <a:p>
            <a:pPr>
              <a:spcBef>
                <a:spcPts val="300"/>
              </a:spcBef>
              <a:spcAft>
                <a:spcPts val="0"/>
              </a:spcAft>
            </a:pPr>
            <a:r>
              <a:rPr lang="en-US" sz="3000" dirty="0">
                <a:latin typeface="Tahoma" panose="020B0604030504040204" pitchFamily="34" charset="0"/>
                <a:ea typeface="Tahoma" panose="020B0604030504040204" pitchFamily="34" charset="0"/>
                <a:cs typeface="Tahoma" panose="020B0604030504040204" pitchFamily="34" charset="0"/>
              </a:rPr>
              <a:t>We have seen Paul give a scathing defense of his apostolic authority</a:t>
            </a:r>
          </a:p>
          <a:p>
            <a:pPr>
              <a:spcBef>
                <a:spcPts val="300"/>
              </a:spcBef>
              <a:spcAft>
                <a:spcPts val="0"/>
              </a:spcAft>
            </a:pPr>
            <a:r>
              <a:rPr lang="en-US" sz="3000" dirty="0">
                <a:latin typeface="Tahoma" panose="020B0604030504040204" pitchFamily="34" charset="0"/>
                <a:ea typeface="Tahoma" panose="020B0604030504040204" pitchFamily="34" charset="0"/>
                <a:cs typeface="Tahoma" panose="020B0604030504040204" pitchFamily="34" charset="0"/>
              </a:rPr>
              <a:t>We have seen Paul give a defense of the gospel message</a:t>
            </a:r>
          </a:p>
          <a:p>
            <a:pPr>
              <a:spcBef>
                <a:spcPts val="300"/>
              </a:spcBef>
              <a:spcAft>
                <a:spcPts val="0"/>
              </a:spcAft>
            </a:pPr>
            <a:r>
              <a:rPr lang="en-US" sz="3000" dirty="0">
                <a:latin typeface="Tahoma" panose="020B0604030504040204" pitchFamily="34" charset="0"/>
                <a:ea typeface="Tahoma" panose="020B0604030504040204" pitchFamily="34" charset="0"/>
                <a:cs typeface="Tahoma" panose="020B0604030504040204" pitchFamily="34" charset="0"/>
              </a:rPr>
              <a:t>In Galatians 3 we will see Paul refuting the notion that works have anything to do with salvation</a:t>
            </a:r>
          </a:p>
          <a:p>
            <a:pPr>
              <a:spcBef>
                <a:spcPts val="300"/>
              </a:spcBef>
              <a:spcAft>
                <a:spcPts val="0"/>
              </a:spcAft>
            </a:pPr>
            <a:r>
              <a:rPr lang="en-US" sz="3000" b="1" dirty="0">
                <a:latin typeface="Tahoma" panose="020B0604030504040204" pitchFamily="34" charset="0"/>
                <a:ea typeface="Tahoma" panose="020B0604030504040204" pitchFamily="34" charset="0"/>
                <a:cs typeface="Tahoma" panose="020B0604030504040204" pitchFamily="34" charset="0"/>
              </a:rPr>
              <a:t>Galatians 3:1-3 </a:t>
            </a:r>
            <a:r>
              <a:rPr lang="en-US" sz="3000" dirty="0">
                <a:latin typeface="Tahoma" panose="020B0604030504040204" pitchFamily="34" charset="0"/>
                <a:ea typeface="Tahoma" panose="020B0604030504040204" pitchFamily="34" charset="0"/>
                <a:cs typeface="Tahoma" panose="020B0604030504040204" pitchFamily="34" charset="0"/>
              </a:rPr>
              <a:t>You foolish Galatians, who has bewitched you, before whose eyes Jesus Christ was publicly portrayed </a:t>
            </a:r>
            <a:r>
              <a:rPr lang="en-US" sz="3000" i="1" dirty="0">
                <a:latin typeface="Tahoma" panose="020B0604030504040204" pitchFamily="34" charset="0"/>
                <a:ea typeface="Tahoma" panose="020B0604030504040204" pitchFamily="34" charset="0"/>
                <a:cs typeface="Tahoma" panose="020B0604030504040204" pitchFamily="34" charset="0"/>
              </a:rPr>
              <a:t>as</a:t>
            </a:r>
            <a:r>
              <a:rPr lang="en-US" sz="3000" dirty="0">
                <a:latin typeface="Tahoma" panose="020B0604030504040204" pitchFamily="34" charset="0"/>
                <a:ea typeface="Tahoma" panose="020B0604030504040204" pitchFamily="34" charset="0"/>
                <a:cs typeface="Tahoma" panose="020B0604030504040204" pitchFamily="34" charset="0"/>
              </a:rPr>
              <a:t> crucified? This is the only thing I want to find out from you: did you receive the Spirit by the works of the Law, or by hearing with faith?  Are you so foolish? Having begun by the Spirit, are you now being perfected by the flesh? </a:t>
            </a:r>
            <a:endParaRPr lang="en-US" sz="45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179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F1694-D179-4F6C-A4F7-BAD5037C19EB}"/>
              </a:ext>
            </a:extLst>
          </p:cNvPr>
          <p:cNvSpPr>
            <a:spLocks noGrp="1"/>
          </p:cNvSpPr>
          <p:nvPr>
            <p:ph type="title"/>
          </p:nvPr>
        </p:nvSpPr>
        <p:spPr>
          <a:xfrm>
            <a:off x="982133" y="1"/>
            <a:ext cx="7704667" cy="1086678"/>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CHRIST + ANYTHING?</a:t>
            </a:r>
          </a:p>
        </p:txBody>
      </p:sp>
      <p:sp>
        <p:nvSpPr>
          <p:cNvPr id="3" name="Content Placeholder 2">
            <a:extLst>
              <a:ext uri="{FF2B5EF4-FFF2-40B4-BE49-F238E27FC236}">
                <a16:creationId xmlns:a16="http://schemas.microsoft.com/office/drawing/2014/main" id="{12BAA957-D349-4F3F-A0CC-DA03EF0718F6}"/>
              </a:ext>
            </a:extLst>
          </p:cNvPr>
          <p:cNvSpPr>
            <a:spLocks noGrp="1"/>
          </p:cNvSpPr>
          <p:nvPr>
            <p:ph idx="1"/>
          </p:nvPr>
        </p:nvSpPr>
        <p:spPr>
          <a:xfrm>
            <a:off x="982133" y="980661"/>
            <a:ext cx="8161867" cy="5877338"/>
          </a:xfrm>
        </p:spPr>
        <p:txBody>
          <a:bodyPr>
            <a:noAutofit/>
          </a:bodyPr>
          <a:lstStyle/>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300"/>
              </a:spcBef>
              <a:spcAft>
                <a:spcPts val="0"/>
              </a:spcAft>
            </a:pPr>
            <a:endParaRPr lang="en-US" sz="2800" b="1"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300"/>
              </a:spcBef>
              <a:spcAft>
                <a:spcPts val="0"/>
              </a:spcAft>
            </a:pPr>
            <a:endParaRPr lang="en-US" sz="2800" b="1"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3:5 </a:t>
            </a:r>
            <a:r>
              <a:rPr lang="en-US" sz="2800" dirty="0">
                <a:latin typeface="Tahoma" panose="020B0604030504040204" pitchFamily="34" charset="0"/>
                <a:ea typeface="Tahoma" panose="020B0604030504040204" pitchFamily="34" charset="0"/>
                <a:cs typeface="Tahoma" panose="020B0604030504040204" pitchFamily="34" charset="0"/>
              </a:rPr>
              <a:t> So then, does He who provides you with the Spirit and works miracles among you, do it by the works of the Law, or by hearing with faith? </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What is needed for salvation in addition to faith in Christ?</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What tactics are used?</a:t>
            </a:r>
          </a:p>
          <a:p>
            <a:pPr marL="0" indent="0">
              <a:lnSpc>
                <a:spcPct val="90000"/>
              </a:lnSpc>
              <a:spcBef>
                <a:spcPts val="30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        1.  Fear (loss of fellowship)</a:t>
            </a:r>
          </a:p>
          <a:p>
            <a:pPr marL="0" indent="0">
              <a:lnSpc>
                <a:spcPct val="90000"/>
              </a:lnSpc>
              <a:spcBef>
                <a:spcPts val="30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        2.  Guilt (its your duty)</a:t>
            </a:r>
          </a:p>
          <a:p>
            <a:pPr marL="0" indent="0">
              <a:lnSpc>
                <a:spcPct val="90000"/>
              </a:lnSpc>
              <a:spcBef>
                <a:spcPts val="0"/>
              </a:spcBef>
              <a:spcAft>
                <a:spcPts val="300"/>
              </a:spcAft>
              <a:buNone/>
            </a:pPr>
            <a:r>
              <a:rPr lang="en-US" sz="2800" dirty="0">
                <a:latin typeface="Tahoma" panose="020B0604030504040204" pitchFamily="34" charset="0"/>
                <a:ea typeface="Tahoma" panose="020B0604030504040204" pitchFamily="34" charset="0"/>
                <a:cs typeface="Tahoma" panose="020B0604030504040204" pitchFamily="34" charset="0"/>
              </a:rPr>
              <a:t>        3.  Not saved/lack of forgiveness</a:t>
            </a:r>
          </a:p>
          <a:p>
            <a:pPr marL="0" indent="0">
              <a:lnSpc>
                <a:spcPct val="90000"/>
              </a:lnSpc>
              <a:spcBef>
                <a:spcPts val="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        4.  Original sin not removed/ineligible for</a:t>
            </a:r>
          </a:p>
          <a:p>
            <a:pPr marL="0" indent="0">
              <a:lnSpc>
                <a:spcPct val="90000"/>
              </a:lnSpc>
              <a:spcBef>
                <a:spcPts val="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             salvation</a:t>
            </a:r>
          </a:p>
          <a:p>
            <a:pPr marL="0" indent="0">
              <a:lnSpc>
                <a:spcPct val="90000"/>
              </a:lnSpc>
              <a:spcBef>
                <a:spcPts val="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        5.  Insufficient money given</a:t>
            </a:r>
          </a:p>
          <a:p>
            <a:pPr marL="0" indent="0">
              <a:lnSpc>
                <a:spcPct val="90000"/>
              </a:lnSpc>
              <a:spcBef>
                <a:spcPts val="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         </a:t>
            </a:r>
          </a:p>
          <a:p>
            <a:pPr marL="0" indent="0">
              <a:lnSpc>
                <a:spcPct val="90000"/>
              </a:lnSpc>
              <a:spcBef>
                <a:spcPts val="30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434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A164-DECA-477D-AB75-124FD00239AA}"/>
              </a:ext>
            </a:extLst>
          </p:cNvPr>
          <p:cNvSpPr>
            <a:spLocks noGrp="1"/>
          </p:cNvSpPr>
          <p:nvPr>
            <p:ph type="title"/>
          </p:nvPr>
        </p:nvSpPr>
        <p:spPr>
          <a:xfrm>
            <a:off x="982133" y="1"/>
            <a:ext cx="8161867" cy="1033669"/>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ALWAYS FAITH</a:t>
            </a:r>
          </a:p>
        </p:txBody>
      </p:sp>
      <p:sp>
        <p:nvSpPr>
          <p:cNvPr id="3" name="Content Placeholder 2">
            <a:extLst>
              <a:ext uri="{FF2B5EF4-FFF2-40B4-BE49-F238E27FC236}">
                <a16:creationId xmlns:a16="http://schemas.microsoft.com/office/drawing/2014/main" id="{9E666269-38D2-4939-B0B4-855A0964B131}"/>
              </a:ext>
            </a:extLst>
          </p:cNvPr>
          <p:cNvSpPr>
            <a:spLocks noGrp="1"/>
          </p:cNvSpPr>
          <p:nvPr>
            <p:ph idx="1"/>
          </p:nvPr>
        </p:nvSpPr>
        <p:spPr>
          <a:xfrm>
            <a:off x="808383" y="834887"/>
            <a:ext cx="8335617" cy="6023113"/>
          </a:xfrm>
        </p:spPr>
        <p:txBody>
          <a:bodyPr>
            <a:noAutofit/>
          </a:bodyPr>
          <a:lstStyle/>
          <a:p>
            <a:pPr>
              <a:lnSpc>
                <a:spcPct val="90000"/>
              </a:lnSpc>
              <a:spcBef>
                <a:spcPts val="1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1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GOD HAS ALWAYS PUT FAITH FIRST!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b="1" dirty="0">
                <a:latin typeface="Tahoma" panose="020B0604030504040204" pitchFamily="34" charset="0"/>
                <a:ea typeface="Tahoma" panose="020B0604030504040204" pitchFamily="34" charset="0"/>
                <a:cs typeface="Tahoma" panose="020B0604030504040204" pitchFamily="34" charset="0"/>
              </a:rPr>
              <a:t>Galatians 3:6-7 </a:t>
            </a:r>
            <a:r>
              <a:rPr lang="en-US" sz="2800" dirty="0">
                <a:latin typeface="Tahoma" panose="020B0604030504040204" pitchFamily="34" charset="0"/>
                <a:ea typeface="Tahoma" panose="020B0604030504040204" pitchFamily="34" charset="0"/>
                <a:cs typeface="Tahoma" panose="020B0604030504040204" pitchFamily="34" charset="0"/>
              </a:rPr>
              <a:t> Even so Abraham </a:t>
            </a:r>
            <a:r>
              <a:rPr lang="en-US" sz="2800" cap="small" dirty="0">
                <a:latin typeface="Tahoma" panose="020B0604030504040204" pitchFamily="34" charset="0"/>
                <a:ea typeface="Tahoma" panose="020B0604030504040204" pitchFamily="34" charset="0"/>
                <a:cs typeface="Tahoma" panose="020B0604030504040204" pitchFamily="34" charset="0"/>
              </a:rPr>
              <a:t>BELIEVED</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latin typeface="Tahoma" panose="020B0604030504040204" pitchFamily="34" charset="0"/>
                <a:ea typeface="Tahoma" panose="020B0604030504040204" pitchFamily="34" charset="0"/>
                <a:cs typeface="Tahoma" panose="020B0604030504040204" pitchFamily="34" charset="0"/>
              </a:rPr>
              <a:t>GOD</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latin typeface="Tahoma" panose="020B0604030504040204" pitchFamily="34" charset="0"/>
                <a:ea typeface="Tahoma" panose="020B0604030504040204" pitchFamily="34" charset="0"/>
                <a:cs typeface="Tahoma" panose="020B0604030504040204" pitchFamily="34" charset="0"/>
              </a:rPr>
              <a:t>AND IT WAS RECKONED TO HIM AS RIGHTEOUSNESS</a:t>
            </a:r>
            <a:r>
              <a:rPr lang="en-US" sz="2800" dirty="0">
                <a:latin typeface="Tahoma" panose="020B0604030504040204" pitchFamily="34" charset="0"/>
                <a:ea typeface="Tahoma" panose="020B0604030504040204" pitchFamily="34" charset="0"/>
                <a:cs typeface="Tahoma" panose="020B0604030504040204" pitchFamily="34" charset="0"/>
              </a:rPr>
              <a:t>. Therefore, be sure that it is those who are of faith who are sons of Abraham.</a:t>
            </a:r>
          </a:p>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John 8:36-39 </a:t>
            </a:r>
            <a:r>
              <a:rPr lang="en-US" sz="2800" dirty="0">
                <a:latin typeface="Tahoma" panose="020B0604030504040204" pitchFamily="34" charset="0"/>
                <a:ea typeface="Tahoma" panose="020B0604030504040204" pitchFamily="34" charset="0"/>
                <a:cs typeface="Tahoma" panose="020B0604030504040204" pitchFamily="34" charset="0"/>
              </a:rPr>
              <a:t> "So if the Son makes you free, you will be free indeed. I know that you are Abraham's descendants; yet you seek to kill Me, because My word has no place in you. I speak the things which I have seen with </a:t>
            </a:r>
            <a:r>
              <a:rPr lang="en-US" sz="2800" i="1" dirty="0">
                <a:latin typeface="Tahoma" panose="020B0604030504040204" pitchFamily="34" charset="0"/>
                <a:ea typeface="Tahoma" panose="020B0604030504040204" pitchFamily="34" charset="0"/>
                <a:cs typeface="Tahoma" panose="020B0604030504040204" pitchFamily="34" charset="0"/>
              </a:rPr>
              <a:t>My</a:t>
            </a:r>
            <a:r>
              <a:rPr lang="en-US" sz="2800" dirty="0">
                <a:latin typeface="Tahoma" panose="020B0604030504040204" pitchFamily="34" charset="0"/>
                <a:ea typeface="Tahoma" panose="020B0604030504040204" pitchFamily="34" charset="0"/>
                <a:cs typeface="Tahoma" panose="020B0604030504040204" pitchFamily="34" charset="0"/>
              </a:rPr>
              <a:t> Father; therefore you also do the things which you heard from </a:t>
            </a:r>
            <a:r>
              <a:rPr lang="en-US" sz="2800" i="1" dirty="0">
                <a:latin typeface="Tahoma" panose="020B0604030504040204" pitchFamily="34" charset="0"/>
                <a:ea typeface="Tahoma" panose="020B0604030504040204" pitchFamily="34" charset="0"/>
                <a:cs typeface="Tahoma" panose="020B0604030504040204" pitchFamily="34" charset="0"/>
              </a:rPr>
              <a:t>your</a:t>
            </a:r>
            <a:r>
              <a:rPr lang="en-US" sz="2800" dirty="0">
                <a:latin typeface="Tahoma" panose="020B0604030504040204" pitchFamily="34" charset="0"/>
                <a:ea typeface="Tahoma" panose="020B0604030504040204" pitchFamily="34" charset="0"/>
                <a:cs typeface="Tahoma" panose="020B0604030504040204" pitchFamily="34" charset="0"/>
              </a:rPr>
              <a:t> father." They answered and said to Him, "Abraham is our father." Jesus said to them, "If you are Abraham's children, do the deeds of Abraham…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8204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781877" y="221148"/>
            <a:ext cx="8362123"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UNCONDITIONAL COVENANT</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6029738"/>
          </a:xfrm>
        </p:spPr>
        <p:txBody>
          <a:bodyPr>
            <a:normAutofit fontScale="92500" lnSpcReduction="20000"/>
          </a:bodyPr>
          <a:lstStyle/>
          <a:p>
            <a:pPr>
              <a:lnSpc>
                <a:spcPct val="98000"/>
              </a:lnSpc>
              <a:spcBef>
                <a:spcPts val="300"/>
              </a:spcBef>
              <a:spcAft>
                <a:spcPts val="0"/>
              </a:spcAft>
            </a:pPr>
            <a:endParaRPr lang="en-US" sz="900" dirty="0">
              <a:latin typeface="Tahoma" panose="020B0604030504040204" pitchFamily="34" charset="0"/>
              <a:ea typeface="Tahoma" panose="020B0604030504040204" pitchFamily="34" charset="0"/>
              <a:cs typeface="Tahoma" panose="020B0604030504040204" pitchFamily="34" charset="0"/>
            </a:endParaRPr>
          </a:p>
          <a:p>
            <a:pPr>
              <a:lnSpc>
                <a:spcPct val="98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LAW COULD NOT JUSTIFY</a:t>
            </a:r>
          </a:p>
          <a:p>
            <a:pPr>
              <a:lnSpc>
                <a:spcPct val="108000"/>
              </a:lnSpc>
              <a:spcBef>
                <a:spcPts val="300"/>
              </a:spcBef>
              <a:spcAft>
                <a:spcPts val="0"/>
              </a:spcAft>
            </a:pPr>
            <a:r>
              <a:rPr lang="en-US" sz="3000" b="1" dirty="0">
                <a:latin typeface="Tahoma" panose="020B0604030504040204" pitchFamily="34" charset="0"/>
                <a:ea typeface="Tahoma" panose="020B0604030504040204" pitchFamily="34" charset="0"/>
                <a:cs typeface="Tahoma" panose="020B0604030504040204" pitchFamily="34" charset="0"/>
              </a:rPr>
              <a:t>Galatians 3:7-9 </a:t>
            </a:r>
            <a:r>
              <a:rPr lang="en-US" sz="3000" dirty="0">
                <a:latin typeface="Tahoma" panose="020B0604030504040204" pitchFamily="34" charset="0"/>
                <a:ea typeface="Tahoma" panose="020B0604030504040204" pitchFamily="34" charset="0"/>
                <a:cs typeface="Tahoma" panose="020B0604030504040204" pitchFamily="34" charset="0"/>
              </a:rPr>
              <a:t> Therefore, be sure that it is those who are of faith who are sons of Abraham. </a:t>
            </a:r>
            <a:br>
              <a:rPr lang="en-US" sz="3000" dirty="0">
                <a:latin typeface="Tahoma" panose="020B0604030504040204" pitchFamily="34" charset="0"/>
                <a:ea typeface="Tahoma" panose="020B0604030504040204" pitchFamily="34" charset="0"/>
                <a:cs typeface="Tahoma" panose="020B0604030504040204" pitchFamily="34" charset="0"/>
              </a:rPr>
            </a:br>
            <a:r>
              <a:rPr lang="en-US" sz="3000" dirty="0">
                <a:latin typeface="Tahoma" panose="020B0604030504040204" pitchFamily="34" charset="0"/>
                <a:ea typeface="Tahoma" panose="020B0604030504040204" pitchFamily="34" charset="0"/>
                <a:cs typeface="Tahoma" panose="020B0604030504040204" pitchFamily="34" charset="0"/>
              </a:rPr>
              <a:t>The Scripture, foreseeing that God would justify the Gentiles by faith, preached the gospel beforehand to Abraham, </a:t>
            </a:r>
            <a:r>
              <a:rPr lang="en-US" sz="3000" i="1" dirty="0">
                <a:latin typeface="Tahoma" panose="020B0604030504040204" pitchFamily="34" charset="0"/>
                <a:ea typeface="Tahoma" panose="020B0604030504040204" pitchFamily="34" charset="0"/>
                <a:cs typeface="Tahoma" panose="020B0604030504040204" pitchFamily="34" charset="0"/>
              </a:rPr>
              <a:t>saying,</a:t>
            </a:r>
            <a:r>
              <a:rPr lang="en-US" sz="3000" dirty="0">
                <a:latin typeface="Tahoma" panose="020B0604030504040204" pitchFamily="34" charset="0"/>
                <a:ea typeface="Tahoma" panose="020B0604030504040204" pitchFamily="34" charset="0"/>
                <a:cs typeface="Tahoma" panose="020B0604030504040204" pitchFamily="34" charset="0"/>
              </a:rPr>
              <a:t> "</a:t>
            </a:r>
            <a:r>
              <a:rPr lang="en-US" sz="3000" cap="small" dirty="0">
                <a:latin typeface="Tahoma" panose="020B0604030504040204" pitchFamily="34" charset="0"/>
                <a:ea typeface="Tahoma" panose="020B0604030504040204" pitchFamily="34" charset="0"/>
                <a:cs typeface="Tahoma" panose="020B0604030504040204" pitchFamily="34" charset="0"/>
              </a:rPr>
              <a:t>ALL THE NATIONS WILL BE BLESSED IN</a:t>
            </a:r>
            <a:r>
              <a:rPr lang="en-US" sz="3000" dirty="0">
                <a:latin typeface="Tahoma" panose="020B0604030504040204" pitchFamily="34" charset="0"/>
                <a:ea typeface="Tahoma" panose="020B0604030504040204" pitchFamily="34" charset="0"/>
                <a:cs typeface="Tahoma" panose="020B0604030504040204" pitchFamily="34" charset="0"/>
              </a:rPr>
              <a:t> </a:t>
            </a:r>
            <a:r>
              <a:rPr lang="en-US" sz="3000" cap="small" dirty="0">
                <a:latin typeface="Tahoma" panose="020B0604030504040204" pitchFamily="34" charset="0"/>
                <a:ea typeface="Tahoma" panose="020B0604030504040204" pitchFamily="34" charset="0"/>
                <a:cs typeface="Tahoma" panose="020B0604030504040204" pitchFamily="34" charset="0"/>
              </a:rPr>
              <a:t>YOU.</a:t>
            </a:r>
            <a:r>
              <a:rPr lang="en-US" sz="3000" dirty="0">
                <a:latin typeface="Tahoma" panose="020B0604030504040204" pitchFamily="34" charset="0"/>
                <a:ea typeface="Tahoma" panose="020B0604030504040204" pitchFamily="34" charset="0"/>
                <a:cs typeface="Tahoma" panose="020B0604030504040204" pitchFamily="34" charset="0"/>
              </a:rPr>
              <a:t>" So then those who are of faith are blessed with Abraham, the believer. </a:t>
            </a:r>
          </a:p>
          <a:p>
            <a:pPr>
              <a:lnSpc>
                <a:spcPct val="108000"/>
              </a:lnSpc>
              <a:spcBef>
                <a:spcPts val="300"/>
              </a:spcBef>
              <a:spcAft>
                <a:spcPts val="0"/>
              </a:spcAft>
            </a:pPr>
            <a:r>
              <a:rPr lang="en-US" sz="3000" b="1" dirty="0">
                <a:latin typeface="Tahoma" panose="020B0604030504040204" pitchFamily="34" charset="0"/>
                <a:ea typeface="Tahoma" panose="020B0604030504040204" pitchFamily="34" charset="0"/>
                <a:cs typeface="Tahoma" panose="020B0604030504040204" pitchFamily="34" charset="0"/>
              </a:rPr>
              <a:t>Genesis 12:2-3 </a:t>
            </a:r>
            <a:r>
              <a:rPr lang="en-US" sz="3000" dirty="0">
                <a:latin typeface="Tahoma" panose="020B0604030504040204" pitchFamily="34" charset="0"/>
                <a:ea typeface="Tahoma" panose="020B0604030504040204" pitchFamily="34" charset="0"/>
                <a:cs typeface="Tahoma" panose="020B0604030504040204" pitchFamily="34" charset="0"/>
              </a:rPr>
              <a:t>And I will make you a great nation, and I will bless you, and make your name great; And so you shall be a blessing; And I will bless those who bless you, and the one who curses you I will curse. And in you all the families of the earth will be blessed." </a:t>
            </a:r>
          </a:p>
          <a:p>
            <a:pPr>
              <a:lnSpc>
                <a:spcPct val="98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0721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583097" y="0"/>
            <a:ext cx="8560904" cy="1219201"/>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CURSE OF THE LAW</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768627" y="808383"/>
            <a:ext cx="8375374" cy="6049618"/>
          </a:xfrm>
        </p:spPr>
        <p:txBody>
          <a:bodyPr>
            <a:normAutofit lnSpcReduction="10000"/>
          </a:bodyPr>
          <a:lstStyle/>
          <a:p>
            <a:pPr>
              <a:lnSpc>
                <a:spcPct val="98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3:10-12 </a:t>
            </a:r>
            <a:r>
              <a:rPr lang="en-US" sz="2800" dirty="0">
                <a:latin typeface="Tahoma" panose="020B0604030504040204" pitchFamily="34" charset="0"/>
                <a:ea typeface="Tahoma" panose="020B0604030504040204" pitchFamily="34" charset="0"/>
                <a:cs typeface="Tahoma" panose="020B0604030504040204" pitchFamily="34" charset="0"/>
              </a:rPr>
              <a:t> For as many as are of the works of the Law are under a curse; for it is written, "</a:t>
            </a:r>
            <a:r>
              <a:rPr lang="en-US" cap="small" dirty="0">
                <a:latin typeface="Tahoma" panose="020B0604030504040204" pitchFamily="34" charset="0"/>
                <a:ea typeface="Tahoma" panose="020B0604030504040204" pitchFamily="34" charset="0"/>
                <a:cs typeface="Tahoma" panose="020B0604030504040204" pitchFamily="34" charset="0"/>
              </a:rPr>
              <a:t>CURSED IS EVERYONE WHO DOES NOT ABIDE BY ALL THINGS WRITTEN IN THE BOOK OF THE LAW</a:t>
            </a:r>
            <a:r>
              <a:rPr lang="en-US" dirty="0">
                <a:latin typeface="Tahoma" panose="020B0604030504040204" pitchFamily="34" charset="0"/>
                <a:ea typeface="Tahoma" panose="020B0604030504040204" pitchFamily="34" charset="0"/>
                <a:cs typeface="Tahoma" panose="020B0604030504040204" pitchFamily="34" charset="0"/>
              </a:rPr>
              <a:t>, </a:t>
            </a:r>
            <a:r>
              <a:rPr lang="en-US" cap="small" dirty="0">
                <a:latin typeface="Tahoma" panose="020B0604030504040204" pitchFamily="34" charset="0"/>
                <a:ea typeface="Tahoma" panose="020B0604030504040204" pitchFamily="34" charset="0"/>
                <a:cs typeface="Tahoma" panose="020B0604030504040204" pitchFamily="34" charset="0"/>
              </a:rPr>
              <a:t>TO PERFORM THEM</a:t>
            </a:r>
            <a:r>
              <a:rPr lang="en-US" sz="2800" dirty="0">
                <a:latin typeface="Tahoma" panose="020B0604030504040204" pitchFamily="34" charset="0"/>
                <a:ea typeface="Tahoma" panose="020B0604030504040204" pitchFamily="34" charset="0"/>
                <a:cs typeface="Tahoma" panose="020B0604030504040204" pitchFamily="34" charset="0"/>
              </a:rPr>
              <a:t>." Now that no one is justified by the Law before God is evident; for, "</a:t>
            </a:r>
            <a:r>
              <a:rPr lang="en-US" cap="small" dirty="0">
                <a:latin typeface="Tahoma" panose="020B0604030504040204" pitchFamily="34" charset="0"/>
                <a:ea typeface="Tahoma" panose="020B0604030504040204" pitchFamily="34" charset="0"/>
                <a:cs typeface="Tahoma" panose="020B0604030504040204" pitchFamily="34" charset="0"/>
              </a:rPr>
              <a:t>THE RIGHTEOUS MAN SHALL LIVE BY FAITH</a:t>
            </a:r>
            <a:r>
              <a:rPr lang="en-US"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However, the Law is not of faith; on the contrary, "</a:t>
            </a:r>
            <a:r>
              <a:rPr lang="en-US" cap="small" dirty="0">
                <a:latin typeface="Tahoma" panose="020B0604030504040204" pitchFamily="34" charset="0"/>
                <a:ea typeface="Tahoma" panose="020B0604030504040204" pitchFamily="34" charset="0"/>
                <a:cs typeface="Tahoma" panose="020B0604030504040204" pitchFamily="34" charset="0"/>
              </a:rPr>
              <a:t>HE WHO PRACTICES THEM SHALL LIVE</a:t>
            </a:r>
            <a:r>
              <a:rPr lang="en-US" dirty="0">
                <a:latin typeface="Tahoma" panose="020B0604030504040204" pitchFamily="34" charset="0"/>
                <a:ea typeface="Tahoma" panose="020B0604030504040204" pitchFamily="34" charset="0"/>
                <a:cs typeface="Tahoma" panose="020B0604030504040204" pitchFamily="34" charset="0"/>
              </a:rPr>
              <a:t> </a:t>
            </a:r>
            <a:r>
              <a:rPr lang="en-US" cap="small" dirty="0">
                <a:latin typeface="Tahoma" panose="020B0604030504040204" pitchFamily="34" charset="0"/>
                <a:ea typeface="Tahoma" panose="020B0604030504040204" pitchFamily="34" charset="0"/>
                <a:cs typeface="Tahoma" panose="020B0604030504040204" pitchFamily="34" charset="0"/>
              </a:rPr>
              <a:t>BY THEM</a:t>
            </a:r>
            <a:r>
              <a:rPr lang="en-US" dirty="0">
                <a:latin typeface="Tahoma" panose="020B0604030504040204" pitchFamily="34" charset="0"/>
                <a:ea typeface="Tahoma" panose="020B0604030504040204" pitchFamily="34" charset="0"/>
                <a:cs typeface="Tahoma" panose="020B0604030504040204" pitchFamily="34" charset="0"/>
              </a:rPr>
              <a:t>." </a:t>
            </a:r>
          </a:p>
          <a:p>
            <a:pPr>
              <a:lnSpc>
                <a:spcPct val="98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Deuteronomy 27:26 </a:t>
            </a:r>
            <a:r>
              <a:rPr lang="en-US" sz="2800" dirty="0">
                <a:latin typeface="Tahoma" panose="020B0604030504040204" pitchFamily="34" charset="0"/>
                <a:ea typeface="Tahoma" panose="020B0604030504040204" pitchFamily="34" charset="0"/>
                <a:cs typeface="Tahoma" panose="020B0604030504040204" pitchFamily="34" charset="0"/>
              </a:rPr>
              <a:t> 'Cursed is he who does not confirm the words of this law by doing them.' And all the people shall say, 'Amen.’ </a:t>
            </a:r>
          </a:p>
          <a:p>
            <a:pPr>
              <a:lnSpc>
                <a:spcPct val="98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Habakkuk 2:4 “</a:t>
            </a:r>
            <a:r>
              <a:rPr lang="en-US" sz="2800" dirty="0">
                <a:latin typeface="Tahoma" panose="020B0604030504040204" pitchFamily="34" charset="0"/>
                <a:ea typeface="Tahoma" panose="020B0604030504040204" pitchFamily="34" charset="0"/>
                <a:cs typeface="Tahoma" panose="020B0604030504040204" pitchFamily="34" charset="0"/>
              </a:rPr>
              <a:t>Behold, as for the proud one, His soul is not right within him; But the righteous will live by his faith.”</a:t>
            </a:r>
          </a:p>
        </p:txBody>
      </p:sp>
    </p:spTree>
    <p:extLst>
      <p:ext uri="{BB962C8B-B14F-4D97-AF65-F5344CB8AC3E}">
        <p14:creationId xmlns:p14="http://schemas.microsoft.com/office/powerpoint/2010/main" val="3866169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1"/>
            <a:ext cx="8161867" cy="901148"/>
          </a:xfrm>
        </p:spPr>
        <p:txBody>
          <a:bodyPr>
            <a:normAutofit fontScale="90000"/>
          </a:bodyPr>
          <a:lstStyle/>
          <a:p>
            <a:r>
              <a:rPr lang="en-US" sz="5400" dirty="0">
                <a:latin typeface="Tahoma" panose="020B0604030504040204" pitchFamily="34" charset="0"/>
                <a:ea typeface="Tahoma" panose="020B0604030504040204" pitchFamily="34" charset="0"/>
                <a:cs typeface="Tahoma" panose="020B0604030504040204" pitchFamily="34" charset="0"/>
              </a:rPr>
              <a:t>ETERNAL COVENANT</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755374" y="781879"/>
            <a:ext cx="8388626" cy="6255026"/>
          </a:xfrm>
        </p:spPr>
        <p:txBody>
          <a:bodyPr>
            <a:normAutofit lnSpcReduction="10000"/>
          </a:bodyPr>
          <a:lstStyle/>
          <a:p>
            <a:pPr>
              <a:lnSpc>
                <a:spcPct val="10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Since God made the covenant with Abraham, unconditionally, for as long as God lived, it could not be set aside by the Law given to Moses</a:t>
            </a:r>
          </a:p>
          <a:p>
            <a:pPr>
              <a:lnSpc>
                <a:spcPct val="10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1 Timothy 1:8-11 </a:t>
            </a:r>
            <a:r>
              <a:rPr lang="en-US" sz="2800" dirty="0">
                <a:latin typeface="Tahoma" panose="020B0604030504040204" pitchFamily="34" charset="0"/>
                <a:ea typeface="Tahoma" panose="020B0604030504040204" pitchFamily="34" charset="0"/>
                <a:cs typeface="Tahoma" panose="020B0604030504040204" pitchFamily="34" charset="0"/>
              </a:rPr>
              <a:t> But we know that the Law is good, if one uses it lawfully, realizing the fact that law is not made for a righteous person, but for those who are lawless and rebellious, for the ungodly and sinners, for the unholy and profane, for those who kill their fathers or mothers, for murderers and immoral men and homosexuals and kidnappers and liars and perjurers, and whatever else is contrary to sound teaching,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according to the glorious gospel of the blessed God, with which I have been entrusted. </a:t>
            </a:r>
          </a:p>
        </p:txBody>
      </p:sp>
    </p:spTree>
    <p:extLst>
      <p:ext uri="{BB962C8B-B14F-4D97-AF65-F5344CB8AC3E}">
        <p14:creationId xmlns:p14="http://schemas.microsoft.com/office/powerpoint/2010/main" val="2178185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IMPUTATION OF SIN</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596348" y="901149"/>
            <a:ext cx="8547653" cy="5956852"/>
          </a:xfrm>
        </p:spPr>
        <p:txBody>
          <a:bodyPr>
            <a:noAutofit/>
          </a:bodyPr>
          <a:lstStyle/>
          <a:p>
            <a:pPr>
              <a:lnSpc>
                <a:spcPct val="88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Romans 5:12-14 </a:t>
            </a:r>
            <a:r>
              <a:rPr lang="en-US" sz="2800" dirty="0">
                <a:latin typeface="Tahoma" panose="020B0604030504040204" pitchFamily="34" charset="0"/>
                <a:ea typeface="Tahoma" panose="020B0604030504040204" pitchFamily="34" charset="0"/>
                <a:cs typeface="Tahoma" panose="020B0604030504040204" pitchFamily="34" charset="0"/>
              </a:rPr>
              <a:t> Therefore, just as through one man sin entered into the world, and death through sin, and so death spread to all men, because all sinned— for until the Law sin was in the world, but sin is not imputed when there is no law. Nevertheless death reigned from Adam until Moses, even over those who had not sinned in the likeness of the offense of Adam, who is a type of Him who was to come. </a:t>
            </a:r>
          </a:p>
          <a:p>
            <a:pPr>
              <a:lnSpc>
                <a:spcPct val="88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James 4:17  </a:t>
            </a:r>
            <a:r>
              <a:rPr lang="en-US" sz="2800" dirty="0">
                <a:latin typeface="Tahoma" panose="020B0604030504040204" pitchFamily="34" charset="0"/>
                <a:ea typeface="Tahoma" panose="020B0604030504040204" pitchFamily="34" charset="0"/>
                <a:cs typeface="Tahoma" panose="020B0604030504040204" pitchFamily="34" charset="0"/>
              </a:rPr>
              <a:t>Therefore, to one who knows </a:t>
            </a:r>
            <a:r>
              <a:rPr lang="en-US" sz="2800" i="1" dirty="0">
                <a:latin typeface="Tahoma" panose="020B0604030504040204" pitchFamily="34" charset="0"/>
                <a:ea typeface="Tahoma" panose="020B0604030504040204" pitchFamily="34" charset="0"/>
                <a:cs typeface="Tahoma" panose="020B0604030504040204" pitchFamily="34" charset="0"/>
              </a:rPr>
              <a:t>the</a:t>
            </a:r>
            <a:r>
              <a:rPr lang="en-US" sz="2800" dirty="0">
                <a:latin typeface="Tahoma" panose="020B0604030504040204" pitchFamily="34" charset="0"/>
                <a:ea typeface="Tahoma" panose="020B0604030504040204" pitchFamily="34" charset="0"/>
                <a:cs typeface="Tahoma" panose="020B0604030504040204" pitchFamily="34" charset="0"/>
              </a:rPr>
              <a:t> right thing to do and does not do it, to him it is sin.</a:t>
            </a:r>
          </a:p>
          <a:p>
            <a:pPr algn="ctr">
              <a:lnSpc>
                <a:spcPct val="88000"/>
              </a:lnSpc>
              <a:spcBef>
                <a:spcPts val="200"/>
              </a:spcBef>
              <a:spcAft>
                <a:spcPts val="0"/>
              </a:spcAft>
            </a:pPr>
            <a:r>
              <a:rPr lang="en-US" sz="2600" b="1" dirty="0">
                <a:latin typeface="Tahoma" panose="020B0604030504040204" pitchFamily="34" charset="0"/>
                <a:ea typeface="Tahoma" panose="020B0604030504040204" pitchFamily="34" charset="0"/>
                <a:cs typeface="Tahoma" panose="020B0604030504040204" pitchFamily="34" charset="0"/>
              </a:rPr>
              <a:t>IMPUTED SIN OF ADAM – IMPUTED RIGHTEOUSNESS OF CHRIST</a:t>
            </a:r>
          </a:p>
          <a:p>
            <a:pPr algn="ctr">
              <a:lnSpc>
                <a:spcPct val="88000"/>
              </a:lnSpc>
              <a:spcBef>
                <a:spcPts val="200"/>
              </a:spcBef>
              <a:spcAft>
                <a:spcPts val="0"/>
              </a:spcAft>
            </a:pPr>
            <a:r>
              <a:rPr lang="en-US" sz="2600" b="1" dirty="0">
                <a:latin typeface="Tahoma" panose="020B0604030504040204" pitchFamily="34" charset="0"/>
                <a:ea typeface="Tahoma" panose="020B0604030504040204" pitchFamily="34" charset="0"/>
                <a:cs typeface="Tahoma" panose="020B0604030504040204" pitchFamily="34" charset="0"/>
              </a:rPr>
              <a:t>SIN OF OUR OWN MAKING – IMPARTED RIGHTEOUSNESS OF CHRIST WHEN WE CONFESS</a:t>
            </a:r>
          </a:p>
        </p:txBody>
      </p:sp>
    </p:spTree>
    <p:extLst>
      <p:ext uri="{BB962C8B-B14F-4D97-AF65-F5344CB8AC3E}">
        <p14:creationId xmlns:p14="http://schemas.microsoft.com/office/powerpoint/2010/main" val="29610920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5034</TotalTime>
  <Words>642</Words>
  <Application>Microsoft Office PowerPoint</Application>
  <PresentationFormat>On-screen Show (4:3)</PresentationFormat>
  <Paragraphs>71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Corbel</vt:lpstr>
      <vt:lpstr>Tahoma</vt:lpstr>
      <vt:lpstr>Parallax</vt:lpstr>
      <vt:lpstr>A BIBLICAL APPROACH  TO AUTHORITY</vt:lpstr>
      <vt:lpstr>VERSE FOR THE JOURNEY</vt:lpstr>
      <vt:lpstr>ABOUT THE LAW</vt:lpstr>
      <vt:lpstr>CHRIST + ANYTHING?</vt:lpstr>
      <vt:lpstr>ALWAYS FAITH</vt:lpstr>
      <vt:lpstr>UNCONDITIONAL COVENANT</vt:lpstr>
      <vt:lpstr>CURSE OF THE LAW</vt:lpstr>
      <vt:lpstr>ETERNAL COVENANT</vt:lpstr>
      <vt:lpstr>IMPUTATION OF SIN</vt:lpstr>
      <vt:lpstr>ABOUT THE LAW</vt:lpstr>
      <vt:lpstr>THE LAW</vt:lpstr>
      <vt:lpstr>ADAM’S DESCENDANTS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VERSE FOR THE JOURNEY</dc:title>
  <dc:creator>JoLynn Gower</dc:creator>
  <cp:lastModifiedBy>Gower</cp:lastModifiedBy>
  <cp:revision>76</cp:revision>
  <cp:lastPrinted>2020-06-24T20:05:20Z</cp:lastPrinted>
  <dcterms:created xsi:type="dcterms:W3CDTF">2020-05-13T21:50:32Z</dcterms:created>
  <dcterms:modified xsi:type="dcterms:W3CDTF">2020-06-30T02:09:33Z</dcterms:modified>
</cp:coreProperties>
</file>