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60" r:id="rId2"/>
    <p:sldId id="257" r:id="rId3"/>
    <p:sldId id="261" r:id="rId4"/>
    <p:sldId id="259" r:id="rId5"/>
    <p:sldId id="263" r:id="rId6"/>
    <p:sldId id="256" r:id="rId7"/>
    <p:sldId id="262" r:id="rId8"/>
    <p:sldId id="264" r:id="rId9"/>
    <p:sldId id="265" r:id="rId10"/>
    <p:sldId id="266" r:id="rId11"/>
    <p:sldId id="267" r:id="rId12"/>
    <p:sldId id="258" r:id="rId13"/>
    <p:sldId id="268" r:id="rId14"/>
  </p:sldIdLst>
  <p:sldSz cx="9144000" cy="6858000" type="screen4x3"/>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BAE12803-88CE-4FE4-B713-9E111982CF9B}"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83433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15095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74963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547816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520806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049454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09757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690981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55830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5894" y="1020431"/>
            <a:ext cx="8245161" cy="1475013"/>
          </a:xfrm>
          <a:effectLst/>
        </p:spPr>
        <p:txBody>
          <a:bodyPr anchor="b">
            <a:normAutofit/>
          </a:bodyPr>
          <a:lstStyle>
            <a:lvl1pPr>
              <a:defRPr sz="1085">
                <a:solidFill>
                  <a:schemeClr val="tx1">
                    <a:lumMod val="75000"/>
                    <a:lumOff val="25000"/>
                  </a:schemeClr>
                </a:solidFill>
              </a:defRPr>
            </a:lvl1pPr>
          </a:lstStyle>
          <a:p>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6/22/2020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823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0409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944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8BFF0-8A7C-4B95-A404-F3C98F05BEEF}"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04373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88BFF0-8A7C-4B95-A404-F3C98F05BEEF}" type="datetimeFigureOut">
              <a:rPr lang="en-US" smtClean="0"/>
              <a:t>6/22/2020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12155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8BFF0-8A7C-4B95-A404-F3C98F05BEEF}" type="datetimeFigureOut">
              <a:rPr lang="en-US" smtClean="0"/>
              <a:t>6/22/2020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75683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8BFF0-8A7C-4B95-A404-F3C98F05BEEF}" type="datetimeFigureOut">
              <a:rPr lang="en-US" smtClean="0"/>
              <a:t>6/22/2020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90089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5845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98690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88BFF0-8A7C-4B95-A404-F3C98F05BEEF}" type="datetimeFigureOut">
              <a:rPr lang="en-US" smtClean="0"/>
              <a:t>6/22/2020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AE12803-88CE-4FE4-B713-9E111982CF9B}" type="slidenum">
              <a:rPr lang="en-US" smtClean="0"/>
              <a:t>‹#›</a:t>
            </a:fld>
            <a:endParaRPr lang="en-US"/>
          </a:p>
        </p:txBody>
      </p:sp>
    </p:spTree>
    <p:extLst>
      <p:ext uri="{BB962C8B-B14F-4D97-AF65-F5344CB8AC3E}">
        <p14:creationId xmlns:p14="http://schemas.microsoft.com/office/powerpoint/2010/main" val="191347095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1235358-9587-45C5-A067-E3C77C13F49F}"/>
              </a:ext>
            </a:extLst>
          </p:cNvPr>
          <p:cNvSpPr txBox="1"/>
          <p:nvPr/>
        </p:nvSpPr>
        <p:spPr>
          <a:xfrm>
            <a:off x="1610140" y="1450180"/>
            <a:ext cx="6062870" cy="1276503"/>
          </a:xfrm>
          <a:prstGeom prst="rect">
            <a:avLst/>
          </a:prstGeom>
          <a:noFill/>
        </p:spPr>
        <p:txBody>
          <a:bodyPr wrap="square" rtlCol="0">
            <a:spAutoFit/>
          </a:bodyPr>
          <a:lstStyle/>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WHO SHOULD</a:t>
            </a:r>
          </a:p>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I TRUST?</a:t>
            </a:r>
          </a:p>
        </p:txBody>
      </p:sp>
      <p:pic>
        <p:nvPicPr>
          <p:cNvPr id="10" name="Picture 9">
            <a:extLst>
              <a:ext uri="{FF2B5EF4-FFF2-40B4-BE49-F238E27FC236}">
                <a16:creationId xmlns:a16="http://schemas.microsoft.com/office/drawing/2014/main" id="{6F23D456-D516-4E20-89F6-DC85A15CFBF2}"/>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brightnessContrast bright="9000" contrast="50000"/>
                    </a14:imgEffect>
                  </a14:imgLayer>
                </a14:imgProps>
              </a:ext>
            </a:extLst>
          </a:blip>
          <a:stretch>
            <a:fillRect/>
          </a:stretch>
        </p:blipFill>
        <p:spPr>
          <a:xfrm>
            <a:off x="3120618" y="2109034"/>
            <a:ext cx="3006409" cy="21583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635000"/>
          </a:effectLst>
        </p:spPr>
      </p:pic>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016975" y="2960839"/>
            <a:ext cx="3296493" cy="1321521"/>
          </a:xfrm>
        </p:spPr>
        <p:txBody>
          <a:bodyPr>
            <a:noAutofit/>
          </a:bodyPr>
          <a:lstStyle/>
          <a:p>
            <a:pPr algn="ct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BIBLICAL APPROACH </a:t>
            </a:r>
            <a:b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TO AUTHORITY</a:t>
            </a:r>
          </a:p>
        </p:txBody>
      </p:sp>
      <p:sp>
        <p:nvSpPr>
          <p:cNvPr id="11" name="TextBox 10">
            <a:extLst>
              <a:ext uri="{FF2B5EF4-FFF2-40B4-BE49-F238E27FC236}">
                <a16:creationId xmlns:a16="http://schemas.microsoft.com/office/drawing/2014/main" id="{04F05A01-331A-4FFA-9883-1464FFE4A06E}"/>
              </a:ext>
            </a:extLst>
          </p:cNvPr>
          <p:cNvSpPr txBox="1"/>
          <p:nvPr/>
        </p:nvSpPr>
        <p:spPr>
          <a:xfrm>
            <a:off x="2074184" y="4553914"/>
            <a:ext cx="5598826" cy="1348831"/>
          </a:xfrm>
          <a:prstGeom prst="rect">
            <a:avLst/>
          </a:prstGeom>
          <a:noFill/>
        </p:spPr>
        <p:txBody>
          <a:bodyPr wrap="square" rtlCol="0">
            <a:spAutoFit/>
          </a:bodyPr>
          <a:lstStyle/>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JoLynn Gower</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Summer 2020</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493-6151</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jgower@guardingthetruth.org</a:t>
            </a:r>
          </a:p>
          <a:p>
            <a:endParaRPr lang="en-US" sz="965" dirty="0"/>
          </a:p>
        </p:txBody>
      </p:sp>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JEWS AND SAMARITANS</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662609" y="901149"/>
            <a:ext cx="8481392" cy="5956852"/>
          </a:xfrm>
        </p:spPr>
        <p:txBody>
          <a:bodyPr>
            <a:noAutofit/>
          </a:bodyPr>
          <a:lstStyle/>
          <a:p>
            <a:pPr>
              <a:lnSpc>
                <a:spcPct val="88000"/>
              </a:lnSpc>
              <a:spcBef>
                <a:spcPts val="2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John 4:7-9 </a:t>
            </a:r>
            <a:r>
              <a:rPr lang="en-US" sz="2800" dirty="0">
                <a:latin typeface="Tahoma" panose="020B0604030504040204" pitchFamily="34" charset="0"/>
                <a:ea typeface="Tahoma" panose="020B0604030504040204" pitchFamily="34" charset="0"/>
                <a:cs typeface="Tahoma" panose="020B0604030504040204" pitchFamily="34" charset="0"/>
              </a:rPr>
              <a:t>There came a woman of Samaria to draw water. Jesus said to her, "Give Me a drink."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For His disciples had gone away into the city to buy food. Therefore the Samaritan woman *said to Him, "How is it that You, being a Jew, ask me for a drink since I am a Samaritan woman?" (For Jews have no dealings with Samaritans.)</a:t>
            </a:r>
          </a:p>
          <a:p>
            <a:pPr>
              <a:lnSpc>
                <a:spcPct val="88000"/>
              </a:lnSpc>
              <a:spcBef>
                <a:spcPts val="2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b="1" dirty="0">
                <a:latin typeface="Tahoma" panose="020B0604030504040204" pitchFamily="34" charset="0"/>
                <a:ea typeface="Tahoma" panose="020B0604030504040204" pitchFamily="34" charset="0"/>
                <a:cs typeface="Tahoma" panose="020B0604030504040204" pitchFamily="34" charset="0"/>
              </a:rPr>
              <a:t>Luke 9:51-53 </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When the days were approaching for His ascension, He was determined to go to Jerusalem; and He sent messengers on ahead of Him, and they went and entered a village of the Samaritans to make arrangements for Him.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But they did not receive Him, because He was traveling toward Jerusalem. </a:t>
            </a:r>
          </a:p>
          <a:p>
            <a:pPr>
              <a:lnSpc>
                <a:spcPct val="88000"/>
              </a:lnSpc>
              <a:spcBef>
                <a:spcPts val="2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61092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BELIEF vs	BEHAVIOR</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15617" y="1020417"/>
            <a:ext cx="8428384" cy="5837583"/>
          </a:xfrm>
        </p:spPr>
        <p:txBody>
          <a:bodyPr>
            <a:noAutofit/>
          </a:bodyPr>
          <a:lstStyle/>
          <a:p>
            <a:pPr>
              <a:lnSpc>
                <a:spcPct val="90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Galatians 2:15-16 </a:t>
            </a:r>
            <a:r>
              <a:rPr lang="en-US" sz="2700" dirty="0">
                <a:latin typeface="Tahoma" panose="020B0604030504040204" pitchFamily="34" charset="0"/>
                <a:ea typeface="Tahoma" panose="020B0604030504040204" pitchFamily="34" charset="0"/>
                <a:cs typeface="Tahoma" panose="020B0604030504040204" pitchFamily="34" charset="0"/>
              </a:rPr>
              <a:t> "We </a:t>
            </a:r>
            <a:r>
              <a:rPr lang="en-US" sz="2700" i="1" dirty="0">
                <a:latin typeface="Tahoma" panose="020B0604030504040204" pitchFamily="34" charset="0"/>
                <a:ea typeface="Tahoma" panose="020B0604030504040204" pitchFamily="34" charset="0"/>
                <a:cs typeface="Tahoma" panose="020B0604030504040204" pitchFamily="34" charset="0"/>
              </a:rPr>
              <a:t>are</a:t>
            </a:r>
            <a:r>
              <a:rPr lang="en-US" sz="2700" dirty="0">
                <a:latin typeface="Tahoma" panose="020B0604030504040204" pitchFamily="34" charset="0"/>
                <a:ea typeface="Tahoma" panose="020B0604030504040204" pitchFamily="34" charset="0"/>
                <a:cs typeface="Tahoma" panose="020B0604030504040204" pitchFamily="34" charset="0"/>
              </a:rPr>
              <a:t> Jews by nature and not sinners from among the Gentiles; nevertheless knowing that a man is not justified by the works of the Law but </a:t>
            </a:r>
            <a:r>
              <a:rPr lang="en-US" sz="2700" spc="-150" dirty="0">
                <a:latin typeface="Tahoma" panose="020B0604030504040204" pitchFamily="34" charset="0"/>
                <a:ea typeface="Tahoma" panose="020B0604030504040204" pitchFamily="34" charset="0"/>
                <a:cs typeface="Tahoma" panose="020B0604030504040204" pitchFamily="34" charset="0"/>
              </a:rPr>
              <a:t>through faith in </a:t>
            </a:r>
            <a:r>
              <a:rPr lang="en-US" sz="2700" dirty="0">
                <a:latin typeface="Tahoma" panose="020B0604030504040204" pitchFamily="34" charset="0"/>
                <a:ea typeface="Tahoma" panose="020B0604030504040204" pitchFamily="34" charset="0"/>
                <a:cs typeface="Tahoma" panose="020B0604030504040204" pitchFamily="34" charset="0"/>
              </a:rPr>
              <a:t>Christ </a:t>
            </a:r>
            <a:r>
              <a:rPr lang="en-US" sz="2700" spc="-150" dirty="0">
                <a:latin typeface="Tahoma" panose="020B0604030504040204" pitchFamily="34" charset="0"/>
                <a:ea typeface="Tahoma" panose="020B0604030504040204" pitchFamily="34" charset="0"/>
                <a:cs typeface="Tahoma" panose="020B0604030504040204" pitchFamily="34" charset="0"/>
              </a:rPr>
              <a:t>Jesus, even we</a:t>
            </a:r>
            <a:r>
              <a:rPr lang="en-US" sz="2700" dirty="0">
                <a:latin typeface="Tahoma" panose="020B0604030504040204" pitchFamily="34" charset="0"/>
                <a:ea typeface="Tahoma" panose="020B0604030504040204" pitchFamily="34" charset="0"/>
                <a:cs typeface="Tahoma" panose="020B0604030504040204" pitchFamily="34" charset="0"/>
              </a:rPr>
              <a:t> have believed in Christ Jesus, so that we may be justified </a:t>
            </a:r>
            <a:r>
              <a:rPr lang="en-US" sz="2700" spc="-150" dirty="0">
                <a:latin typeface="Tahoma" panose="020B0604030504040204" pitchFamily="34" charset="0"/>
                <a:ea typeface="Tahoma" panose="020B0604030504040204" pitchFamily="34" charset="0"/>
                <a:cs typeface="Tahoma" panose="020B0604030504040204" pitchFamily="34" charset="0"/>
              </a:rPr>
              <a:t>by f</a:t>
            </a:r>
            <a:r>
              <a:rPr lang="en-US" sz="2700" dirty="0">
                <a:latin typeface="Tahoma" panose="020B0604030504040204" pitchFamily="34" charset="0"/>
                <a:ea typeface="Tahoma" panose="020B0604030504040204" pitchFamily="34" charset="0"/>
                <a:cs typeface="Tahoma" panose="020B0604030504040204" pitchFamily="34" charset="0"/>
              </a:rPr>
              <a:t>ai</a:t>
            </a:r>
            <a:r>
              <a:rPr lang="en-US" sz="2700" spc="-150" dirty="0">
                <a:latin typeface="Tahoma" panose="020B0604030504040204" pitchFamily="34" charset="0"/>
                <a:ea typeface="Tahoma" panose="020B0604030504040204" pitchFamily="34" charset="0"/>
                <a:cs typeface="Tahoma" panose="020B0604030504040204" pitchFamily="34" charset="0"/>
              </a:rPr>
              <a:t>th in </a:t>
            </a:r>
            <a:r>
              <a:rPr lang="en-US" sz="2700" dirty="0">
                <a:latin typeface="Tahoma" panose="020B0604030504040204" pitchFamily="34" charset="0"/>
                <a:ea typeface="Tahoma" panose="020B0604030504040204" pitchFamily="34" charset="0"/>
                <a:cs typeface="Tahoma" panose="020B0604030504040204" pitchFamily="34" charset="0"/>
              </a:rPr>
              <a:t>Christ</a:t>
            </a:r>
            <a:r>
              <a:rPr lang="en-US" sz="2700" spc="-150" dirty="0">
                <a:latin typeface="Tahoma" panose="020B0604030504040204" pitchFamily="34" charset="0"/>
                <a:ea typeface="Tahoma" panose="020B0604030504040204" pitchFamily="34" charset="0"/>
                <a:cs typeface="Tahoma" panose="020B0604030504040204" pitchFamily="34" charset="0"/>
              </a:rPr>
              <a:t> and not by </a:t>
            </a:r>
            <a:r>
              <a:rPr lang="en-US" sz="2700" dirty="0">
                <a:latin typeface="Tahoma" panose="020B0604030504040204" pitchFamily="34" charset="0"/>
                <a:ea typeface="Tahoma" panose="020B0604030504040204" pitchFamily="34" charset="0"/>
                <a:cs typeface="Tahoma" panose="020B0604030504040204" pitchFamily="34" charset="0"/>
              </a:rPr>
              <a:t>the </a:t>
            </a:r>
            <a:r>
              <a:rPr lang="en-US" sz="2700" spc="-150" dirty="0">
                <a:latin typeface="Tahoma" panose="020B0604030504040204" pitchFamily="34" charset="0"/>
                <a:ea typeface="Tahoma" panose="020B0604030504040204" pitchFamily="34" charset="0"/>
                <a:cs typeface="Tahoma" panose="020B0604030504040204" pitchFamily="34" charset="0"/>
              </a:rPr>
              <a:t>works of the </a:t>
            </a:r>
            <a:r>
              <a:rPr lang="en-US" sz="2700" dirty="0">
                <a:latin typeface="Tahoma" panose="020B0604030504040204" pitchFamily="34" charset="0"/>
                <a:ea typeface="Tahoma" panose="020B0604030504040204" pitchFamily="34" charset="0"/>
                <a:cs typeface="Tahoma" panose="020B0604030504040204" pitchFamily="34" charset="0"/>
              </a:rPr>
              <a:t>Law; since by the works of the Law no flesh will be justified. </a:t>
            </a:r>
          </a:p>
          <a:p>
            <a:pPr>
              <a:lnSpc>
                <a:spcPct val="90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Romans 3:21-24 </a:t>
            </a:r>
            <a:r>
              <a:rPr lang="en-US" sz="2700" dirty="0">
                <a:latin typeface="Tahoma" panose="020B0604030504040204" pitchFamily="34" charset="0"/>
                <a:ea typeface="Tahoma" panose="020B0604030504040204" pitchFamily="34" charset="0"/>
                <a:cs typeface="Tahoma" panose="020B0604030504040204" pitchFamily="34" charset="0"/>
              </a:rPr>
              <a:t> But now apart from the Law </a:t>
            </a:r>
            <a:r>
              <a:rPr lang="en-US" sz="2700" i="1" dirty="0">
                <a:latin typeface="Tahoma" panose="020B0604030504040204" pitchFamily="34" charset="0"/>
                <a:ea typeface="Tahoma" panose="020B0604030504040204" pitchFamily="34" charset="0"/>
                <a:cs typeface="Tahoma" panose="020B0604030504040204" pitchFamily="34" charset="0"/>
              </a:rPr>
              <a:t>the</a:t>
            </a:r>
            <a:r>
              <a:rPr lang="en-US" sz="2700" dirty="0">
                <a:latin typeface="Tahoma" panose="020B0604030504040204" pitchFamily="34" charset="0"/>
                <a:ea typeface="Tahoma" panose="020B0604030504040204" pitchFamily="34" charset="0"/>
                <a:cs typeface="Tahoma" panose="020B0604030504040204" pitchFamily="34" charset="0"/>
              </a:rPr>
              <a:t> righteousness of God has been manifested, being witnessed by the Law and the Prophets, even </a:t>
            </a:r>
            <a:r>
              <a:rPr lang="en-US" sz="2700" i="1" dirty="0">
                <a:latin typeface="Tahoma" panose="020B0604030504040204" pitchFamily="34" charset="0"/>
                <a:ea typeface="Tahoma" panose="020B0604030504040204" pitchFamily="34" charset="0"/>
                <a:cs typeface="Tahoma" panose="020B0604030504040204" pitchFamily="34" charset="0"/>
              </a:rPr>
              <a:t>the</a:t>
            </a:r>
            <a:r>
              <a:rPr lang="en-US" sz="2700" dirty="0">
                <a:latin typeface="Tahoma" panose="020B0604030504040204" pitchFamily="34" charset="0"/>
                <a:ea typeface="Tahoma" panose="020B0604030504040204" pitchFamily="34" charset="0"/>
                <a:cs typeface="Tahoma" panose="020B0604030504040204" pitchFamily="34" charset="0"/>
              </a:rPr>
              <a:t> righteousness of God through faith in Jesus Christ for all those who believe; for there is no distinction; for all have sinned and fall short of the glory of God,  being justified as a gift by His grace through the redemption which is in Christ Jesus; </a:t>
            </a:r>
          </a:p>
        </p:txBody>
      </p:sp>
    </p:spTree>
    <p:extLst>
      <p:ext uri="{BB962C8B-B14F-4D97-AF65-F5344CB8AC3E}">
        <p14:creationId xmlns:p14="http://schemas.microsoft.com/office/powerpoint/2010/main" val="1687433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C132-04E4-4891-ACBD-16A8270E02E5}"/>
              </a:ext>
            </a:extLst>
          </p:cNvPr>
          <p:cNvSpPr>
            <a:spLocks noGrp="1"/>
          </p:cNvSpPr>
          <p:nvPr>
            <p:ph type="title"/>
          </p:nvPr>
        </p:nvSpPr>
        <p:spPr>
          <a:xfrm>
            <a:off x="1046971" y="0"/>
            <a:ext cx="8097029" cy="1175303"/>
          </a:xfrm>
        </p:spPr>
        <p:txBody>
          <a:bodyPr>
            <a:normAutofit fontScale="90000"/>
          </a:bodyPr>
          <a:lstStyle/>
          <a:p>
            <a:r>
              <a:rPr lang="en-US" sz="5400" dirty="0">
                <a:latin typeface="Tahoma" panose="020B0604030504040204" pitchFamily="34" charset="0"/>
                <a:ea typeface="Tahoma" panose="020B0604030504040204" pitchFamily="34" charset="0"/>
                <a:cs typeface="Tahoma" panose="020B0604030504040204" pitchFamily="34" charset="0"/>
              </a:rPr>
              <a:t>THE OPPOSING ARGUMENT</a:t>
            </a:r>
          </a:p>
        </p:txBody>
      </p:sp>
      <p:sp>
        <p:nvSpPr>
          <p:cNvPr id="3" name="Content Placeholder 2">
            <a:extLst>
              <a:ext uri="{FF2B5EF4-FFF2-40B4-BE49-F238E27FC236}">
                <a16:creationId xmlns:a16="http://schemas.microsoft.com/office/drawing/2014/main" id="{7D67043D-DC72-4FF0-9C64-F4FC92B38019}"/>
              </a:ext>
            </a:extLst>
          </p:cNvPr>
          <p:cNvSpPr>
            <a:spLocks noGrp="1"/>
          </p:cNvSpPr>
          <p:nvPr>
            <p:ph idx="1"/>
          </p:nvPr>
        </p:nvSpPr>
        <p:spPr>
          <a:xfrm>
            <a:off x="728870" y="993913"/>
            <a:ext cx="8415130" cy="5864087"/>
          </a:xfrm>
        </p:spPr>
        <p:txBody>
          <a:bodyPr>
            <a:noAutofit/>
          </a:bodyPr>
          <a:lstStyle/>
          <a:p>
            <a:pPr>
              <a:lnSpc>
                <a:spcPct val="85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Galatians </a:t>
            </a:r>
            <a:r>
              <a:rPr lang="en-US" sz="2700" b="1" spc="-150" dirty="0">
                <a:latin typeface="Tahoma" panose="020B0604030504040204" pitchFamily="34" charset="0"/>
                <a:ea typeface="Tahoma" panose="020B0604030504040204" pitchFamily="34" charset="0"/>
                <a:cs typeface="Tahoma" panose="020B0604030504040204" pitchFamily="34" charset="0"/>
              </a:rPr>
              <a:t>2:17</a:t>
            </a:r>
            <a:r>
              <a:rPr lang="en-US" sz="2700" spc="-150" dirty="0">
                <a:latin typeface="Tahoma" panose="020B0604030504040204" pitchFamily="34" charset="0"/>
                <a:ea typeface="Tahoma" panose="020B0604030504040204" pitchFamily="34" charset="0"/>
                <a:cs typeface="Tahoma" panose="020B0604030504040204" pitchFamily="34" charset="0"/>
              </a:rPr>
              <a:t> "But if, </a:t>
            </a:r>
            <a:r>
              <a:rPr lang="en-US" sz="2700" dirty="0">
                <a:latin typeface="Tahoma" panose="020B0604030504040204" pitchFamily="34" charset="0"/>
                <a:ea typeface="Tahoma" panose="020B0604030504040204" pitchFamily="34" charset="0"/>
                <a:cs typeface="Tahoma" panose="020B0604030504040204" pitchFamily="34" charset="0"/>
              </a:rPr>
              <a:t>while seeking to be justified in Christ, we ourselves have also been found sinners</a:t>
            </a:r>
            <a:r>
              <a:rPr lang="en-US" sz="2700" spc="-150" dirty="0">
                <a:latin typeface="Tahoma" panose="020B0604030504040204" pitchFamily="34" charset="0"/>
                <a:ea typeface="Tahoma" panose="020B0604030504040204" pitchFamily="34" charset="0"/>
                <a:cs typeface="Tahoma" panose="020B0604030504040204" pitchFamily="34" charset="0"/>
              </a:rPr>
              <a:t>, is </a:t>
            </a:r>
            <a:r>
              <a:rPr lang="en-US" sz="2700" dirty="0">
                <a:latin typeface="Tahoma" panose="020B0604030504040204" pitchFamily="34" charset="0"/>
                <a:ea typeface="Tahoma" panose="020B0604030504040204" pitchFamily="34" charset="0"/>
                <a:cs typeface="Tahoma" panose="020B0604030504040204" pitchFamily="34" charset="0"/>
              </a:rPr>
              <a:t>Christ </a:t>
            </a:r>
            <a:r>
              <a:rPr lang="en-US" sz="2700" spc="-150" dirty="0">
                <a:latin typeface="Tahoma" panose="020B0604030504040204" pitchFamily="34" charset="0"/>
                <a:ea typeface="Tahoma" panose="020B0604030504040204" pitchFamily="34" charset="0"/>
                <a:cs typeface="Tahoma" panose="020B0604030504040204" pitchFamily="34" charset="0"/>
              </a:rPr>
              <a:t>then a minister of sin? </a:t>
            </a:r>
            <a:r>
              <a:rPr lang="en-US" sz="2700" dirty="0">
                <a:latin typeface="Tahoma" panose="020B0604030504040204" pitchFamily="34" charset="0"/>
                <a:ea typeface="Tahoma" panose="020B0604030504040204" pitchFamily="34" charset="0"/>
                <a:cs typeface="Tahoma" panose="020B0604030504040204" pitchFamily="34" charset="0"/>
              </a:rPr>
              <a:t>May</a:t>
            </a:r>
            <a:r>
              <a:rPr lang="en-US" sz="2700" spc="-150" dirty="0">
                <a:latin typeface="Tahoma" panose="020B0604030504040204" pitchFamily="34" charset="0"/>
                <a:ea typeface="Tahoma" panose="020B0604030504040204" pitchFamily="34" charset="0"/>
                <a:cs typeface="Tahoma" panose="020B0604030504040204" pitchFamily="34" charset="0"/>
              </a:rPr>
              <a:t> it </a:t>
            </a:r>
            <a:r>
              <a:rPr lang="en-US" sz="2700" dirty="0">
                <a:latin typeface="Tahoma" panose="020B0604030504040204" pitchFamily="34" charset="0"/>
                <a:ea typeface="Tahoma" panose="020B0604030504040204" pitchFamily="34" charset="0"/>
                <a:cs typeface="Tahoma" panose="020B0604030504040204" pitchFamily="34" charset="0"/>
              </a:rPr>
              <a:t>never be! </a:t>
            </a:r>
          </a:p>
          <a:p>
            <a:pPr>
              <a:lnSpc>
                <a:spcPct val="85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THE ARGUMENT: </a:t>
            </a:r>
            <a:r>
              <a:rPr lang="en-US" sz="2700" dirty="0">
                <a:latin typeface="Tahoma" panose="020B0604030504040204" pitchFamily="34" charset="0"/>
                <a:ea typeface="Tahoma" panose="020B0604030504040204" pitchFamily="34" charset="0"/>
                <a:cs typeface="Tahoma" panose="020B0604030504040204" pitchFamily="34" charset="0"/>
              </a:rPr>
              <a:t>Since justification by faith eliminates the Law, it encourages sinful living; you can belong to Christ and then do anything you want; therefore, Christ is promoting sin</a:t>
            </a:r>
          </a:p>
          <a:p>
            <a:pPr>
              <a:lnSpc>
                <a:spcPct val="85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Matthew 5:17-19 </a:t>
            </a:r>
            <a:r>
              <a:rPr lang="en-US" sz="2700" dirty="0">
                <a:latin typeface="Tahoma" panose="020B0604030504040204" pitchFamily="34" charset="0"/>
                <a:ea typeface="Tahoma" panose="020B0604030504040204" pitchFamily="34" charset="0"/>
                <a:cs typeface="Tahoma" panose="020B0604030504040204" pitchFamily="34" charset="0"/>
              </a:rPr>
              <a:t> "Do not think that I came to abolish the Law or the Prophets; I did not come to abolish but to fulfill. For truly I say to you, until heaven and earth pass away, not the smallest letter or stroke shall pass from the Law until all is accomplished. Whoever then annuls one of the least of these commandments, and teaches others </a:t>
            </a:r>
            <a:r>
              <a:rPr lang="en-US" sz="2700" i="1" dirty="0">
                <a:latin typeface="Tahoma" panose="020B0604030504040204" pitchFamily="34" charset="0"/>
                <a:ea typeface="Tahoma" panose="020B0604030504040204" pitchFamily="34" charset="0"/>
                <a:cs typeface="Tahoma" panose="020B0604030504040204" pitchFamily="34" charset="0"/>
              </a:rPr>
              <a:t>to do</a:t>
            </a:r>
            <a:r>
              <a:rPr lang="en-US" sz="2700" dirty="0">
                <a:latin typeface="Tahoma" panose="020B0604030504040204" pitchFamily="34" charset="0"/>
                <a:ea typeface="Tahoma" panose="020B0604030504040204" pitchFamily="34" charset="0"/>
                <a:cs typeface="Tahoma" panose="020B0604030504040204" pitchFamily="34" charset="0"/>
              </a:rPr>
              <a:t> the same, shall be called least in the kingdom of heaven; but whoever keeps and teaches </a:t>
            </a:r>
            <a:r>
              <a:rPr lang="en-US" sz="2700" i="1" dirty="0">
                <a:latin typeface="Tahoma" panose="020B0604030504040204" pitchFamily="34" charset="0"/>
                <a:ea typeface="Tahoma" panose="020B0604030504040204" pitchFamily="34" charset="0"/>
                <a:cs typeface="Tahoma" panose="020B0604030504040204" pitchFamily="34" charset="0"/>
              </a:rPr>
              <a:t>them,</a:t>
            </a:r>
            <a:r>
              <a:rPr lang="en-US" sz="2700" dirty="0">
                <a:latin typeface="Tahoma" panose="020B0604030504040204" pitchFamily="34" charset="0"/>
                <a:ea typeface="Tahoma" panose="020B0604030504040204" pitchFamily="34" charset="0"/>
                <a:cs typeface="Tahoma" panose="020B0604030504040204" pitchFamily="34" charset="0"/>
              </a:rPr>
              <a:t> he shall be called great in the kingdom of heaven. </a:t>
            </a:r>
          </a:p>
        </p:txBody>
      </p:sp>
    </p:spTree>
    <p:extLst>
      <p:ext uri="{BB962C8B-B14F-4D97-AF65-F5344CB8AC3E}">
        <p14:creationId xmlns:p14="http://schemas.microsoft.com/office/powerpoint/2010/main" val="1661758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FCE4-F912-4853-82F9-DEF1CDAB21D4}"/>
              </a:ext>
            </a:extLst>
          </p:cNvPr>
          <p:cNvSpPr>
            <a:spLocks noGrp="1"/>
          </p:cNvSpPr>
          <p:nvPr>
            <p:ph type="title"/>
          </p:nvPr>
        </p:nvSpPr>
        <p:spPr>
          <a:xfrm>
            <a:off x="982133" y="1"/>
            <a:ext cx="7704667" cy="1113182"/>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RIGHTEOUSNESS</a:t>
            </a:r>
          </a:p>
        </p:txBody>
      </p:sp>
      <p:sp>
        <p:nvSpPr>
          <p:cNvPr id="3" name="Content Placeholder 2">
            <a:extLst>
              <a:ext uri="{FF2B5EF4-FFF2-40B4-BE49-F238E27FC236}">
                <a16:creationId xmlns:a16="http://schemas.microsoft.com/office/drawing/2014/main" id="{8E739165-068B-412C-BC51-F198F8D178CC}"/>
              </a:ext>
            </a:extLst>
          </p:cNvPr>
          <p:cNvSpPr>
            <a:spLocks noGrp="1"/>
          </p:cNvSpPr>
          <p:nvPr>
            <p:ph idx="1"/>
          </p:nvPr>
        </p:nvSpPr>
        <p:spPr>
          <a:xfrm>
            <a:off x="457201" y="1113183"/>
            <a:ext cx="8686800" cy="5744816"/>
          </a:xfrm>
        </p:spPr>
        <p:txBody>
          <a:bodyPr>
            <a:noAutofit/>
          </a:bodyPr>
          <a:lstStyle/>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OLD COVENANT vs NEW COVENANT</a:t>
            </a:r>
          </a:p>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2:21 </a:t>
            </a:r>
            <a:r>
              <a:rPr lang="en-US" sz="2800" dirty="0">
                <a:latin typeface="Tahoma" panose="020B0604030504040204" pitchFamily="34" charset="0"/>
                <a:ea typeface="Tahoma" panose="020B0604030504040204" pitchFamily="34" charset="0"/>
                <a:cs typeface="Tahoma" panose="020B0604030504040204" pitchFamily="34" charset="0"/>
              </a:rPr>
              <a:t>“I do not nullify the grace of God, for if righteousness </a:t>
            </a:r>
            <a:r>
              <a:rPr lang="en-US" sz="2800" i="1" dirty="0">
                <a:latin typeface="Tahoma" panose="020B0604030504040204" pitchFamily="34" charset="0"/>
                <a:ea typeface="Tahoma" panose="020B0604030504040204" pitchFamily="34" charset="0"/>
                <a:cs typeface="Tahoma" panose="020B0604030504040204" pitchFamily="34" charset="0"/>
              </a:rPr>
              <a:t>comes</a:t>
            </a:r>
            <a:r>
              <a:rPr lang="en-US" sz="2800" dirty="0">
                <a:latin typeface="Tahoma" panose="020B0604030504040204" pitchFamily="34" charset="0"/>
                <a:ea typeface="Tahoma" panose="020B0604030504040204" pitchFamily="34" charset="0"/>
                <a:cs typeface="Tahoma" panose="020B0604030504040204" pitchFamily="34" charset="0"/>
              </a:rPr>
              <a:t> through the Law, then Christ died needlessly.”</a:t>
            </a:r>
          </a:p>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IMPUTED RIGHTEOUSNESS </a:t>
            </a:r>
          </a:p>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Romans 3:20 …</a:t>
            </a:r>
            <a:r>
              <a:rPr lang="en-US" sz="2800" dirty="0">
                <a:latin typeface="Tahoma" panose="020B0604030504040204" pitchFamily="34" charset="0"/>
                <a:ea typeface="Tahoma" panose="020B0604030504040204" pitchFamily="34" charset="0"/>
                <a:cs typeface="Tahoma" panose="020B0604030504040204" pitchFamily="34" charset="0"/>
              </a:rPr>
              <a:t>because by the works of the Law no flesh will be justified in His sight; for through the Law </a:t>
            </a:r>
            <a:r>
              <a:rPr lang="en-US" sz="2800" i="1" dirty="0">
                <a:latin typeface="Tahoma" panose="020B0604030504040204" pitchFamily="34" charset="0"/>
                <a:ea typeface="Tahoma" panose="020B0604030504040204" pitchFamily="34" charset="0"/>
                <a:cs typeface="Tahoma" panose="020B0604030504040204" pitchFamily="34" charset="0"/>
              </a:rPr>
              <a:t>comes</a:t>
            </a:r>
            <a:r>
              <a:rPr lang="en-US" sz="2800" dirty="0">
                <a:latin typeface="Tahoma" panose="020B0604030504040204" pitchFamily="34" charset="0"/>
                <a:ea typeface="Tahoma" panose="020B0604030504040204" pitchFamily="34" charset="0"/>
                <a:cs typeface="Tahoma" panose="020B0604030504040204" pitchFamily="34" charset="0"/>
              </a:rPr>
              <a:t> the knowledge of sin. </a:t>
            </a:r>
          </a:p>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IMPARTED RIGHTEOUSNESS</a:t>
            </a:r>
          </a:p>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1 John 1:9-10 </a:t>
            </a:r>
            <a:r>
              <a:rPr lang="en-US" sz="2800" dirty="0">
                <a:latin typeface="Tahoma" panose="020B0604030504040204" pitchFamily="34" charset="0"/>
                <a:ea typeface="Tahoma" panose="020B0604030504040204" pitchFamily="34" charset="0"/>
                <a:cs typeface="Tahoma" panose="020B0604030504040204" pitchFamily="34" charset="0"/>
              </a:rPr>
              <a:t>If we confess our sins, He is faithful and righteous to forgive us our sins and to cleanse us from all unrighteousness. If we say that we have not sinned, we make Him a liar and His word is not in us. </a:t>
            </a:r>
          </a:p>
        </p:txBody>
      </p:sp>
    </p:spTree>
    <p:extLst>
      <p:ext uri="{BB962C8B-B14F-4D97-AF65-F5344CB8AC3E}">
        <p14:creationId xmlns:p14="http://schemas.microsoft.com/office/powerpoint/2010/main" val="36262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113232" y="221148"/>
            <a:ext cx="7514035"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VERSE FOR THE JOURNEY</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lnSpcReduction="10000"/>
          </a:bodyPr>
          <a:lstStyle/>
          <a:p>
            <a:pPr marL="0" indent="0">
              <a:buNone/>
            </a:pPr>
            <a:r>
              <a:rPr lang="en-US" sz="2800" b="1" dirty="0">
                <a:latin typeface="Tahoma" panose="020B0604030504040204" pitchFamily="34" charset="0"/>
                <a:ea typeface="Tahoma" panose="020B0604030504040204" pitchFamily="34" charset="0"/>
                <a:cs typeface="Tahoma" panose="020B0604030504040204" pitchFamily="34" charset="0"/>
              </a:rPr>
              <a:t>Galatians 1:6-10  </a:t>
            </a:r>
            <a:r>
              <a:rPr lang="en-US" sz="2800" dirty="0">
                <a:latin typeface="Tahoma" panose="020B0604030504040204" pitchFamily="34" charset="0"/>
                <a:ea typeface="Tahoma" panose="020B0604030504040204" pitchFamily="34" charset="0"/>
                <a:cs typeface="Tahoma" panose="020B0604030504040204" pitchFamily="34" charset="0"/>
              </a:rPr>
              <a:t>I am amazed that you are so quickly deserting Him who called you by the grace of Christ, for a different gospel; which is </a:t>
            </a:r>
            <a:r>
              <a:rPr lang="en-US" sz="2800" i="1" dirty="0">
                <a:latin typeface="Tahoma" panose="020B0604030504040204" pitchFamily="34" charset="0"/>
                <a:ea typeface="Tahoma" panose="020B0604030504040204" pitchFamily="34" charset="0"/>
                <a:cs typeface="Tahoma" panose="020B0604030504040204" pitchFamily="34" charset="0"/>
              </a:rPr>
              <a:t>really</a:t>
            </a:r>
            <a:r>
              <a:rPr lang="en-US" sz="2800" dirty="0">
                <a:latin typeface="Tahoma" panose="020B0604030504040204" pitchFamily="34" charset="0"/>
                <a:ea typeface="Tahoma" panose="020B0604030504040204" pitchFamily="34" charset="0"/>
                <a:cs typeface="Tahoma" panose="020B0604030504040204" pitchFamily="34" charset="0"/>
              </a:rPr>
              <a:t> not another; only there are some who are disturbing you and want to distort the gospel of Christ. But even</a:t>
            </a:r>
            <a:r>
              <a:rPr lang="en-US" sz="2800" spc="-150" dirty="0">
                <a:latin typeface="Tahoma" panose="020B0604030504040204" pitchFamily="34" charset="0"/>
                <a:ea typeface="Tahoma" panose="020B0604030504040204" pitchFamily="34" charset="0"/>
                <a:cs typeface="Tahoma" panose="020B0604030504040204" pitchFamily="34" charset="0"/>
              </a:rPr>
              <a:t> if </a:t>
            </a:r>
            <a:r>
              <a:rPr lang="en-US" sz="2800" dirty="0">
                <a:latin typeface="Tahoma" panose="020B0604030504040204" pitchFamily="34" charset="0"/>
                <a:ea typeface="Tahoma" panose="020B0604030504040204" pitchFamily="34" charset="0"/>
                <a:cs typeface="Tahoma" panose="020B0604030504040204" pitchFamily="34" charset="0"/>
              </a:rPr>
              <a:t>we</a:t>
            </a:r>
            <a:r>
              <a:rPr lang="en-US" sz="2800" spc="-150" dirty="0">
                <a:latin typeface="Tahoma" panose="020B0604030504040204" pitchFamily="34" charset="0"/>
                <a:ea typeface="Tahoma" panose="020B0604030504040204" pitchFamily="34" charset="0"/>
                <a:cs typeface="Tahoma" panose="020B0604030504040204" pitchFamily="34" charset="0"/>
              </a:rPr>
              <a:t>, or an </a:t>
            </a:r>
            <a:r>
              <a:rPr lang="en-US" sz="2800" dirty="0">
                <a:latin typeface="Tahoma" panose="020B0604030504040204" pitchFamily="34" charset="0"/>
                <a:ea typeface="Tahoma" panose="020B0604030504040204" pitchFamily="34" charset="0"/>
                <a:cs typeface="Tahoma" panose="020B0604030504040204" pitchFamily="34" charset="0"/>
              </a:rPr>
              <a:t>angel from heaven, should preach to you a gospel contrary to </a:t>
            </a:r>
            <a:r>
              <a:rPr lang="en-US" sz="2800" spc="-150" dirty="0">
                <a:latin typeface="Tahoma" panose="020B0604030504040204" pitchFamily="34" charset="0"/>
                <a:ea typeface="Tahoma" panose="020B0604030504040204" pitchFamily="34" charset="0"/>
                <a:cs typeface="Tahoma" panose="020B0604030504040204" pitchFamily="34" charset="0"/>
              </a:rPr>
              <a:t>what we </a:t>
            </a:r>
            <a:r>
              <a:rPr lang="en-US" sz="2800" dirty="0">
                <a:latin typeface="Tahoma" panose="020B0604030504040204" pitchFamily="34" charset="0"/>
                <a:ea typeface="Tahoma" panose="020B0604030504040204" pitchFamily="34" charset="0"/>
                <a:cs typeface="Tahoma" panose="020B0604030504040204" pitchFamily="34" charset="0"/>
              </a:rPr>
              <a:t>have preached to you, he is to be accursed! As we have said before, so I say again now, if any man is preaching to you a gospel contrary to what you received, he is to be accursed! For am I now seeking the favor of men</a:t>
            </a:r>
            <a:r>
              <a:rPr lang="en-US" sz="2800" spc="-150" dirty="0">
                <a:latin typeface="Tahoma" panose="020B0604030504040204" pitchFamily="34" charset="0"/>
                <a:ea typeface="Tahoma" panose="020B0604030504040204" pitchFamily="34" charset="0"/>
                <a:cs typeface="Tahoma" panose="020B0604030504040204" pitchFamily="34" charset="0"/>
              </a:rPr>
              <a:t>, or of </a:t>
            </a:r>
            <a:r>
              <a:rPr lang="en-US" sz="2800" dirty="0">
                <a:latin typeface="Tahoma" panose="020B0604030504040204" pitchFamily="34" charset="0"/>
                <a:ea typeface="Tahoma" panose="020B0604030504040204" pitchFamily="34" charset="0"/>
                <a:cs typeface="Tahoma" panose="020B0604030504040204" pitchFamily="34" charset="0"/>
              </a:rPr>
              <a:t>God? Or am I striving to please men? If I were still trying to please men, I would not be a bond-servant of Christ. </a:t>
            </a:r>
          </a:p>
          <a:p>
            <a:pPr marL="0" indent="0">
              <a:buNone/>
            </a:pPr>
            <a:endParaRPr lang="en-US" dirty="0"/>
          </a:p>
        </p:txBody>
      </p:sp>
    </p:spTree>
    <p:extLst>
      <p:ext uri="{BB962C8B-B14F-4D97-AF65-F5344CB8AC3E}">
        <p14:creationId xmlns:p14="http://schemas.microsoft.com/office/powerpoint/2010/main" val="2348903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073348" y="0"/>
            <a:ext cx="7514035"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MOING TO CONTENT</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68626" y="861391"/>
            <a:ext cx="8375374" cy="5996609"/>
          </a:xfrm>
        </p:spPr>
        <p:txBody>
          <a:bodyPr>
            <a:normAutofit/>
          </a:bodyPr>
          <a:lstStyle/>
          <a:p>
            <a:pPr>
              <a:lnSpc>
                <a:spcPct val="10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Last week, we saw Paul making a scathing defense of his apostolic authority in Galatians 1.</a:t>
            </a:r>
          </a:p>
          <a:p>
            <a:pPr>
              <a:lnSpc>
                <a:spcPct val="10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Paul emphasized that he was an apostle because God had called him</a:t>
            </a:r>
          </a:p>
          <a:p>
            <a:pPr>
              <a:lnSpc>
                <a:spcPct val="10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In chapter 2, Paul moves from a defense of his calling to the content of his message</a:t>
            </a:r>
          </a:p>
          <a:p>
            <a:pPr>
              <a:lnSpc>
                <a:spcPct val="10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A lot of discussion centers on whether Paul made the visit to Jerusalem being considered here during the famine or for the Jerusalem Council</a:t>
            </a:r>
          </a:p>
          <a:p>
            <a:pPr>
              <a:lnSpc>
                <a:spcPct val="10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For a discussion of gospel content, it makes little difference; for a discussion of the Judaizers, it is central</a:t>
            </a:r>
            <a:endParaRPr lang="en-US" sz="45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179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F1694-D179-4F6C-A4F7-BAD5037C19EB}"/>
              </a:ext>
            </a:extLst>
          </p:cNvPr>
          <p:cNvSpPr>
            <a:spLocks noGrp="1"/>
          </p:cNvSpPr>
          <p:nvPr>
            <p:ph type="title"/>
          </p:nvPr>
        </p:nvSpPr>
        <p:spPr>
          <a:xfrm>
            <a:off x="982133" y="1"/>
            <a:ext cx="7704667" cy="1086678"/>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SPIES IN THE CAMP</a:t>
            </a:r>
          </a:p>
        </p:txBody>
      </p:sp>
      <p:sp>
        <p:nvSpPr>
          <p:cNvPr id="3" name="Content Placeholder 2">
            <a:extLst>
              <a:ext uri="{FF2B5EF4-FFF2-40B4-BE49-F238E27FC236}">
                <a16:creationId xmlns:a16="http://schemas.microsoft.com/office/drawing/2014/main" id="{12BAA957-D349-4F3F-A0CC-DA03EF0718F6}"/>
              </a:ext>
            </a:extLst>
          </p:cNvPr>
          <p:cNvSpPr>
            <a:spLocks noGrp="1"/>
          </p:cNvSpPr>
          <p:nvPr>
            <p:ph idx="1"/>
          </p:nvPr>
        </p:nvSpPr>
        <p:spPr>
          <a:xfrm>
            <a:off x="982133" y="980661"/>
            <a:ext cx="8161867" cy="5877338"/>
          </a:xfrm>
        </p:spPr>
        <p:txBody>
          <a:bodyPr>
            <a:noAutofit/>
          </a:bodyPr>
          <a:lstStyle/>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Acts 15:1-2 </a:t>
            </a:r>
            <a:r>
              <a:rPr lang="en-US" sz="2800" dirty="0">
                <a:latin typeface="Tahoma" panose="020B0604030504040204" pitchFamily="34" charset="0"/>
                <a:ea typeface="Tahoma" panose="020B0604030504040204" pitchFamily="34" charset="0"/>
                <a:cs typeface="Tahoma" panose="020B0604030504040204" pitchFamily="34" charset="0"/>
              </a:rPr>
              <a:t>Some men came down from Judea and </a:t>
            </a:r>
            <a:r>
              <a:rPr lang="en-US" sz="2800" i="1" dirty="0">
                <a:latin typeface="Tahoma" panose="020B0604030504040204" pitchFamily="34" charset="0"/>
                <a:ea typeface="Tahoma" panose="020B0604030504040204" pitchFamily="34" charset="0"/>
                <a:cs typeface="Tahoma" panose="020B0604030504040204" pitchFamily="34" charset="0"/>
              </a:rPr>
              <a:t>began</a:t>
            </a:r>
            <a:r>
              <a:rPr lang="en-US" sz="2800" dirty="0">
                <a:latin typeface="Tahoma" panose="020B0604030504040204" pitchFamily="34" charset="0"/>
                <a:ea typeface="Tahoma" panose="020B0604030504040204" pitchFamily="34" charset="0"/>
                <a:cs typeface="Tahoma" panose="020B0604030504040204" pitchFamily="34" charset="0"/>
              </a:rPr>
              <a:t> teaching the brethren, "Unless you are circumcised according to the custom of Moses, you cannot be saved." And when Paul and Barnabas had great dissension and debate with them, </a:t>
            </a:r>
            <a:r>
              <a:rPr lang="en-US" sz="2800" i="1" dirty="0">
                <a:latin typeface="Tahoma" panose="020B0604030504040204" pitchFamily="34" charset="0"/>
                <a:ea typeface="Tahoma" panose="020B0604030504040204" pitchFamily="34" charset="0"/>
                <a:cs typeface="Tahoma" panose="020B0604030504040204" pitchFamily="34" charset="0"/>
              </a:rPr>
              <a:t>the brethren</a:t>
            </a:r>
            <a:r>
              <a:rPr lang="en-US" sz="2800" dirty="0">
                <a:latin typeface="Tahoma" panose="020B0604030504040204" pitchFamily="34" charset="0"/>
                <a:ea typeface="Tahoma" panose="020B0604030504040204" pitchFamily="34" charset="0"/>
                <a:cs typeface="Tahoma" panose="020B0604030504040204" pitchFamily="34" charset="0"/>
              </a:rPr>
              <a:t> determined that Paul and Barnabas and some others of them should go up to Jerusalem to the apostles and elders concerning this issue. </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Salvation based on outward acts rather than inward relationship with Jesus</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PURPOSE 1: </a:t>
            </a:r>
            <a:r>
              <a:rPr lang="en-US" sz="2800" dirty="0">
                <a:latin typeface="Tahoma" panose="020B0604030504040204" pitchFamily="34" charset="0"/>
                <a:ea typeface="Tahoma" panose="020B0604030504040204" pitchFamily="34" charset="0"/>
                <a:cs typeface="Tahoma" panose="020B0604030504040204" pitchFamily="34" charset="0"/>
              </a:rPr>
              <a:t>to spy out what the apostles were teaching</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PURPOSE 2: </a:t>
            </a:r>
            <a:r>
              <a:rPr lang="en-US" sz="2800" dirty="0">
                <a:latin typeface="Tahoma" panose="020B0604030504040204" pitchFamily="34" charset="0"/>
                <a:ea typeface="Tahoma" panose="020B0604030504040204" pitchFamily="34" charset="0"/>
                <a:cs typeface="Tahoma" panose="020B0604030504040204" pitchFamily="34" charset="0"/>
              </a:rPr>
              <a:t>to promote their legalistic agenda</a:t>
            </a: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434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A164-DECA-477D-AB75-124FD00239AA}"/>
              </a:ext>
            </a:extLst>
          </p:cNvPr>
          <p:cNvSpPr>
            <a:spLocks noGrp="1"/>
          </p:cNvSpPr>
          <p:nvPr>
            <p:ph type="title"/>
          </p:nvPr>
        </p:nvSpPr>
        <p:spPr>
          <a:xfrm>
            <a:off x="982133" y="1"/>
            <a:ext cx="8161867" cy="1033669"/>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JERUSALEM COUNCIL</a:t>
            </a:r>
          </a:p>
        </p:txBody>
      </p:sp>
      <p:sp>
        <p:nvSpPr>
          <p:cNvPr id="3" name="Content Placeholder 2">
            <a:extLst>
              <a:ext uri="{FF2B5EF4-FFF2-40B4-BE49-F238E27FC236}">
                <a16:creationId xmlns:a16="http://schemas.microsoft.com/office/drawing/2014/main" id="{9E666269-38D2-4939-B0B4-855A0964B131}"/>
              </a:ext>
            </a:extLst>
          </p:cNvPr>
          <p:cNvSpPr>
            <a:spLocks noGrp="1"/>
          </p:cNvSpPr>
          <p:nvPr>
            <p:ph idx="1"/>
          </p:nvPr>
        </p:nvSpPr>
        <p:spPr>
          <a:xfrm>
            <a:off x="808383" y="834887"/>
            <a:ext cx="8335617" cy="6023113"/>
          </a:xfrm>
        </p:spPr>
        <p:txBody>
          <a:bodyPr>
            <a:noAutofit/>
          </a:bodyPr>
          <a:lstStyle/>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Acts 15:19-21 </a:t>
            </a:r>
            <a:r>
              <a:rPr lang="en-US" sz="2800" dirty="0">
                <a:latin typeface="Tahoma" panose="020B0604030504040204" pitchFamily="34" charset="0"/>
                <a:ea typeface="Tahoma" panose="020B0604030504040204" pitchFamily="34" charset="0"/>
                <a:cs typeface="Tahoma" panose="020B0604030504040204" pitchFamily="34" charset="0"/>
              </a:rPr>
              <a:t> "Therefore it is my judgment that we do not trouble those who are turning to God from among the Gentiles, but that we write to them that they abstain from things </a:t>
            </a:r>
            <a:r>
              <a:rPr lang="en-US" sz="2800" dirty="0" err="1">
                <a:latin typeface="Tahoma" panose="020B0604030504040204" pitchFamily="34" charset="0"/>
                <a:ea typeface="Tahoma" panose="020B0604030504040204" pitchFamily="34" charset="0"/>
                <a:cs typeface="Tahoma" panose="020B0604030504040204" pitchFamily="34" charset="0"/>
              </a:rPr>
              <a:t>contamin-ated</a:t>
            </a:r>
            <a:r>
              <a:rPr lang="en-US" sz="2800" dirty="0">
                <a:latin typeface="Tahoma" panose="020B0604030504040204" pitchFamily="34" charset="0"/>
                <a:ea typeface="Tahoma" panose="020B0604030504040204" pitchFamily="34" charset="0"/>
                <a:cs typeface="Tahoma" panose="020B0604030504040204" pitchFamily="34" charset="0"/>
              </a:rPr>
              <a:t> by idols, from fornication and from what is strangled and from blood. For Moses from ancient </a:t>
            </a:r>
            <a:r>
              <a:rPr lang="en-US" sz="2800" spc="-150" dirty="0">
                <a:latin typeface="Tahoma" panose="020B0604030504040204" pitchFamily="34" charset="0"/>
                <a:ea typeface="Tahoma" panose="020B0604030504040204" pitchFamily="34" charset="0"/>
                <a:cs typeface="Tahoma" panose="020B0604030504040204" pitchFamily="34" charset="0"/>
              </a:rPr>
              <a:t>generations has in every city </a:t>
            </a:r>
            <a:r>
              <a:rPr lang="en-US" sz="2800" dirty="0">
                <a:latin typeface="Tahoma" panose="020B0604030504040204" pitchFamily="34" charset="0"/>
                <a:ea typeface="Tahoma" panose="020B0604030504040204" pitchFamily="34" charset="0"/>
                <a:cs typeface="Tahoma" panose="020B0604030504040204" pitchFamily="34" charset="0"/>
              </a:rPr>
              <a:t>those who preach him, since he is </a:t>
            </a:r>
            <a:r>
              <a:rPr lang="en-US" sz="2800" spc="-150" dirty="0">
                <a:latin typeface="Tahoma" panose="020B0604030504040204" pitchFamily="34" charset="0"/>
                <a:ea typeface="Tahoma" panose="020B0604030504040204" pitchFamily="34" charset="0"/>
                <a:cs typeface="Tahoma" panose="020B0604030504040204" pitchFamily="34" charset="0"/>
              </a:rPr>
              <a:t>read in the </a:t>
            </a:r>
            <a:r>
              <a:rPr lang="en-US" sz="2800" dirty="0">
                <a:latin typeface="Tahoma" panose="020B0604030504040204" pitchFamily="34" charset="0"/>
                <a:ea typeface="Tahoma" panose="020B0604030504040204" pitchFamily="34" charset="0"/>
                <a:cs typeface="Tahoma" panose="020B0604030504040204" pitchFamily="34" charset="0"/>
              </a:rPr>
              <a:t>synagogues every Sabbath." </a:t>
            </a:r>
          </a:p>
          <a:p>
            <a:pPr>
              <a:lnSpc>
                <a:spcPct val="90000"/>
              </a:lnSpc>
              <a:spcBef>
                <a:spcPts val="1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Worship of pagan gods involved idols and in many cases sexual acts</a:t>
            </a:r>
          </a:p>
          <a:p>
            <a:pPr>
              <a:lnSpc>
                <a:spcPct val="90000"/>
              </a:lnSpc>
              <a:spcBef>
                <a:spcPts val="1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Jews killed food animals in a very specific way designed to drain all blood; pagans often ate and drank blood</a:t>
            </a:r>
          </a:p>
          <a:p>
            <a:pPr>
              <a:lnSpc>
                <a:spcPct val="90000"/>
              </a:lnSpc>
              <a:spcBef>
                <a:spcPts val="1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Leviticus 17:11  </a:t>
            </a:r>
            <a:r>
              <a:rPr lang="en-US" sz="2800" dirty="0">
                <a:latin typeface="Tahoma" panose="020B0604030504040204" pitchFamily="34" charset="0"/>
                <a:ea typeface="Tahoma" panose="020B0604030504040204" pitchFamily="34" charset="0"/>
                <a:cs typeface="Tahoma" panose="020B0604030504040204" pitchFamily="34" charset="0"/>
              </a:rPr>
              <a:t>'For the life of the flesh is in the blood...’</a:t>
            </a:r>
          </a:p>
        </p:txBody>
      </p:sp>
    </p:spTree>
    <p:extLst>
      <p:ext uri="{BB962C8B-B14F-4D97-AF65-F5344CB8AC3E}">
        <p14:creationId xmlns:p14="http://schemas.microsoft.com/office/powerpoint/2010/main" val="188204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5FC16-E7B8-49EE-A4DB-057FC3319FE2}"/>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36999B3-7560-42B3-835D-2ED9A160EBFC}"/>
              </a:ext>
            </a:extLst>
          </p:cNvPr>
          <p:cNvSpPr>
            <a:spLocks noGrp="1"/>
          </p:cNvSpPr>
          <p:nvPr>
            <p:ph type="subTitle" idx="1"/>
          </p:nvPr>
        </p:nvSpPr>
        <p:spPr/>
        <p:txBody>
          <a:bodyPr/>
          <a:lstStyle/>
          <a:p>
            <a:endParaRPr lang="en-US" dirty="0"/>
          </a:p>
        </p:txBody>
      </p:sp>
      <p:pic>
        <p:nvPicPr>
          <p:cNvPr id="5" name="Picture 4">
            <a:extLst>
              <a:ext uri="{FF2B5EF4-FFF2-40B4-BE49-F238E27FC236}">
                <a16:creationId xmlns:a16="http://schemas.microsoft.com/office/drawing/2014/main" id="{D7E379E4-D8A8-4D9D-8677-E03CA18D45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758" y="-55345"/>
            <a:ext cx="3195337" cy="4458010"/>
          </a:xfrm>
          <a:prstGeom prst="rect">
            <a:avLst/>
          </a:prstGeom>
        </p:spPr>
      </p:pic>
      <p:pic>
        <p:nvPicPr>
          <p:cNvPr id="9" name="Picture 8">
            <a:extLst>
              <a:ext uri="{FF2B5EF4-FFF2-40B4-BE49-F238E27FC236}">
                <a16:creationId xmlns:a16="http://schemas.microsoft.com/office/drawing/2014/main" id="{9A798321-504B-49C2-B791-89B17C7396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9296" y="200131"/>
            <a:ext cx="5725734" cy="2127803"/>
          </a:xfrm>
          <a:prstGeom prst="rect">
            <a:avLst/>
          </a:prstGeom>
        </p:spPr>
      </p:pic>
      <p:pic>
        <p:nvPicPr>
          <p:cNvPr id="6" name="Picture 5">
            <a:extLst>
              <a:ext uri="{FF2B5EF4-FFF2-40B4-BE49-F238E27FC236}">
                <a16:creationId xmlns:a16="http://schemas.microsoft.com/office/drawing/2014/main" id="{7A4DBBB3-47B0-4712-B3C9-EB6FF88430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6664" y="2372242"/>
            <a:ext cx="4342605" cy="2022740"/>
          </a:xfrm>
          <a:prstGeom prst="rect">
            <a:avLst/>
          </a:prstGeom>
        </p:spPr>
      </p:pic>
      <p:pic>
        <p:nvPicPr>
          <p:cNvPr id="8" name="Picture 7">
            <a:extLst>
              <a:ext uri="{FF2B5EF4-FFF2-40B4-BE49-F238E27FC236}">
                <a16:creationId xmlns:a16="http://schemas.microsoft.com/office/drawing/2014/main" id="{A2C55017-D773-4794-8486-33EDF7EF499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33322" y="4446975"/>
            <a:ext cx="2431708" cy="2369754"/>
          </a:xfrm>
          <a:prstGeom prst="rect">
            <a:avLst/>
          </a:prstGeom>
        </p:spPr>
      </p:pic>
    </p:spTree>
    <p:extLst>
      <p:ext uri="{BB962C8B-B14F-4D97-AF65-F5344CB8AC3E}">
        <p14:creationId xmlns:p14="http://schemas.microsoft.com/office/powerpoint/2010/main" val="4264271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781877" y="221148"/>
            <a:ext cx="8362123"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UNINVITED PARTICIPANTS</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lnSpcReduction="10000"/>
          </a:bodyPr>
          <a:lstStyle/>
          <a:p>
            <a:pPr>
              <a:lnSpc>
                <a:spcPct val="98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2:1-2 </a:t>
            </a:r>
            <a:r>
              <a:rPr lang="en-US" sz="2800" dirty="0">
                <a:latin typeface="Tahoma" panose="020B0604030504040204" pitchFamily="34" charset="0"/>
                <a:ea typeface="Tahoma" panose="020B0604030504040204" pitchFamily="34" charset="0"/>
                <a:cs typeface="Tahoma" panose="020B0604030504040204" pitchFamily="34" charset="0"/>
              </a:rPr>
              <a:t> Then after an interval of fourteen years I went up again to Jerusalem with Barnabas, taking Titus along also. It was because of a revelation that I went up; and I submitted to them the gospel which I preach among the Gentiles, but </a:t>
            </a:r>
            <a:r>
              <a:rPr lang="en-US" sz="2800" i="1" dirty="0">
                <a:latin typeface="Tahoma" panose="020B0604030504040204" pitchFamily="34" charset="0"/>
                <a:ea typeface="Tahoma" panose="020B0604030504040204" pitchFamily="34" charset="0"/>
                <a:cs typeface="Tahoma" panose="020B0604030504040204" pitchFamily="34" charset="0"/>
              </a:rPr>
              <a:t>I did so</a:t>
            </a:r>
            <a:r>
              <a:rPr lang="en-US" sz="2800" dirty="0">
                <a:latin typeface="Tahoma" panose="020B0604030504040204" pitchFamily="34" charset="0"/>
                <a:ea typeface="Tahoma" panose="020B0604030504040204" pitchFamily="34" charset="0"/>
                <a:cs typeface="Tahoma" panose="020B0604030504040204" pitchFamily="34" charset="0"/>
              </a:rPr>
              <a:t> in private to those who were of reputation, for fear that I might be running, or had run, in vain. </a:t>
            </a:r>
          </a:p>
          <a:p>
            <a:pPr>
              <a:lnSpc>
                <a:spcPct val="98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Paul had not required Titus, a gentile, to be circumcised</a:t>
            </a:r>
          </a:p>
          <a:p>
            <a:pPr>
              <a:lnSpc>
                <a:spcPct val="98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2:4 </a:t>
            </a:r>
            <a:r>
              <a:rPr lang="en-US" sz="2800" dirty="0">
                <a:latin typeface="Tahoma" panose="020B0604030504040204" pitchFamily="34" charset="0"/>
                <a:ea typeface="Tahoma" panose="020B0604030504040204" pitchFamily="34" charset="0"/>
                <a:cs typeface="Tahoma" panose="020B0604030504040204" pitchFamily="34" charset="0"/>
              </a:rPr>
              <a:t>But </a:t>
            </a:r>
            <a:r>
              <a:rPr lang="en-US" sz="2800" i="1" dirty="0">
                <a:latin typeface="Tahoma" panose="020B0604030504040204" pitchFamily="34" charset="0"/>
                <a:ea typeface="Tahoma" panose="020B0604030504040204" pitchFamily="34" charset="0"/>
                <a:cs typeface="Tahoma" panose="020B0604030504040204" pitchFamily="34" charset="0"/>
              </a:rPr>
              <a:t>it was</a:t>
            </a:r>
            <a:r>
              <a:rPr lang="en-US" sz="2800" dirty="0">
                <a:latin typeface="Tahoma" panose="020B0604030504040204" pitchFamily="34" charset="0"/>
                <a:ea typeface="Tahoma" panose="020B0604030504040204" pitchFamily="34" charset="0"/>
                <a:cs typeface="Tahoma" panose="020B0604030504040204" pitchFamily="34" charset="0"/>
              </a:rPr>
              <a:t> because of the false brethren secretly brought in, who had sneaked in to spy out our liberty which we have in Christ Jesus, in order to bring us into bondage.</a:t>
            </a:r>
          </a:p>
          <a:p>
            <a:pPr>
              <a:lnSpc>
                <a:spcPct val="98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False: </a:t>
            </a:r>
            <a:r>
              <a:rPr lang="en-US" sz="2800" i="1" dirty="0" err="1">
                <a:latin typeface="Tahoma" panose="020B0604030504040204" pitchFamily="34" charset="0"/>
                <a:ea typeface="Tahoma" panose="020B0604030504040204" pitchFamily="34" charset="0"/>
                <a:cs typeface="Tahoma" panose="020B0604030504040204" pitchFamily="34" charset="0"/>
              </a:rPr>
              <a:t>pseudadelphos</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not really brothers</a:t>
            </a:r>
            <a:endParaRPr lang="en-US" sz="51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0721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583097" y="0"/>
            <a:ext cx="8560904" cy="1219201"/>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NO FURTHER REQUIREMENTS</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68627" y="808383"/>
            <a:ext cx="8375374" cy="6049618"/>
          </a:xfrm>
        </p:spPr>
        <p:txBody>
          <a:bodyPr>
            <a:normAutofit/>
          </a:bodyPr>
          <a:lstStyle/>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2:5-6 </a:t>
            </a:r>
            <a:r>
              <a:rPr lang="en-US" sz="2800" dirty="0">
                <a:latin typeface="Tahoma" panose="020B0604030504040204" pitchFamily="34" charset="0"/>
                <a:ea typeface="Tahoma" panose="020B0604030504040204" pitchFamily="34" charset="0"/>
                <a:cs typeface="Tahoma" panose="020B0604030504040204" pitchFamily="34" charset="0"/>
              </a:rPr>
              <a:t> But we did not yield in subjection to them for even an hour, so that the truth of the gospel would remain with you. But from those who were of high reputation (what they were makes no difference to me; God shows no partiality)—well, those who were of reputation contributed nothing to me. </a:t>
            </a:r>
          </a:p>
          <a:p>
            <a:pPr>
              <a:lnSpc>
                <a:spcPct val="95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Contributed: </a:t>
            </a:r>
            <a:r>
              <a:rPr lang="en-US" sz="2800" i="1" dirty="0" err="1">
                <a:latin typeface="Tahoma" panose="020B0604030504040204" pitchFamily="34" charset="0"/>
                <a:ea typeface="Tahoma" panose="020B0604030504040204" pitchFamily="34" charset="0"/>
                <a:cs typeface="Tahoma" panose="020B0604030504040204" pitchFamily="34" charset="0"/>
              </a:rPr>
              <a:t>prosanatitethmi</a:t>
            </a:r>
            <a:r>
              <a:rPr lang="en-US" sz="2800" i="1"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added nothing further</a:t>
            </a:r>
          </a:p>
          <a:p>
            <a:pPr>
              <a:lnSpc>
                <a:spcPct val="95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2:9 </a:t>
            </a:r>
            <a:r>
              <a:rPr lang="en-US" sz="2800" dirty="0">
                <a:latin typeface="Tahoma" panose="020B0604030504040204" pitchFamily="34" charset="0"/>
                <a:ea typeface="Tahoma" panose="020B0604030504040204" pitchFamily="34" charset="0"/>
                <a:cs typeface="Tahoma" panose="020B0604030504040204" pitchFamily="34" charset="0"/>
              </a:rPr>
              <a:t> James and Cephas and John, who were reputed to be pillars, gave to me and Barnabas the right hand of fellowship, so that we </a:t>
            </a:r>
            <a:r>
              <a:rPr lang="en-US" sz="2800" i="1" dirty="0">
                <a:latin typeface="Tahoma" panose="020B0604030504040204" pitchFamily="34" charset="0"/>
                <a:ea typeface="Tahoma" panose="020B0604030504040204" pitchFamily="34" charset="0"/>
                <a:cs typeface="Tahoma" panose="020B0604030504040204" pitchFamily="34" charset="0"/>
              </a:rPr>
              <a:t>might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i="1" dirty="0">
                <a:latin typeface="Tahoma" panose="020B0604030504040204" pitchFamily="34" charset="0"/>
                <a:ea typeface="Tahoma" panose="020B0604030504040204" pitchFamily="34" charset="0"/>
                <a:cs typeface="Tahoma" panose="020B0604030504040204" pitchFamily="34" charset="0"/>
              </a:rPr>
              <a:t>go</a:t>
            </a:r>
            <a:r>
              <a:rPr lang="en-US" sz="2800" dirty="0">
                <a:latin typeface="Tahoma" panose="020B0604030504040204" pitchFamily="34" charset="0"/>
                <a:ea typeface="Tahoma" panose="020B0604030504040204" pitchFamily="34" charset="0"/>
                <a:cs typeface="Tahoma" panose="020B0604030504040204" pitchFamily="34" charset="0"/>
              </a:rPr>
              <a:t> to the Gentiles and they to the circumcised.</a:t>
            </a:r>
          </a:p>
        </p:txBody>
      </p:sp>
    </p:spTree>
    <p:extLst>
      <p:ext uri="{BB962C8B-B14F-4D97-AF65-F5344CB8AC3E}">
        <p14:creationId xmlns:p14="http://schemas.microsoft.com/office/powerpoint/2010/main" val="3866169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1"/>
            <a:ext cx="8161867" cy="901148"/>
          </a:xfrm>
        </p:spPr>
        <p:txBody>
          <a:bodyPr>
            <a:normAutofit fontScale="90000"/>
          </a:bodyPr>
          <a:lstStyle/>
          <a:p>
            <a:r>
              <a:rPr lang="en-US" sz="5400" dirty="0">
                <a:latin typeface="Tahoma" panose="020B0604030504040204" pitchFamily="34" charset="0"/>
                <a:ea typeface="Tahoma" panose="020B0604030504040204" pitchFamily="34" charset="0"/>
                <a:cs typeface="Tahoma" panose="020B0604030504040204" pitchFamily="34" charset="0"/>
              </a:rPr>
              <a:t>CONFRONTING RACISM</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755374" y="901149"/>
            <a:ext cx="8295861" cy="6135755"/>
          </a:xfrm>
        </p:spPr>
        <p:txBody>
          <a:bodyPr>
            <a:normAutofit fontScale="25000" lnSpcReduction="20000"/>
          </a:bodyPr>
          <a:lstStyle/>
          <a:p>
            <a:pPr>
              <a:lnSpc>
                <a:spcPct val="107000"/>
              </a:lnSpc>
              <a:spcBef>
                <a:spcPts val="200"/>
              </a:spcBef>
            </a:pPr>
            <a:r>
              <a:rPr lang="en-US" sz="10800" b="1" dirty="0">
                <a:latin typeface="Tahoma" panose="020B0604030504040204" pitchFamily="34" charset="0"/>
                <a:ea typeface="Tahoma" panose="020B0604030504040204" pitchFamily="34" charset="0"/>
                <a:cs typeface="Tahoma" panose="020B0604030504040204" pitchFamily="34" charset="0"/>
              </a:rPr>
              <a:t>Galatians 2:11-13 </a:t>
            </a:r>
            <a:r>
              <a:rPr lang="en-US" sz="10800" dirty="0">
                <a:latin typeface="Tahoma" panose="020B0604030504040204" pitchFamily="34" charset="0"/>
                <a:ea typeface="Tahoma" panose="020B0604030504040204" pitchFamily="34" charset="0"/>
                <a:cs typeface="Tahoma" panose="020B0604030504040204" pitchFamily="34" charset="0"/>
              </a:rPr>
              <a:t> But when Cephas came to Antioch, I opposed him to his face, because he stood condemned. For prior to the coming of certain men from James, he used to eat with the Gentiles; but when they came, he </a:t>
            </a:r>
            <a:r>
              <a:rPr lang="en-US" sz="10800" i="1" dirty="0">
                <a:latin typeface="Tahoma" panose="020B0604030504040204" pitchFamily="34" charset="0"/>
                <a:ea typeface="Tahoma" panose="020B0604030504040204" pitchFamily="34" charset="0"/>
                <a:cs typeface="Tahoma" panose="020B0604030504040204" pitchFamily="34" charset="0"/>
              </a:rPr>
              <a:t>began</a:t>
            </a:r>
            <a:r>
              <a:rPr lang="en-US" sz="10800" dirty="0">
                <a:latin typeface="Tahoma" panose="020B0604030504040204" pitchFamily="34" charset="0"/>
                <a:ea typeface="Tahoma" panose="020B0604030504040204" pitchFamily="34" charset="0"/>
                <a:cs typeface="Tahoma" panose="020B0604030504040204" pitchFamily="34" charset="0"/>
              </a:rPr>
              <a:t> to withdraw and hold himself aloof, fearing the party of the circumcision. The rest of the Jews joined him in hypocrisy, with the result that even Barnabas was carried away by their hypocrisy.</a:t>
            </a:r>
          </a:p>
          <a:p>
            <a:pPr>
              <a:lnSpc>
                <a:spcPct val="107000"/>
              </a:lnSpc>
              <a:spcBef>
                <a:spcPts val="200"/>
              </a:spcBef>
            </a:pPr>
            <a:r>
              <a:rPr lang="en-US" sz="10800" b="1" dirty="0">
                <a:latin typeface="Tahoma" panose="020B0604030504040204" pitchFamily="34" charset="0"/>
                <a:ea typeface="Tahoma" panose="020B0604030504040204" pitchFamily="34" charset="0"/>
                <a:cs typeface="Tahoma" panose="020B0604030504040204" pitchFamily="34" charset="0"/>
              </a:rPr>
              <a:t>Acts 10:25-28 …</a:t>
            </a:r>
            <a:r>
              <a:rPr lang="en-US" sz="10800" dirty="0">
                <a:latin typeface="Tahoma" panose="020B0604030504040204" pitchFamily="34" charset="0"/>
                <a:ea typeface="Tahoma" panose="020B0604030504040204" pitchFamily="34" charset="0"/>
                <a:cs typeface="Tahoma" panose="020B0604030504040204" pitchFamily="34" charset="0"/>
              </a:rPr>
              <a:t>"Stand up; I too am </a:t>
            </a:r>
            <a:r>
              <a:rPr lang="en-US" sz="10800" i="1" dirty="0">
                <a:latin typeface="Tahoma" panose="020B0604030504040204" pitchFamily="34" charset="0"/>
                <a:ea typeface="Tahoma" panose="020B0604030504040204" pitchFamily="34" charset="0"/>
                <a:cs typeface="Tahoma" panose="020B0604030504040204" pitchFamily="34" charset="0"/>
              </a:rPr>
              <a:t>just</a:t>
            </a:r>
            <a:r>
              <a:rPr lang="en-US" sz="10800" dirty="0">
                <a:latin typeface="Tahoma" panose="020B0604030504040204" pitchFamily="34" charset="0"/>
                <a:ea typeface="Tahoma" panose="020B0604030504040204" pitchFamily="34" charset="0"/>
                <a:cs typeface="Tahoma" panose="020B0604030504040204" pitchFamily="34" charset="0"/>
              </a:rPr>
              <a:t> a man."  As he talked with him, he entered and found many people assembled.  And he said to them, "You yourselves know how unlawful it is for a man who is a Jew to associate with a foreigner or to visit him; and </a:t>
            </a:r>
            <a:r>
              <a:rPr lang="en-US" sz="10800" i="1" dirty="0">
                <a:latin typeface="Tahoma" panose="020B0604030504040204" pitchFamily="34" charset="0"/>
                <a:ea typeface="Tahoma" panose="020B0604030504040204" pitchFamily="34" charset="0"/>
                <a:cs typeface="Tahoma" panose="020B0604030504040204" pitchFamily="34" charset="0"/>
              </a:rPr>
              <a:t>yet</a:t>
            </a:r>
            <a:r>
              <a:rPr lang="en-US" sz="10800" dirty="0">
                <a:latin typeface="Tahoma" panose="020B0604030504040204" pitchFamily="34" charset="0"/>
                <a:ea typeface="Tahoma" panose="020B0604030504040204" pitchFamily="34" charset="0"/>
                <a:cs typeface="Tahoma" panose="020B0604030504040204" pitchFamily="34" charset="0"/>
              </a:rPr>
              <a:t> God has shown me that I should not call any man unholy or unclean.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78185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4731</TotalTime>
  <Words>543</Words>
  <Application>Microsoft Office PowerPoint</Application>
  <PresentationFormat>On-screen Show (4:3)</PresentationFormat>
  <Paragraphs>55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Corbel</vt:lpstr>
      <vt:lpstr>Tahoma</vt:lpstr>
      <vt:lpstr>Parallax</vt:lpstr>
      <vt:lpstr>A BIBLICAL APPROACH  TO AUTHORITY</vt:lpstr>
      <vt:lpstr>VERSE FOR THE JOURNEY</vt:lpstr>
      <vt:lpstr>MOING TO CONTENT</vt:lpstr>
      <vt:lpstr>SPIES IN THE CAMP</vt:lpstr>
      <vt:lpstr>JERUSALEM COUNCIL</vt:lpstr>
      <vt:lpstr>PowerPoint Presentation</vt:lpstr>
      <vt:lpstr>UNINVITED PARTICIPANTS</vt:lpstr>
      <vt:lpstr>NO FURTHER REQUIREMENTS</vt:lpstr>
      <vt:lpstr>CONFRONTING RACISM</vt:lpstr>
      <vt:lpstr>JEWS AND SAMARITANS</vt:lpstr>
      <vt:lpstr>BELIEF vs BEHAVIOR</vt:lpstr>
      <vt:lpstr>THE OPPOSING ARGUMENT</vt:lpstr>
      <vt:lpstr>RIGHTEOUSNESS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VERSE FOR THE JOURNEY</dc:title>
  <dc:creator>JoLynn Gower</dc:creator>
  <cp:lastModifiedBy>Gower</cp:lastModifiedBy>
  <cp:revision>63</cp:revision>
  <cp:lastPrinted>2020-06-19T17:48:46Z</cp:lastPrinted>
  <dcterms:created xsi:type="dcterms:W3CDTF">2020-05-13T21:50:32Z</dcterms:created>
  <dcterms:modified xsi:type="dcterms:W3CDTF">2020-06-22T15:33:35Z</dcterms:modified>
</cp:coreProperties>
</file>