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60" r:id="rId2"/>
    <p:sldId id="257" r:id="rId3"/>
    <p:sldId id="261" r:id="rId4"/>
    <p:sldId id="259" r:id="rId5"/>
    <p:sldId id="263" r:id="rId6"/>
    <p:sldId id="262" r:id="rId7"/>
    <p:sldId id="264" r:id="rId8"/>
    <p:sldId id="265" r:id="rId9"/>
    <p:sldId id="266" r:id="rId10"/>
    <p:sldId id="267" r:id="rId11"/>
    <p:sldId id="258" r:id="rId12"/>
    <p:sldId id="268" r:id="rId13"/>
  </p:sldIdLst>
  <p:sldSz cx="9144000" cy="6858000" type="screen4x3"/>
  <p:notesSz cx="7086600" cy="9024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296" y="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5488BFF0-8A7C-4B95-A404-F3C98F05BEEF}" type="datetimeFigureOut">
              <a:rPr lang="en-US" smtClean="0"/>
              <a:t>6/14/2020</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BAE12803-88CE-4FE4-B713-9E111982CF9B}" type="slidenum">
              <a:rPr lang="en-US" smtClean="0"/>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1834339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6/14/2020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150959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749632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5478166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5208067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049454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097571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88BFF0-8A7C-4B95-A404-F3C98F05BEEF}" type="datetimeFigureOut">
              <a:rPr lang="en-US" smtClean="0"/>
              <a:t>6/14/2020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6909815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88BFF0-8A7C-4B95-A404-F3C98F05BEEF}" type="datetimeFigureOut">
              <a:rPr lang="en-US" smtClean="0"/>
              <a:t>6/14/2020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558307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5894" y="1020431"/>
            <a:ext cx="8245161" cy="1475013"/>
          </a:xfrm>
          <a:effectLst/>
        </p:spPr>
        <p:txBody>
          <a:bodyPr anchor="b">
            <a:normAutofit/>
          </a:bodyPr>
          <a:lstStyle>
            <a:lvl1pPr>
              <a:defRPr sz="1085">
                <a:solidFill>
                  <a:schemeClr val="tx1">
                    <a:lumMod val="75000"/>
                    <a:lumOff val="25000"/>
                  </a:schemeClr>
                </a:solidFill>
              </a:defRPr>
            </a:lvl1pPr>
          </a:lstStyle>
          <a:p>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6/14/2020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98232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5488BFF0-8A7C-4B95-A404-F3C98F05BEEF}" type="datetimeFigureOut">
              <a:rPr lang="en-US" smtClean="0"/>
              <a:t>6/14/2020</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040917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894478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88BFF0-8A7C-4B95-A404-F3C98F05BEEF}" type="datetimeFigureOut">
              <a:rPr lang="en-US" smtClean="0"/>
              <a:t>6/14/2020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3043735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88BFF0-8A7C-4B95-A404-F3C98F05BEEF}" type="datetimeFigureOut">
              <a:rPr lang="en-US" smtClean="0"/>
              <a:t>6/14/2020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121555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88BFF0-8A7C-4B95-A404-F3C98F05BEEF}" type="datetimeFigureOut">
              <a:rPr lang="en-US" smtClean="0"/>
              <a:t>6/14/2020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756834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8BFF0-8A7C-4B95-A404-F3C98F05BEEF}" type="datetimeFigureOut">
              <a:rPr lang="en-US" smtClean="0"/>
              <a:t>6/14/2020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3900892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6/14/2020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858459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6/14/2020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986902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488BFF0-8A7C-4B95-A404-F3C98F05BEEF}" type="datetimeFigureOut">
              <a:rPr lang="en-US" smtClean="0"/>
              <a:t>6/14/2020</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AE12803-88CE-4FE4-B713-9E111982CF9B}" type="slidenum">
              <a:rPr lang="en-US" smtClean="0"/>
              <a:t>‹#›</a:t>
            </a:fld>
            <a:endParaRPr lang="en-US"/>
          </a:p>
        </p:txBody>
      </p:sp>
    </p:spTree>
    <p:extLst>
      <p:ext uri="{BB962C8B-B14F-4D97-AF65-F5344CB8AC3E}">
        <p14:creationId xmlns:p14="http://schemas.microsoft.com/office/powerpoint/2010/main" val="191347095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 id="2147483731"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1235358-9587-45C5-A067-E3C77C13F49F}"/>
              </a:ext>
            </a:extLst>
          </p:cNvPr>
          <p:cNvSpPr txBox="1"/>
          <p:nvPr/>
        </p:nvSpPr>
        <p:spPr>
          <a:xfrm>
            <a:off x="1610140" y="1450180"/>
            <a:ext cx="6062870" cy="1276503"/>
          </a:xfrm>
          <a:prstGeom prst="rect">
            <a:avLst/>
          </a:prstGeom>
          <a:noFill/>
        </p:spPr>
        <p:txBody>
          <a:bodyPr wrap="square" rtlCol="0">
            <a:spAutoFit/>
          </a:bodyPr>
          <a:lstStyle/>
          <a:p>
            <a:pPr algn="ctr">
              <a:lnSpc>
                <a:spcPct val="95000"/>
              </a:lnSpc>
            </a:pPr>
            <a:r>
              <a:rPr lang="en-US" sz="405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WHO SHOULD</a:t>
            </a:r>
          </a:p>
          <a:p>
            <a:pPr algn="ctr">
              <a:lnSpc>
                <a:spcPct val="95000"/>
              </a:lnSpc>
            </a:pPr>
            <a:r>
              <a:rPr lang="en-US" sz="405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I TRUST?</a:t>
            </a:r>
          </a:p>
        </p:txBody>
      </p:sp>
      <p:pic>
        <p:nvPicPr>
          <p:cNvPr id="10" name="Picture 9">
            <a:extLst>
              <a:ext uri="{FF2B5EF4-FFF2-40B4-BE49-F238E27FC236}">
                <a16:creationId xmlns:a16="http://schemas.microsoft.com/office/drawing/2014/main" id="{6F23D456-D516-4E20-89F6-DC85A15CFBF2}"/>
              </a:ext>
            </a:extLst>
          </p:cNvPr>
          <p:cNvPicPr>
            <a:picLocks noChangeAspect="1"/>
          </p:cNvPicPr>
          <p:nvPr/>
        </p:nvPicPr>
        <p:blipFill>
          <a:blip r:embed="rId2">
            <a:extLst>
              <a:ext uri="{BEBA8EAE-BF5A-486C-A8C5-ECC9F3942E4B}">
                <a14:imgProps xmlns:a14="http://schemas.microsoft.com/office/drawing/2010/main">
                  <a14:imgLayer r:embed="rId3">
                    <a14:imgEffect>
                      <a14:artisticPhotocopy/>
                    </a14:imgEffect>
                    <a14:imgEffect>
                      <a14:brightnessContrast bright="9000" contrast="50000"/>
                    </a14:imgEffect>
                  </a14:imgLayer>
                </a14:imgProps>
              </a:ext>
            </a:extLst>
          </a:blip>
          <a:stretch>
            <a:fillRect/>
          </a:stretch>
        </p:blipFill>
        <p:spPr>
          <a:xfrm>
            <a:off x="3120618" y="2109034"/>
            <a:ext cx="3006409" cy="215837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softEdge rad="635000"/>
          </a:effectLst>
        </p:spPr>
      </p:pic>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3016975" y="2960839"/>
            <a:ext cx="3296493" cy="1321521"/>
          </a:xfrm>
        </p:spPr>
        <p:txBody>
          <a:bodyPr>
            <a:noAutofit/>
          </a:bodyPr>
          <a:lstStyle/>
          <a:p>
            <a:pPr algn="ctr"/>
            <a: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A BIBLICAL APPROACH </a:t>
            </a:r>
            <a:b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br>
            <a: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TO AUTHORITY</a:t>
            </a:r>
          </a:p>
        </p:txBody>
      </p:sp>
      <p:sp>
        <p:nvSpPr>
          <p:cNvPr id="11" name="TextBox 10">
            <a:extLst>
              <a:ext uri="{FF2B5EF4-FFF2-40B4-BE49-F238E27FC236}">
                <a16:creationId xmlns:a16="http://schemas.microsoft.com/office/drawing/2014/main" id="{04F05A01-331A-4FFA-9883-1464FFE4A06E}"/>
              </a:ext>
            </a:extLst>
          </p:cNvPr>
          <p:cNvSpPr txBox="1"/>
          <p:nvPr/>
        </p:nvSpPr>
        <p:spPr>
          <a:xfrm>
            <a:off x="2074184" y="4553914"/>
            <a:ext cx="5598826" cy="1348831"/>
          </a:xfrm>
          <a:prstGeom prst="rect">
            <a:avLst/>
          </a:prstGeom>
          <a:noFill/>
        </p:spPr>
        <p:txBody>
          <a:bodyPr wrap="square" rtlCol="0">
            <a:spAutoFit/>
          </a:bodyPr>
          <a:lstStyle/>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JoLynn Gower</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Summer 2020</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493-6151</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jgower@guardingthetruth.org</a:t>
            </a:r>
          </a:p>
          <a:p>
            <a:endParaRPr lang="en-US" sz="965" dirty="0"/>
          </a:p>
        </p:txBody>
      </p:sp>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0"/>
            <a:ext cx="8161867" cy="1020417"/>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DISTRUST</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768627" y="1020417"/>
            <a:ext cx="8375374" cy="5837583"/>
          </a:xfrm>
        </p:spPr>
        <p:txBody>
          <a:bodyPr>
            <a:normAutofit fontScale="92500"/>
          </a:bodyPr>
          <a:lstStyle/>
          <a:p>
            <a:pPr>
              <a:spcBef>
                <a:spcPts val="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Acts 9:26-30 </a:t>
            </a:r>
            <a:r>
              <a:rPr lang="en-US" sz="2800" dirty="0">
                <a:latin typeface="Tahoma" panose="020B0604030504040204" pitchFamily="34" charset="0"/>
                <a:ea typeface="Tahoma" panose="020B0604030504040204" pitchFamily="34" charset="0"/>
                <a:cs typeface="Tahoma" panose="020B0604030504040204" pitchFamily="34" charset="0"/>
              </a:rPr>
              <a:t> When he came to Jerusalem, he was trying to associate with the disciples; but they were all afraid of him, not believing that he was a disciple.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But Barnabas took hold of him and brought him to the apostles and described to them how he had seen the Lord on the road, and that He had talked to him, and how at Damascus he had spoken out boldly in the name of Jesus. And he was with them, moving about freely in Jerusalem, speaking out boldly in the name of the Lord. And he was talking and arguing with the Hellenistic </a:t>
            </a:r>
            <a:r>
              <a:rPr lang="en-US" sz="2800" i="1" dirty="0">
                <a:latin typeface="Tahoma" panose="020B0604030504040204" pitchFamily="34" charset="0"/>
                <a:ea typeface="Tahoma" panose="020B0604030504040204" pitchFamily="34" charset="0"/>
                <a:cs typeface="Tahoma" panose="020B0604030504040204" pitchFamily="34" charset="0"/>
              </a:rPr>
              <a:t>Jews;</a:t>
            </a:r>
            <a:r>
              <a:rPr lang="en-US" sz="2800" dirty="0">
                <a:latin typeface="Tahoma" panose="020B0604030504040204" pitchFamily="34" charset="0"/>
                <a:ea typeface="Tahoma" panose="020B0604030504040204" pitchFamily="34" charset="0"/>
                <a:cs typeface="Tahoma" panose="020B0604030504040204" pitchFamily="34" charset="0"/>
              </a:rPr>
              <a:t> but they were attempting to put him to death. But when the brethren learned </a:t>
            </a:r>
            <a:r>
              <a:rPr lang="en-US" sz="2800" i="1" dirty="0">
                <a:latin typeface="Tahoma" panose="020B0604030504040204" pitchFamily="34" charset="0"/>
                <a:ea typeface="Tahoma" panose="020B0604030504040204" pitchFamily="34" charset="0"/>
                <a:cs typeface="Tahoma" panose="020B0604030504040204" pitchFamily="34" charset="0"/>
              </a:rPr>
              <a:t>of it,</a:t>
            </a:r>
            <a:r>
              <a:rPr lang="en-US" sz="2800" dirty="0">
                <a:latin typeface="Tahoma" panose="020B0604030504040204" pitchFamily="34" charset="0"/>
                <a:ea typeface="Tahoma" panose="020B0604030504040204" pitchFamily="34" charset="0"/>
                <a:cs typeface="Tahoma" panose="020B0604030504040204" pitchFamily="34" charset="0"/>
              </a:rPr>
              <a:t> they brought him down to Caesarea and sent him away to Tarsus. </a:t>
            </a:r>
          </a:p>
        </p:txBody>
      </p:sp>
    </p:spTree>
    <p:extLst>
      <p:ext uri="{BB962C8B-B14F-4D97-AF65-F5344CB8AC3E}">
        <p14:creationId xmlns:p14="http://schemas.microsoft.com/office/powerpoint/2010/main" val="1687433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C132-04E4-4891-ACBD-16A8270E02E5}"/>
              </a:ext>
            </a:extLst>
          </p:cNvPr>
          <p:cNvSpPr>
            <a:spLocks noGrp="1"/>
          </p:cNvSpPr>
          <p:nvPr>
            <p:ph type="title"/>
          </p:nvPr>
        </p:nvSpPr>
        <p:spPr>
          <a:xfrm>
            <a:off x="1046971" y="0"/>
            <a:ext cx="7514035" cy="1175303"/>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REAL CHANGE</a:t>
            </a:r>
          </a:p>
        </p:txBody>
      </p:sp>
      <p:sp>
        <p:nvSpPr>
          <p:cNvPr id="3" name="Content Placeholder 2">
            <a:extLst>
              <a:ext uri="{FF2B5EF4-FFF2-40B4-BE49-F238E27FC236}">
                <a16:creationId xmlns:a16="http://schemas.microsoft.com/office/drawing/2014/main" id="{7D67043D-DC72-4FF0-9C64-F4FC92B38019}"/>
              </a:ext>
            </a:extLst>
          </p:cNvPr>
          <p:cNvSpPr>
            <a:spLocks noGrp="1"/>
          </p:cNvSpPr>
          <p:nvPr>
            <p:ph idx="1"/>
          </p:nvPr>
        </p:nvSpPr>
        <p:spPr>
          <a:xfrm>
            <a:off x="728870" y="993913"/>
            <a:ext cx="8415130" cy="5864087"/>
          </a:xfrm>
        </p:spPr>
        <p:txBody>
          <a:bodyPr>
            <a:normAutofit fontScale="92500" lnSpcReduction="10000"/>
          </a:bodyPr>
          <a:lstStyle/>
          <a:p>
            <a:pPr>
              <a:spcBef>
                <a:spcPts val="300"/>
              </a:spcBef>
              <a:spcAft>
                <a:spcPts val="0"/>
              </a:spcAft>
            </a:pPr>
            <a:r>
              <a:rPr lang="en-US" sz="3000" b="1" dirty="0">
                <a:latin typeface="Tahoma" panose="020B0604030504040204" pitchFamily="34" charset="0"/>
                <a:ea typeface="Tahoma" panose="020B0604030504040204" pitchFamily="34" charset="0"/>
                <a:cs typeface="Tahoma" panose="020B0604030504040204" pitchFamily="34" charset="0"/>
              </a:rPr>
              <a:t>Galatians 1:20-24 </a:t>
            </a:r>
            <a:r>
              <a:rPr lang="en-US" sz="3000" dirty="0">
                <a:latin typeface="Tahoma" panose="020B0604030504040204" pitchFamily="34" charset="0"/>
                <a:ea typeface="Tahoma" panose="020B0604030504040204" pitchFamily="34" charset="0"/>
                <a:cs typeface="Tahoma" panose="020B0604030504040204" pitchFamily="34" charset="0"/>
              </a:rPr>
              <a:t>(Now in what I am writing to you, I assure you before God that I am not lying.) </a:t>
            </a:r>
            <a:br>
              <a:rPr lang="en-US" sz="3000" dirty="0">
                <a:latin typeface="Tahoma" panose="020B0604030504040204" pitchFamily="34" charset="0"/>
                <a:ea typeface="Tahoma" panose="020B0604030504040204" pitchFamily="34" charset="0"/>
                <a:cs typeface="Tahoma" panose="020B0604030504040204" pitchFamily="34" charset="0"/>
              </a:rPr>
            </a:br>
            <a:r>
              <a:rPr lang="en-US" sz="3000" dirty="0">
                <a:latin typeface="Tahoma" panose="020B0604030504040204" pitchFamily="34" charset="0"/>
                <a:ea typeface="Tahoma" panose="020B0604030504040204" pitchFamily="34" charset="0"/>
                <a:cs typeface="Tahoma" panose="020B0604030504040204" pitchFamily="34" charset="0"/>
              </a:rPr>
              <a:t>Then I went into the regions of Syria and Cilicia. </a:t>
            </a:r>
            <a:br>
              <a:rPr lang="en-US" sz="3000" dirty="0">
                <a:latin typeface="Tahoma" panose="020B0604030504040204" pitchFamily="34" charset="0"/>
                <a:ea typeface="Tahoma" panose="020B0604030504040204" pitchFamily="34" charset="0"/>
                <a:cs typeface="Tahoma" panose="020B0604030504040204" pitchFamily="34" charset="0"/>
              </a:rPr>
            </a:br>
            <a:r>
              <a:rPr lang="en-US" sz="3000" dirty="0">
                <a:latin typeface="Tahoma" panose="020B0604030504040204" pitchFamily="34" charset="0"/>
                <a:ea typeface="Tahoma" panose="020B0604030504040204" pitchFamily="34" charset="0"/>
                <a:cs typeface="Tahoma" panose="020B0604030504040204" pitchFamily="34" charset="0"/>
              </a:rPr>
              <a:t>I was </a:t>
            </a:r>
            <a:r>
              <a:rPr lang="en-US" sz="3000" i="1" dirty="0">
                <a:latin typeface="Tahoma" panose="020B0604030504040204" pitchFamily="34" charset="0"/>
                <a:ea typeface="Tahoma" panose="020B0604030504040204" pitchFamily="34" charset="0"/>
                <a:cs typeface="Tahoma" panose="020B0604030504040204" pitchFamily="34" charset="0"/>
              </a:rPr>
              <a:t>still</a:t>
            </a:r>
            <a:r>
              <a:rPr lang="en-US" sz="3000" dirty="0">
                <a:latin typeface="Tahoma" panose="020B0604030504040204" pitchFamily="34" charset="0"/>
                <a:ea typeface="Tahoma" panose="020B0604030504040204" pitchFamily="34" charset="0"/>
                <a:cs typeface="Tahoma" panose="020B0604030504040204" pitchFamily="34" charset="0"/>
              </a:rPr>
              <a:t> unknown by sight to the churches of Judea which were in Christ; but only, they kept hearing, "He who once persecuted us is now preaching the faith which he once tried to destroy." And they were glorifying God because of me.</a:t>
            </a:r>
          </a:p>
          <a:p>
            <a:pPr>
              <a:spcBef>
                <a:spcPts val="300"/>
              </a:spcBef>
              <a:spcAft>
                <a:spcPts val="0"/>
              </a:spcAft>
            </a:pPr>
            <a:r>
              <a:rPr lang="en-US" sz="3000" b="1" dirty="0">
                <a:latin typeface="Tahoma" panose="020B0604030504040204" pitchFamily="34" charset="0"/>
                <a:ea typeface="Tahoma" panose="020B0604030504040204" pitchFamily="34" charset="0"/>
                <a:cs typeface="Tahoma" panose="020B0604030504040204" pitchFamily="34" charset="0"/>
              </a:rPr>
              <a:t>Acts 9:21 </a:t>
            </a:r>
            <a:r>
              <a:rPr lang="en-US" sz="3000" dirty="0">
                <a:latin typeface="Tahoma" panose="020B0604030504040204" pitchFamily="34" charset="0"/>
                <a:ea typeface="Tahoma" panose="020B0604030504040204" pitchFamily="34" charset="0"/>
                <a:cs typeface="Tahoma" panose="020B0604030504040204" pitchFamily="34" charset="0"/>
              </a:rPr>
              <a:t>All those hearing him continued to be amazed, and were saying, "Is this not he who in Jerusalem destroyed those who called on this name, and </a:t>
            </a:r>
            <a:r>
              <a:rPr lang="en-US" sz="3000" i="1" dirty="0">
                <a:latin typeface="Tahoma" panose="020B0604030504040204" pitchFamily="34" charset="0"/>
                <a:ea typeface="Tahoma" panose="020B0604030504040204" pitchFamily="34" charset="0"/>
                <a:cs typeface="Tahoma" panose="020B0604030504040204" pitchFamily="34" charset="0"/>
              </a:rPr>
              <a:t>who</a:t>
            </a:r>
            <a:r>
              <a:rPr lang="en-US" sz="3000" dirty="0">
                <a:latin typeface="Tahoma" panose="020B0604030504040204" pitchFamily="34" charset="0"/>
                <a:ea typeface="Tahoma" panose="020B0604030504040204" pitchFamily="34" charset="0"/>
                <a:cs typeface="Tahoma" panose="020B0604030504040204" pitchFamily="34" charset="0"/>
              </a:rPr>
              <a:t> had come here for the purpose of bringing them bound before the chief priests?" </a:t>
            </a:r>
          </a:p>
        </p:txBody>
      </p:sp>
    </p:spTree>
    <p:extLst>
      <p:ext uri="{BB962C8B-B14F-4D97-AF65-F5344CB8AC3E}">
        <p14:creationId xmlns:p14="http://schemas.microsoft.com/office/powerpoint/2010/main" val="1661758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BFCE4-F912-4853-82F9-DEF1CDAB21D4}"/>
              </a:ext>
            </a:extLst>
          </p:cNvPr>
          <p:cNvSpPr>
            <a:spLocks noGrp="1"/>
          </p:cNvSpPr>
          <p:nvPr>
            <p:ph type="title"/>
          </p:nvPr>
        </p:nvSpPr>
        <p:spPr>
          <a:xfrm>
            <a:off x="982133" y="1"/>
            <a:ext cx="7704667" cy="1113182"/>
          </a:xfrm>
        </p:spPr>
        <p:txBody>
          <a:bodyPr>
            <a:normAutofit/>
          </a:bodyPr>
          <a:lstStyle/>
          <a:p>
            <a:r>
              <a:rPr lang="en-US" sz="4800" dirty="0">
                <a:latin typeface="Tahoma" panose="020B0604030504040204" pitchFamily="34" charset="0"/>
                <a:ea typeface="Tahoma" panose="020B0604030504040204" pitchFamily="34" charset="0"/>
                <a:cs typeface="Tahoma" panose="020B0604030504040204" pitchFamily="34" charset="0"/>
              </a:rPr>
              <a:t>NEW CREATION </a:t>
            </a:r>
          </a:p>
        </p:txBody>
      </p:sp>
      <p:sp>
        <p:nvSpPr>
          <p:cNvPr id="3" name="Content Placeholder 2">
            <a:extLst>
              <a:ext uri="{FF2B5EF4-FFF2-40B4-BE49-F238E27FC236}">
                <a16:creationId xmlns:a16="http://schemas.microsoft.com/office/drawing/2014/main" id="{8E739165-068B-412C-BC51-F198F8D178CC}"/>
              </a:ext>
            </a:extLst>
          </p:cNvPr>
          <p:cNvSpPr>
            <a:spLocks noGrp="1"/>
          </p:cNvSpPr>
          <p:nvPr>
            <p:ph idx="1"/>
          </p:nvPr>
        </p:nvSpPr>
        <p:spPr>
          <a:xfrm>
            <a:off x="457201" y="1113183"/>
            <a:ext cx="8686800" cy="5744816"/>
          </a:xfrm>
        </p:spPr>
        <p:txBody>
          <a:bodyPr>
            <a:noAutofit/>
          </a:bodyPr>
          <a:lstStyle/>
          <a:p>
            <a:pPr>
              <a:lnSpc>
                <a:spcPct val="88000"/>
              </a:lnSpc>
              <a:spcBef>
                <a:spcPts val="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Ephesians 2:14-18</a:t>
            </a:r>
            <a:r>
              <a:rPr lang="en-US" sz="2800" dirty="0">
                <a:latin typeface="Tahoma" panose="020B0604030504040204" pitchFamily="34" charset="0"/>
                <a:ea typeface="Tahoma" panose="020B0604030504040204" pitchFamily="34" charset="0"/>
                <a:cs typeface="Tahoma" panose="020B0604030504040204" pitchFamily="34" charset="0"/>
              </a:rPr>
              <a:t> He Himself is our peace, who made both </a:t>
            </a:r>
            <a:r>
              <a:rPr lang="en-US" sz="2800" i="1" dirty="0">
                <a:latin typeface="Tahoma" panose="020B0604030504040204" pitchFamily="34" charset="0"/>
                <a:ea typeface="Tahoma" panose="020B0604030504040204" pitchFamily="34" charset="0"/>
                <a:cs typeface="Tahoma" panose="020B0604030504040204" pitchFamily="34" charset="0"/>
              </a:rPr>
              <a:t>groups </a:t>
            </a:r>
            <a:r>
              <a:rPr lang="en-US" sz="2800" i="1" spc="-150" dirty="0">
                <a:latin typeface="Tahoma" panose="020B0604030504040204" pitchFamily="34" charset="0"/>
                <a:ea typeface="Tahoma" panose="020B0604030504040204" pitchFamily="34" charset="0"/>
                <a:cs typeface="Tahoma" panose="020B0604030504040204" pitchFamily="34" charset="0"/>
              </a:rPr>
              <a:t>into</a:t>
            </a:r>
            <a:r>
              <a:rPr lang="en-US" sz="2800" spc="-150" dirty="0">
                <a:latin typeface="Tahoma" panose="020B0604030504040204" pitchFamily="34" charset="0"/>
                <a:ea typeface="Tahoma" panose="020B0604030504040204" pitchFamily="34" charset="0"/>
                <a:cs typeface="Tahoma" panose="020B0604030504040204" pitchFamily="34" charset="0"/>
              </a:rPr>
              <a:t> one and broke down the </a:t>
            </a:r>
            <a:r>
              <a:rPr lang="en-US" sz="2800" dirty="0">
                <a:latin typeface="Tahoma" panose="020B0604030504040204" pitchFamily="34" charset="0"/>
                <a:ea typeface="Tahoma" panose="020B0604030504040204" pitchFamily="34" charset="0"/>
                <a:cs typeface="Tahoma" panose="020B0604030504040204" pitchFamily="34" charset="0"/>
              </a:rPr>
              <a:t>barrier </a:t>
            </a:r>
            <a:r>
              <a:rPr lang="en-US" sz="2800" spc="-150" dirty="0">
                <a:latin typeface="Tahoma" panose="020B0604030504040204" pitchFamily="34" charset="0"/>
                <a:ea typeface="Tahoma" panose="020B0604030504040204" pitchFamily="34" charset="0"/>
                <a:cs typeface="Tahoma" panose="020B0604030504040204" pitchFamily="34" charset="0"/>
              </a:rPr>
              <a:t>of the dividing </a:t>
            </a:r>
            <a:r>
              <a:rPr lang="en-US" sz="2800" dirty="0">
                <a:latin typeface="Tahoma" panose="020B0604030504040204" pitchFamily="34" charset="0"/>
                <a:ea typeface="Tahoma" panose="020B0604030504040204" pitchFamily="34" charset="0"/>
                <a:cs typeface="Tahoma" panose="020B0604030504040204" pitchFamily="34" charset="0"/>
              </a:rPr>
              <a:t>wall, by </a:t>
            </a:r>
            <a:r>
              <a:rPr lang="en-US" sz="2800" spc="-150" dirty="0">
                <a:latin typeface="Tahoma" panose="020B0604030504040204" pitchFamily="34" charset="0"/>
                <a:ea typeface="Tahoma" panose="020B0604030504040204" pitchFamily="34" charset="0"/>
                <a:cs typeface="Tahoma" panose="020B0604030504040204" pitchFamily="34" charset="0"/>
              </a:rPr>
              <a:t>abolishing in His </a:t>
            </a:r>
            <a:r>
              <a:rPr lang="en-US" sz="2800" dirty="0">
                <a:latin typeface="Tahoma" panose="020B0604030504040204" pitchFamily="34" charset="0"/>
                <a:ea typeface="Tahoma" panose="020B0604030504040204" pitchFamily="34" charset="0"/>
                <a:cs typeface="Tahoma" panose="020B0604030504040204" pitchFamily="34" charset="0"/>
              </a:rPr>
              <a:t>flesh </a:t>
            </a:r>
            <a:r>
              <a:rPr lang="en-US" sz="2800">
                <a:latin typeface="Tahoma" panose="020B0604030504040204" pitchFamily="34" charset="0"/>
                <a:ea typeface="Tahoma" panose="020B0604030504040204" pitchFamily="34" charset="0"/>
                <a:cs typeface="Tahoma" panose="020B0604030504040204" pitchFamily="34" charset="0"/>
              </a:rPr>
              <a:t>the enmity </a:t>
            </a:r>
            <a:r>
              <a:rPr lang="en-US" sz="2800" i="1" dirty="0">
                <a:latin typeface="Tahoma" panose="020B0604030504040204" pitchFamily="34" charset="0"/>
                <a:ea typeface="Tahoma" panose="020B0604030504040204" pitchFamily="34" charset="0"/>
                <a:cs typeface="Tahoma" panose="020B0604030504040204" pitchFamily="34" charset="0"/>
              </a:rPr>
              <a:t>which is</a:t>
            </a:r>
            <a:r>
              <a:rPr lang="en-US" sz="2800" dirty="0">
                <a:latin typeface="Tahoma" panose="020B0604030504040204" pitchFamily="34" charset="0"/>
                <a:ea typeface="Tahoma" panose="020B0604030504040204" pitchFamily="34" charset="0"/>
                <a:cs typeface="Tahoma" panose="020B0604030504040204" pitchFamily="34" charset="0"/>
              </a:rPr>
              <a:t> the Law </a:t>
            </a:r>
            <a:r>
              <a:rPr lang="en-US" sz="2800">
                <a:latin typeface="Tahoma" panose="020B0604030504040204" pitchFamily="34" charset="0"/>
                <a:ea typeface="Tahoma" panose="020B0604030504040204" pitchFamily="34" charset="0"/>
                <a:cs typeface="Tahoma" panose="020B0604030504040204" pitchFamily="34" charset="0"/>
              </a:rPr>
              <a:t>of commandments </a:t>
            </a:r>
            <a:r>
              <a:rPr lang="en-US" sz="2800" i="1" dirty="0">
                <a:latin typeface="Tahoma" panose="020B0604030504040204" pitchFamily="34" charset="0"/>
                <a:ea typeface="Tahoma" panose="020B0604030504040204" pitchFamily="34" charset="0"/>
                <a:cs typeface="Tahoma" panose="020B0604030504040204" pitchFamily="34" charset="0"/>
              </a:rPr>
              <a:t>contained</a:t>
            </a:r>
            <a:r>
              <a:rPr lang="en-US" sz="2800" dirty="0">
                <a:latin typeface="Tahoma" panose="020B0604030504040204" pitchFamily="34" charset="0"/>
                <a:ea typeface="Tahoma" panose="020B0604030504040204" pitchFamily="34" charset="0"/>
                <a:cs typeface="Tahoma" panose="020B0604030504040204" pitchFamily="34" charset="0"/>
              </a:rPr>
              <a:t> in ordinances, so that in Himself He might make the two into one new man, </a:t>
            </a:r>
            <a:r>
              <a:rPr lang="en-US" sz="2800" i="1" dirty="0">
                <a:latin typeface="Tahoma" panose="020B0604030504040204" pitchFamily="34" charset="0"/>
                <a:ea typeface="Tahoma" panose="020B0604030504040204" pitchFamily="34" charset="0"/>
                <a:cs typeface="Tahoma" panose="020B0604030504040204" pitchFamily="34" charset="0"/>
              </a:rPr>
              <a:t>thus</a:t>
            </a:r>
            <a:r>
              <a:rPr lang="en-US" sz="2800" dirty="0">
                <a:latin typeface="Tahoma" panose="020B0604030504040204" pitchFamily="34" charset="0"/>
                <a:ea typeface="Tahoma" panose="020B0604030504040204" pitchFamily="34" charset="0"/>
                <a:cs typeface="Tahoma" panose="020B0604030504040204" pitchFamily="34" charset="0"/>
              </a:rPr>
              <a:t> establishing peace</a:t>
            </a:r>
          </a:p>
          <a:p>
            <a:pPr>
              <a:lnSpc>
                <a:spcPct val="88000"/>
              </a:lnSpc>
              <a:spcBef>
                <a:spcPts val="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Corinthians 5:17-19…</a:t>
            </a:r>
            <a:r>
              <a:rPr lang="en-US" sz="2800" dirty="0">
                <a:latin typeface="Tahoma" panose="020B0604030504040204" pitchFamily="34" charset="0"/>
                <a:ea typeface="Tahoma" panose="020B0604030504040204" pitchFamily="34" charset="0"/>
                <a:cs typeface="Tahoma" panose="020B0604030504040204" pitchFamily="34" charset="0"/>
              </a:rPr>
              <a:t>if anyone is in Christ, </a:t>
            </a:r>
            <a:r>
              <a:rPr lang="en-US" sz="2800" i="1" dirty="0">
                <a:latin typeface="Tahoma" panose="020B0604030504040204" pitchFamily="34" charset="0"/>
                <a:ea typeface="Tahoma" panose="020B0604030504040204" pitchFamily="34" charset="0"/>
                <a:cs typeface="Tahoma" panose="020B0604030504040204" pitchFamily="34" charset="0"/>
              </a:rPr>
              <a:t>he is</a:t>
            </a:r>
            <a:r>
              <a:rPr lang="en-US" sz="2800" dirty="0">
                <a:latin typeface="Tahoma" panose="020B0604030504040204" pitchFamily="34" charset="0"/>
                <a:ea typeface="Tahoma" panose="020B0604030504040204" pitchFamily="34" charset="0"/>
                <a:cs typeface="Tahoma" panose="020B0604030504040204" pitchFamily="34" charset="0"/>
              </a:rPr>
              <a:t> a new creature; the old things passed away; behold, new things have come. Now all </a:t>
            </a:r>
            <a:r>
              <a:rPr lang="en-US" sz="2800" i="1" dirty="0">
                <a:latin typeface="Tahoma" panose="020B0604030504040204" pitchFamily="34" charset="0"/>
                <a:ea typeface="Tahoma" panose="020B0604030504040204" pitchFamily="34" charset="0"/>
                <a:cs typeface="Tahoma" panose="020B0604030504040204" pitchFamily="34" charset="0"/>
              </a:rPr>
              <a:t>these</a:t>
            </a:r>
            <a:r>
              <a:rPr lang="en-US" sz="2800" dirty="0">
                <a:latin typeface="Tahoma" panose="020B0604030504040204" pitchFamily="34" charset="0"/>
                <a:ea typeface="Tahoma" panose="020B0604030504040204" pitchFamily="34" charset="0"/>
                <a:cs typeface="Tahoma" panose="020B0604030504040204" pitchFamily="34" charset="0"/>
              </a:rPr>
              <a:t> things are from God, who reconciled us to Himself through Christ and gave us the ministry of reconciliation, namely, that God was in Christ reconciling the world to Himself, not counting their trespasses against them, and He has committed to us the word of reconciliation. </a:t>
            </a:r>
          </a:p>
        </p:txBody>
      </p:sp>
    </p:spTree>
    <p:extLst>
      <p:ext uri="{BB962C8B-B14F-4D97-AF65-F5344CB8AC3E}">
        <p14:creationId xmlns:p14="http://schemas.microsoft.com/office/powerpoint/2010/main" val="362629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1113232" y="221148"/>
            <a:ext cx="7514035" cy="759514"/>
          </a:xfrm>
        </p:spPr>
        <p:txBody>
          <a:bodyPr>
            <a:noAutofit/>
          </a:bodyPr>
          <a:lstStyle/>
          <a:p>
            <a:r>
              <a:rPr lang="en-US" sz="4800" dirty="0">
                <a:latin typeface="Tahoma" panose="020B0604030504040204" pitchFamily="34" charset="0"/>
                <a:ea typeface="Tahoma" panose="020B0604030504040204" pitchFamily="34" charset="0"/>
                <a:cs typeface="Tahoma" panose="020B0604030504040204" pitchFamily="34" charset="0"/>
              </a:rPr>
              <a:t>VERSE FOR THE JOURNEY</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781877" y="980662"/>
            <a:ext cx="8362123" cy="5877338"/>
          </a:xfrm>
        </p:spPr>
        <p:txBody>
          <a:bodyPr>
            <a:normAutofit lnSpcReduction="10000"/>
          </a:bodyPr>
          <a:lstStyle/>
          <a:p>
            <a:pPr marL="0" indent="0">
              <a:buNone/>
            </a:pPr>
            <a:r>
              <a:rPr lang="en-US" sz="2800" b="1" dirty="0">
                <a:latin typeface="Tahoma" panose="020B0604030504040204" pitchFamily="34" charset="0"/>
                <a:ea typeface="Tahoma" panose="020B0604030504040204" pitchFamily="34" charset="0"/>
                <a:cs typeface="Tahoma" panose="020B0604030504040204" pitchFamily="34" charset="0"/>
              </a:rPr>
              <a:t>Galatians 1:6-10  </a:t>
            </a:r>
            <a:r>
              <a:rPr lang="en-US" sz="2800" dirty="0">
                <a:latin typeface="Tahoma" panose="020B0604030504040204" pitchFamily="34" charset="0"/>
                <a:ea typeface="Tahoma" panose="020B0604030504040204" pitchFamily="34" charset="0"/>
                <a:cs typeface="Tahoma" panose="020B0604030504040204" pitchFamily="34" charset="0"/>
              </a:rPr>
              <a:t>I am amazed that you are so quickly deserting Him who called you by the grace of Christ, for a different gospel; which is </a:t>
            </a:r>
            <a:r>
              <a:rPr lang="en-US" sz="2800" i="1" dirty="0">
                <a:latin typeface="Tahoma" panose="020B0604030504040204" pitchFamily="34" charset="0"/>
                <a:ea typeface="Tahoma" panose="020B0604030504040204" pitchFamily="34" charset="0"/>
                <a:cs typeface="Tahoma" panose="020B0604030504040204" pitchFamily="34" charset="0"/>
              </a:rPr>
              <a:t>really</a:t>
            </a:r>
            <a:r>
              <a:rPr lang="en-US" sz="2800" dirty="0">
                <a:latin typeface="Tahoma" panose="020B0604030504040204" pitchFamily="34" charset="0"/>
                <a:ea typeface="Tahoma" panose="020B0604030504040204" pitchFamily="34" charset="0"/>
                <a:cs typeface="Tahoma" panose="020B0604030504040204" pitchFamily="34" charset="0"/>
              </a:rPr>
              <a:t> not another; only there are some who are disturbing you and want to distort the gospel of Christ. But even</a:t>
            </a:r>
            <a:r>
              <a:rPr lang="en-US" sz="2800" spc="-150" dirty="0">
                <a:latin typeface="Tahoma" panose="020B0604030504040204" pitchFamily="34" charset="0"/>
                <a:ea typeface="Tahoma" panose="020B0604030504040204" pitchFamily="34" charset="0"/>
                <a:cs typeface="Tahoma" panose="020B0604030504040204" pitchFamily="34" charset="0"/>
              </a:rPr>
              <a:t> if </a:t>
            </a:r>
            <a:r>
              <a:rPr lang="en-US" sz="2800" dirty="0">
                <a:latin typeface="Tahoma" panose="020B0604030504040204" pitchFamily="34" charset="0"/>
                <a:ea typeface="Tahoma" panose="020B0604030504040204" pitchFamily="34" charset="0"/>
                <a:cs typeface="Tahoma" panose="020B0604030504040204" pitchFamily="34" charset="0"/>
              </a:rPr>
              <a:t>we</a:t>
            </a:r>
            <a:r>
              <a:rPr lang="en-US" sz="2800" spc="-150" dirty="0">
                <a:latin typeface="Tahoma" panose="020B0604030504040204" pitchFamily="34" charset="0"/>
                <a:ea typeface="Tahoma" panose="020B0604030504040204" pitchFamily="34" charset="0"/>
                <a:cs typeface="Tahoma" panose="020B0604030504040204" pitchFamily="34" charset="0"/>
              </a:rPr>
              <a:t>, or an </a:t>
            </a:r>
            <a:r>
              <a:rPr lang="en-US" sz="2800" dirty="0">
                <a:latin typeface="Tahoma" panose="020B0604030504040204" pitchFamily="34" charset="0"/>
                <a:ea typeface="Tahoma" panose="020B0604030504040204" pitchFamily="34" charset="0"/>
                <a:cs typeface="Tahoma" panose="020B0604030504040204" pitchFamily="34" charset="0"/>
              </a:rPr>
              <a:t>angel from heaven, should preach to you a gospel contrary to </a:t>
            </a:r>
            <a:r>
              <a:rPr lang="en-US" sz="2800" spc="-150" dirty="0">
                <a:latin typeface="Tahoma" panose="020B0604030504040204" pitchFamily="34" charset="0"/>
                <a:ea typeface="Tahoma" panose="020B0604030504040204" pitchFamily="34" charset="0"/>
                <a:cs typeface="Tahoma" panose="020B0604030504040204" pitchFamily="34" charset="0"/>
              </a:rPr>
              <a:t>what we </a:t>
            </a:r>
            <a:r>
              <a:rPr lang="en-US" sz="2800" dirty="0">
                <a:latin typeface="Tahoma" panose="020B0604030504040204" pitchFamily="34" charset="0"/>
                <a:ea typeface="Tahoma" panose="020B0604030504040204" pitchFamily="34" charset="0"/>
                <a:cs typeface="Tahoma" panose="020B0604030504040204" pitchFamily="34" charset="0"/>
              </a:rPr>
              <a:t>have preached to you, he is to be accursed! As we have said before, so I say again now, if any man is preaching to you a gospel contrary to what you received, he is to be accursed! For am I now seeking the favor of men</a:t>
            </a:r>
            <a:r>
              <a:rPr lang="en-US" sz="2800" spc="-150" dirty="0">
                <a:latin typeface="Tahoma" panose="020B0604030504040204" pitchFamily="34" charset="0"/>
                <a:ea typeface="Tahoma" panose="020B0604030504040204" pitchFamily="34" charset="0"/>
                <a:cs typeface="Tahoma" panose="020B0604030504040204" pitchFamily="34" charset="0"/>
              </a:rPr>
              <a:t>, or of </a:t>
            </a:r>
            <a:r>
              <a:rPr lang="en-US" sz="2800" dirty="0">
                <a:latin typeface="Tahoma" panose="020B0604030504040204" pitchFamily="34" charset="0"/>
                <a:ea typeface="Tahoma" panose="020B0604030504040204" pitchFamily="34" charset="0"/>
                <a:cs typeface="Tahoma" panose="020B0604030504040204" pitchFamily="34" charset="0"/>
              </a:rPr>
              <a:t>God? Or am I striving to please men? If I were still trying to please men, I would not be a bond-servant of Christ. </a:t>
            </a:r>
          </a:p>
          <a:p>
            <a:pPr marL="0" indent="0">
              <a:buNone/>
            </a:pPr>
            <a:endParaRPr lang="en-US" dirty="0"/>
          </a:p>
        </p:txBody>
      </p:sp>
    </p:spTree>
    <p:extLst>
      <p:ext uri="{BB962C8B-B14F-4D97-AF65-F5344CB8AC3E}">
        <p14:creationId xmlns:p14="http://schemas.microsoft.com/office/powerpoint/2010/main" val="2348903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1073348" y="0"/>
            <a:ext cx="7514035" cy="759514"/>
          </a:xfrm>
        </p:spPr>
        <p:txBody>
          <a:bodyPr>
            <a:noAutofit/>
          </a:bodyPr>
          <a:lstStyle/>
          <a:p>
            <a:r>
              <a:rPr lang="en-US" sz="4800" dirty="0">
                <a:latin typeface="Tahoma" panose="020B0604030504040204" pitchFamily="34" charset="0"/>
                <a:ea typeface="Tahoma" panose="020B0604030504040204" pitchFamily="34" charset="0"/>
                <a:cs typeface="Tahoma" panose="020B0604030504040204" pitchFamily="34" charset="0"/>
              </a:rPr>
              <a:t>SCATHING REBUKE</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768626" y="861391"/>
            <a:ext cx="8375374" cy="5996609"/>
          </a:xfrm>
        </p:spPr>
        <p:txBody>
          <a:bodyPr>
            <a:normAutofit fontScale="62500" lnSpcReduction="20000"/>
          </a:bodyPr>
          <a:lstStyle/>
          <a:p>
            <a:pPr>
              <a:lnSpc>
                <a:spcPct val="105000"/>
              </a:lnSpc>
              <a:spcBef>
                <a:spcPts val="300"/>
              </a:spcBef>
              <a:spcAft>
                <a:spcPts val="0"/>
              </a:spcAft>
            </a:pPr>
            <a:r>
              <a:rPr lang="en-US" sz="4500" b="1" dirty="0">
                <a:latin typeface="Tahoma" panose="020B0604030504040204" pitchFamily="34" charset="0"/>
                <a:ea typeface="Tahoma" panose="020B0604030504040204" pitchFamily="34" charset="0"/>
                <a:cs typeface="Tahoma" panose="020B0604030504040204" pitchFamily="34" charset="0"/>
              </a:rPr>
              <a:t>Galatians 1:6-7 </a:t>
            </a:r>
            <a:r>
              <a:rPr lang="en-US" sz="4500" baseline="30000" dirty="0">
                <a:latin typeface="Tahoma" panose="020B0604030504040204" pitchFamily="34" charset="0"/>
                <a:ea typeface="Tahoma" panose="020B0604030504040204" pitchFamily="34" charset="0"/>
                <a:cs typeface="Tahoma" panose="020B0604030504040204" pitchFamily="34" charset="0"/>
              </a:rPr>
              <a:t> </a:t>
            </a:r>
            <a:r>
              <a:rPr lang="en-US" sz="4500" dirty="0">
                <a:latin typeface="Tahoma" panose="020B0604030504040204" pitchFamily="34" charset="0"/>
                <a:ea typeface="Tahoma" panose="020B0604030504040204" pitchFamily="34" charset="0"/>
                <a:cs typeface="Tahoma" panose="020B0604030504040204" pitchFamily="34" charset="0"/>
              </a:rPr>
              <a:t> I am amazed that you are so quickly deserting Him who called you by the grace of Christ, for a different gospel;  which is </a:t>
            </a:r>
            <a:r>
              <a:rPr lang="en-US" sz="4500" i="1" dirty="0">
                <a:latin typeface="Tahoma" panose="020B0604030504040204" pitchFamily="34" charset="0"/>
                <a:ea typeface="Tahoma" panose="020B0604030504040204" pitchFamily="34" charset="0"/>
                <a:cs typeface="Tahoma" panose="020B0604030504040204" pitchFamily="34" charset="0"/>
              </a:rPr>
              <a:t>really</a:t>
            </a:r>
            <a:r>
              <a:rPr lang="en-US" sz="4500" dirty="0">
                <a:latin typeface="Tahoma" panose="020B0604030504040204" pitchFamily="34" charset="0"/>
                <a:ea typeface="Tahoma" panose="020B0604030504040204" pitchFamily="34" charset="0"/>
                <a:cs typeface="Tahoma" panose="020B0604030504040204" pitchFamily="34" charset="0"/>
              </a:rPr>
              <a:t> not another; only there are some who are disturbing you and want to distort the gospel of Christ. </a:t>
            </a:r>
          </a:p>
          <a:p>
            <a:pPr>
              <a:lnSpc>
                <a:spcPct val="105000"/>
              </a:lnSpc>
              <a:spcBef>
                <a:spcPts val="300"/>
              </a:spcBef>
              <a:spcAft>
                <a:spcPts val="0"/>
              </a:spcAft>
            </a:pPr>
            <a:r>
              <a:rPr lang="en-US" sz="4500" dirty="0">
                <a:latin typeface="Tahoma" panose="020B0604030504040204" pitchFamily="34" charset="0"/>
                <a:ea typeface="Tahoma" panose="020B0604030504040204" pitchFamily="34" charset="0"/>
                <a:cs typeface="Tahoma" panose="020B0604030504040204" pitchFamily="34" charset="0"/>
              </a:rPr>
              <a:t>Distort: </a:t>
            </a:r>
            <a:r>
              <a:rPr lang="en-US" sz="4500" i="1" dirty="0" err="1">
                <a:latin typeface="Tahoma" panose="020B0604030504040204" pitchFamily="34" charset="0"/>
                <a:ea typeface="Tahoma" panose="020B0604030504040204" pitchFamily="34" charset="0"/>
                <a:cs typeface="Tahoma" panose="020B0604030504040204" pitchFamily="34" charset="0"/>
              </a:rPr>
              <a:t>metastrepho</a:t>
            </a:r>
            <a:r>
              <a:rPr lang="en-US" sz="4500" i="1" dirty="0">
                <a:latin typeface="Tahoma" panose="020B0604030504040204" pitchFamily="34" charset="0"/>
                <a:ea typeface="Tahoma" panose="020B0604030504040204" pitchFamily="34" charset="0"/>
                <a:cs typeface="Tahoma" panose="020B0604030504040204" pitchFamily="34" charset="0"/>
              </a:rPr>
              <a:t>: </a:t>
            </a:r>
            <a:r>
              <a:rPr lang="en-US" sz="4500" dirty="0">
                <a:latin typeface="Tahoma" panose="020B0604030504040204" pitchFamily="34" charset="0"/>
                <a:ea typeface="Tahoma" panose="020B0604030504040204" pitchFamily="34" charset="0"/>
                <a:cs typeface="Tahoma" panose="020B0604030504040204" pitchFamily="34" charset="0"/>
              </a:rPr>
              <a:t>to corrupt</a:t>
            </a:r>
          </a:p>
          <a:p>
            <a:pPr>
              <a:lnSpc>
                <a:spcPct val="105000"/>
              </a:lnSpc>
              <a:spcBef>
                <a:spcPts val="300"/>
              </a:spcBef>
              <a:spcAft>
                <a:spcPts val="0"/>
              </a:spcAft>
            </a:pPr>
            <a:r>
              <a:rPr lang="en-US" sz="4500" b="1" dirty="0">
                <a:latin typeface="Tahoma" panose="020B0604030504040204" pitchFamily="34" charset="0"/>
                <a:ea typeface="Tahoma" panose="020B0604030504040204" pitchFamily="34" charset="0"/>
                <a:cs typeface="Tahoma" panose="020B0604030504040204" pitchFamily="34" charset="0"/>
              </a:rPr>
              <a:t>Jeremiah 23:16 </a:t>
            </a:r>
            <a:r>
              <a:rPr lang="en-US" sz="4500" dirty="0">
                <a:latin typeface="Tahoma" panose="020B0604030504040204" pitchFamily="34" charset="0"/>
                <a:ea typeface="Tahoma" panose="020B0604030504040204" pitchFamily="34" charset="0"/>
                <a:cs typeface="Tahoma" panose="020B0604030504040204" pitchFamily="34" charset="0"/>
              </a:rPr>
              <a:t>Thus says the </a:t>
            </a:r>
            <a:r>
              <a:rPr lang="en-US" sz="4500" cap="small" dirty="0">
                <a:latin typeface="Tahoma" panose="020B0604030504040204" pitchFamily="34" charset="0"/>
                <a:ea typeface="Tahoma" panose="020B0604030504040204" pitchFamily="34" charset="0"/>
                <a:cs typeface="Tahoma" panose="020B0604030504040204" pitchFamily="34" charset="0"/>
              </a:rPr>
              <a:t>LORD</a:t>
            </a:r>
            <a:r>
              <a:rPr lang="en-US" sz="4500" dirty="0">
                <a:latin typeface="Tahoma" panose="020B0604030504040204" pitchFamily="34" charset="0"/>
                <a:ea typeface="Tahoma" panose="020B0604030504040204" pitchFamily="34" charset="0"/>
                <a:cs typeface="Tahoma" panose="020B0604030504040204" pitchFamily="34" charset="0"/>
              </a:rPr>
              <a:t> of hosts, "Do not listen to the words of the prophets who are prophesying to you. They are leading you into futility; They speak a vision of their own imagination, not from the mouth of the </a:t>
            </a:r>
            <a:r>
              <a:rPr lang="en-US" sz="4500" cap="small" dirty="0">
                <a:latin typeface="Tahoma" panose="020B0604030504040204" pitchFamily="34" charset="0"/>
                <a:ea typeface="Tahoma" panose="020B0604030504040204" pitchFamily="34" charset="0"/>
                <a:cs typeface="Tahoma" panose="020B0604030504040204" pitchFamily="34" charset="0"/>
              </a:rPr>
              <a:t>LORD</a:t>
            </a:r>
            <a:r>
              <a:rPr lang="en-US" sz="4500" dirty="0">
                <a:latin typeface="Tahoma" panose="020B0604030504040204" pitchFamily="34" charset="0"/>
                <a:ea typeface="Tahoma" panose="020B0604030504040204" pitchFamily="34" charset="0"/>
                <a:cs typeface="Tahoma" panose="020B0604030504040204" pitchFamily="34" charset="0"/>
              </a:rPr>
              <a:t>. </a:t>
            </a:r>
          </a:p>
          <a:p>
            <a:pPr>
              <a:lnSpc>
                <a:spcPct val="95000"/>
              </a:lnSpc>
              <a:spcBef>
                <a:spcPts val="300"/>
              </a:spcBef>
              <a:spcAft>
                <a:spcPts val="0"/>
              </a:spcAft>
            </a:pPr>
            <a:r>
              <a:rPr lang="en-US" sz="4500" b="1" dirty="0">
                <a:latin typeface="Tahoma" panose="020B0604030504040204" pitchFamily="34" charset="0"/>
                <a:ea typeface="Tahoma" panose="020B0604030504040204" pitchFamily="34" charset="0"/>
                <a:cs typeface="Tahoma" panose="020B0604030504040204" pitchFamily="34" charset="0"/>
              </a:rPr>
              <a:t>Deuteronomy 13:5 </a:t>
            </a:r>
            <a:r>
              <a:rPr lang="en-US" sz="4500" baseline="30000" dirty="0">
                <a:latin typeface="Tahoma" panose="020B0604030504040204" pitchFamily="34" charset="0"/>
                <a:ea typeface="Tahoma" panose="020B0604030504040204" pitchFamily="34" charset="0"/>
                <a:cs typeface="Tahoma" panose="020B0604030504040204" pitchFamily="34" charset="0"/>
              </a:rPr>
              <a:t> </a:t>
            </a:r>
            <a:r>
              <a:rPr lang="en-US" sz="4500" dirty="0">
                <a:latin typeface="Tahoma" panose="020B0604030504040204" pitchFamily="34" charset="0"/>
                <a:ea typeface="Tahoma" panose="020B0604030504040204" pitchFamily="34" charset="0"/>
                <a:cs typeface="Tahoma" panose="020B0604030504040204" pitchFamily="34" charset="0"/>
              </a:rPr>
              <a:t> "But that prophet or that dreamer of dreams shall be put to death, because he has counseled rebellion against the </a:t>
            </a:r>
            <a:r>
              <a:rPr lang="en-US" sz="4500" cap="small" dirty="0">
                <a:latin typeface="Tahoma" panose="020B0604030504040204" pitchFamily="34" charset="0"/>
                <a:ea typeface="Tahoma" panose="020B0604030504040204" pitchFamily="34" charset="0"/>
                <a:cs typeface="Tahoma" panose="020B0604030504040204" pitchFamily="34" charset="0"/>
              </a:rPr>
              <a:t>LORD</a:t>
            </a:r>
            <a:r>
              <a:rPr lang="en-US" sz="4500" dirty="0">
                <a:latin typeface="Tahoma" panose="020B0604030504040204" pitchFamily="34" charset="0"/>
                <a:ea typeface="Tahoma" panose="020B0604030504040204" pitchFamily="34" charset="0"/>
                <a:cs typeface="Tahoma" panose="020B0604030504040204" pitchFamily="34" charset="0"/>
              </a:rPr>
              <a:t> your God</a:t>
            </a:r>
          </a:p>
        </p:txBody>
      </p:sp>
    </p:spTree>
    <p:extLst>
      <p:ext uri="{BB962C8B-B14F-4D97-AF65-F5344CB8AC3E}">
        <p14:creationId xmlns:p14="http://schemas.microsoft.com/office/powerpoint/2010/main" val="211799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F1694-D179-4F6C-A4F7-BAD5037C19EB}"/>
              </a:ext>
            </a:extLst>
          </p:cNvPr>
          <p:cNvSpPr>
            <a:spLocks noGrp="1"/>
          </p:cNvSpPr>
          <p:nvPr>
            <p:ph type="title"/>
          </p:nvPr>
        </p:nvSpPr>
        <p:spPr>
          <a:xfrm>
            <a:off x="982133" y="1"/>
            <a:ext cx="7704667" cy="1086678"/>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DESERTING GOD</a:t>
            </a:r>
          </a:p>
        </p:txBody>
      </p:sp>
      <p:sp>
        <p:nvSpPr>
          <p:cNvPr id="3" name="Content Placeholder 2">
            <a:extLst>
              <a:ext uri="{FF2B5EF4-FFF2-40B4-BE49-F238E27FC236}">
                <a16:creationId xmlns:a16="http://schemas.microsoft.com/office/drawing/2014/main" id="{12BAA957-D349-4F3F-A0CC-DA03EF0718F6}"/>
              </a:ext>
            </a:extLst>
          </p:cNvPr>
          <p:cNvSpPr>
            <a:spLocks noGrp="1"/>
          </p:cNvSpPr>
          <p:nvPr>
            <p:ph idx="1"/>
          </p:nvPr>
        </p:nvSpPr>
        <p:spPr>
          <a:xfrm>
            <a:off x="982133" y="980661"/>
            <a:ext cx="8161867" cy="5877338"/>
          </a:xfrm>
        </p:spPr>
        <p:txBody>
          <a:bodyPr>
            <a:noAutofit/>
          </a:bodyPr>
          <a:lstStyle/>
          <a:p>
            <a:pPr>
              <a:lnSpc>
                <a:spcPct val="90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Amazed: </a:t>
            </a:r>
            <a:r>
              <a:rPr lang="en-US" sz="2800" i="1" dirty="0" err="1">
                <a:latin typeface="Tahoma" panose="020B0604030504040204" pitchFamily="34" charset="0"/>
                <a:ea typeface="Tahoma" panose="020B0604030504040204" pitchFamily="34" charset="0"/>
                <a:cs typeface="Tahoma" panose="020B0604030504040204" pitchFamily="34" charset="0"/>
              </a:rPr>
              <a:t>thaumazo</a:t>
            </a:r>
            <a:r>
              <a:rPr lang="en-US" sz="2800" i="1"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often used by philosophers to express surprise in a negative way</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Deserting: </a:t>
            </a:r>
            <a:r>
              <a:rPr lang="en-US" sz="2800" i="1" dirty="0" err="1">
                <a:latin typeface="Tahoma" panose="020B0604030504040204" pitchFamily="34" charset="0"/>
                <a:ea typeface="Tahoma" panose="020B0604030504040204" pitchFamily="34" charset="0"/>
                <a:cs typeface="Tahoma" panose="020B0604030504040204" pitchFamily="34" charset="0"/>
              </a:rPr>
              <a:t>metatithemi</a:t>
            </a:r>
            <a:r>
              <a:rPr lang="en-US" sz="2800" i="1"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to trade places;</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People were listening to false prophets who claimed to have visions that weren’t from God</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People were listening to Judaizers saying that Paul’s teaching was wrong and that he wasn’t really an apostle</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THE ISSUE: What would you like to hear?</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When leadership begins to ask that question, we have a problem</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THE TRUTH: What would God like to say?</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What does it take to change a narrative?</a:t>
            </a:r>
          </a:p>
          <a:p>
            <a:pPr>
              <a:lnSpc>
                <a:spcPct val="90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0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4348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EA164-DECA-477D-AB75-124FD00239AA}"/>
              </a:ext>
            </a:extLst>
          </p:cNvPr>
          <p:cNvSpPr>
            <a:spLocks noGrp="1"/>
          </p:cNvSpPr>
          <p:nvPr>
            <p:ph type="title"/>
          </p:nvPr>
        </p:nvSpPr>
        <p:spPr>
          <a:xfrm>
            <a:off x="982133" y="1"/>
            <a:ext cx="8161867" cy="1033669"/>
          </a:xfrm>
        </p:spPr>
        <p:txBody>
          <a:bodyPr>
            <a:normAutofit/>
          </a:bodyPr>
          <a:lstStyle/>
          <a:p>
            <a:r>
              <a:rPr lang="en-US" sz="4800" dirty="0">
                <a:latin typeface="Tahoma" panose="020B0604030504040204" pitchFamily="34" charset="0"/>
                <a:ea typeface="Tahoma" panose="020B0604030504040204" pitchFamily="34" charset="0"/>
                <a:cs typeface="Tahoma" panose="020B0604030504040204" pitchFamily="34" charset="0"/>
              </a:rPr>
              <a:t>WHO DO YOU PLEASE?</a:t>
            </a:r>
          </a:p>
        </p:txBody>
      </p:sp>
      <p:sp>
        <p:nvSpPr>
          <p:cNvPr id="3" name="Content Placeholder 2">
            <a:extLst>
              <a:ext uri="{FF2B5EF4-FFF2-40B4-BE49-F238E27FC236}">
                <a16:creationId xmlns:a16="http://schemas.microsoft.com/office/drawing/2014/main" id="{9E666269-38D2-4939-B0B4-855A0964B131}"/>
              </a:ext>
            </a:extLst>
          </p:cNvPr>
          <p:cNvSpPr>
            <a:spLocks noGrp="1"/>
          </p:cNvSpPr>
          <p:nvPr>
            <p:ph idx="1"/>
          </p:nvPr>
        </p:nvSpPr>
        <p:spPr>
          <a:xfrm>
            <a:off x="982133" y="834887"/>
            <a:ext cx="8161867" cy="6023113"/>
          </a:xfrm>
        </p:spPr>
        <p:txBody>
          <a:bodyPr>
            <a:normAutofit/>
          </a:bodyPr>
          <a:lstStyle/>
          <a:p>
            <a:pPr>
              <a:lnSpc>
                <a:spcPct val="90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1:10 </a:t>
            </a:r>
            <a:r>
              <a:rPr lang="en-US" sz="2800" dirty="0">
                <a:latin typeface="Tahoma" panose="020B0604030504040204" pitchFamily="34" charset="0"/>
                <a:ea typeface="Tahoma" panose="020B0604030504040204" pitchFamily="34" charset="0"/>
                <a:cs typeface="Tahoma" panose="020B0604030504040204" pitchFamily="34" charset="0"/>
              </a:rPr>
              <a:t> For am I now seeking the favor of men, or of God? Or am I striving to please men? If I were still trying to please men, I would not be a bond-servant of Christ. </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“A lie often repeated becomes the truth” </a:t>
            </a:r>
          </a:p>
          <a:p>
            <a:pPr>
              <a:lnSpc>
                <a:spcPct val="90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Acts 19:23-25 </a:t>
            </a:r>
            <a:r>
              <a:rPr lang="en-US" sz="2800" dirty="0">
                <a:latin typeface="Tahoma" panose="020B0604030504040204" pitchFamily="34" charset="0"/>
                <a:ea typeface="Tahoma" panose="020B0604030504040204" pitchFamily="34" charset="0"/>
                <a:cs typeface="Tahoma" panose="020B0604030504040204" pitchFamily="34" charset="0"/>
              </a:rPr>
              <a:t> About that time there occurred no small disturbance concerning the Way. For a man named Demetrius, a silversmith, who made silver shrines of Artemis, was bringing no little business to the craftsmen; these he gathered together with the workmen of similar </a:t>
            </a:r>
            <a:r>
              <a:rPr lang="en-US" sz="2800" i="1" dirty="0">
                <a:latin typeface="Tahoma" panose="020B0604030504040204" pitchFamily="34" charset="0"/>
                <a:ea typeface="Tahoma" panose="020B0604030504040204" pitchFamily="34" charset="0"/>
                <a:cs typeface="Tahoma" panose="020B0604030504040204" pitchFamily="34" charset="0"/>
              </a:rPr>
              <a:t>trades,</a:t>
            </a:r>
            <a:r>
              <a:rPr lang="en-US" sz="2800" dirty="0">
                <a:latin typeface="Tahoma" panose="020B0604030504040204" pitchFamily="34" charset="0"/>
                <a:ea typeface="Tahoma" panose="020B0604030504040204" pitchFamily="34" charset="0"/>
                <a:cs typeface="Tahoma" panose="020B0604030504040204" pitchFamily="34" charset="0"/>
              </a:rPr>
              <a:t> and said, "Men, you know that our prosperity depends upon this business</a:t>
            </a:r>
            <a:r>
              <a:rPr lang="en-US" sz="2800" dirty="0"/>
              <a:t>. </a:t>
            </a:r>
          </a:p>
          <a:p>
            <a:pPr marL="0" indent="0" algn="ctr">
              <a:lnSpc>
                <a:spcPct val="90000"/>
              </a:lnSpc>
              <a:spcBef>
                <a:spcPts val="300"/>
              </a:spcBef>
              <a:spcAft>
                <a:spcPts val="0"/>
              </a:spcAft>
              <a:buNone/>
            </a:pPr>
            <a:r>
              <a:rPr lang="en-US" sz="2800" dirty="0">
                <a:latin typeface="Tahoma" panose="020B0604030504040204" pitchFamily="34" charset="0"/>
                <a:ea typeface="Tahoma" panose="020B0604030504040204" pitchFamily="34" charset="0"/>
                <a:cs typeface="Tahoma" panose="020B0604030504040204" pitchFamily="34" charset="0"/>
              </a:rPr>
              <a:t>RIOTS STARTED OUT OF FEAR AND GREED</a:t>
            </a:r>
          </a:p>
        </p:txBody>
      </p:sp>
    </p:spTree>
    <p:extLst>
      <p:ext uri="{BB962C8B-B14F-4D97-AF65-F5344CB8AC3E}">
        <p14:creationId xmlns:p14="http://schemas.microsoft.com/office/powerpoint/2010/main" val="1882046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781877" y="221148"/>
            <a:ext cx="8362123" cy="759514"/>
          </a:xfrm>
        </p:spPr>
        <p:txBody>
          <a:bodyPr>
            <a:noAutofit/>
          </a:bodyPr>
          <a:lstStyle/>
          <a:p>
            <a:r>
              <a:rPr lang="en-US" sz="4800" dirty="0">
                <a:latin typeface="Tahoma" panose="020B0604030504040204" pitchFamily="34" charset="0"/>
                <a:ea typeface="Tahoma" panose="020B0604030504040204" pitchFamily="34" charset="0"/>
                <a:cs typeface="Tahoma" panose="020B0604030504040204" pitchFamily="34" charset="0"/>
              </a:rPr>
              <a:t>FIRST HAND INFORMATION</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530087" y="980662"/>
            <a:ext cx="8613913" cy="5877338"/>
          </a:xfrm>
        </p:spPr>
        <p:txBody>
          <a:bodyPr>
            <a:normAutofit fontScale="55000" lnSpcReduction="20000"/>
          </a:bodyPr>
          <a:lstStyle/>
          <a:p>
            <a:pPr>
              <a:lnSpc>
                <a:spcPct val="110000"/>
              </a:lnSpc>
              <a:spcBef>
                <a:spcPts val="300"/>
              </a:spcBef>
              <a:spcAft>
                <a:spcPts val="0"/>
              </a:spcAft>
            </a:pPr>
            <a:r>
              <a:rPr lang="en-US" sz="5100" b="1" dirty="0">
                <a:latin typeface="Tahoma" panose="020B0604030504040204" pitchFamily="34" charset="0"/>
                <a:ea typeface="Tahoma" panose="020B0604030504040204" pitchFamily="34" charset="0"/>
                <a:cs typeface="Tahoma" panose="020B0604030504040204" pitchFamily="34" charset="0"/>
              </a:rPr>
              <a:t>Galatians 1:11-12 </a:t>
            </a:r>
            <a:r>
              <a:rPr lang="en-US" sz="5100" dirty="0">
                <a:latin typeface="Tahoma" panose="020B0604030504040204" pitchFamily="34" charset="0"/>
                <a:ea typeface="Tahoma" panose="020B0604030504040204" pitchFamily="34" charset="0"/>
                <a:cs typeface="Tahoma" panose="020B0604030504040204" pitchFamily="34" charset="0"/>
              </a:rPr>
              <a:t> For I would have you know, brethren, that the gospel which was preached by me is not according to man.  For I neither received it from man, nor was I taught it, but </a:t>
            </a:r>
            <a:r>
              <a:rPr lang="en-US" sz="5100" i="1" dirty="0">
                <a:latin typeface="Tahoma" panose="020B0604030504040204" pitchFamily="34" charset="0"/>
                <a:ea typeface="Tahoma" panose="020B0604030504040204" pitchFamily="34" charset="0"/>
                <a:cs typeface="Tahoma" panose="020B0604030504040204" pitchFamily="34" charset="0"/>
              </a:rPr>
              <a:t>I received it</a:t>
            </a:r>
            <a:r>
              <a:rPr lang="en-US" sz="5100" dirty="0">
                <a:latin typeface="Tahoma" panose="020B0604030504040204" pitchFamily="34" charset="0"/>
                <a:ea typeface="Tahoma" panose="020B0604030504040204" pitchFamily="34" charset="0"/>
                <a:cs typeface="Tahoma" panose="020B0604030504040204" pitchFamily="34" charset="0"/>
              </a:rPr>
              <a:t> through a revelation of Jesus Christ. </a:t>
            </a:r>
          </a:p>
          <a:p>
            <a:pPr>
              <a:lnSpc>
                <a:spcPct val="110000"/>
              </a:lnSpc>
              <a:spcBef>
                <a:spcPts val="300"/>
              </a:spcBef>
              <a:spcAft>
                <a:spcPts val="0"/>
              </a:spcAft>
            </a:pPr>
            <a:r>
              <a:rPr lang="en-US" sz="5100" b="1" dirty="0">
                <a:latin typeface="Tahoma" panose="020B0604030504040204" pitchFamily="34" charset="0"/>
                <a:ea typeface="Tahoma" panose="020B0604030504040204" pitchFamily="34" charset="0"/>
                <a:cs typeface="Tahoma" panose="020B0604030504040204" pitchFamily="34" charset="0"/>
              </a:rPr>
              <a:t>1 Corinthians 11:23-25 </a:t>
            </a:r>
            <a:r>
              <a:rPr lang="en-US" sz="5100" dirty="0">
                <a:latin typeface="Tahoma" panose="020B0604030504040204" pitchFamily="34" charset="0"/>
                <a:ea typeface="Tahoma" panose="020B0604030504040204" pitchFamily="34" charset="0"/>
                <a:cs typeface="Tahoma" panose="020B0604030504040204" pitchFamily="34" charset="0"/>
              </a:rPr>
              <a:t> For I </a:t>
            </a:r>
            <a:r>
              <a:rPr lang="en-US" sz="5100" u="sng" dirty="0">
                <a:latin typeface="Tahoma" panose="020B0604030504040204" pitchFamily="34" charset="0"/>
                <a:ea typeface="Tahoma" panose="020B0604030504040204" pitchFamily="34" charset="0"/>
                <a:cs typeface="Tahoma" panose="020B0604030504040204" pitchFamily="34" charset="0"/>
              </a:rPr>
              <a:t>received</a:t>
            </a:r>
            <a:r>
              <a:rPr lang="en-US" sz="5100" dirty="0">
                <a:latin typeface="Tahoma" panose="020B0604030504040204" pitchFamily="34" charset="0"/>
                <a:ea typeface="Tahoma" panose="020B0604030504040204" pitchFamily="34" charset="0"/>
                <a:cs typeface="Tahoma" panose="020B0604030504040204" pitchFamily="34" charset="0"/>
              </a:rPr>
              <a:t> from the Lord that which I also delivered to you, that the Lord Jesus in the night in which He was betrayed took bread; and when He had given thanks, He broke it and said, "This is My body, which is for you; do this in remembrance of Me.“ In the same way </a:t>
            </a:r>
            <a:r>
              <a:rPr lang="en-US" sz="5100" i="1" dirty="0">
                <a:latin typeface="Tahoma" panose="020B0604030504040204" pitchFamily="34" charset="0"/>
                <a:ea typeface="Tahoma" panose="020B0604030504040204" pitchFamily="34" charset="0"/>
                <a:cs typeface="Tahoma" panose="020B0604030504040204" pitchFamily="34" charset="0"/>
              </a:rPr>
              <a:t>He took</a:t>
            </a:r>
            <a:r>
              <a:rPr lang="en-US" sz="5100" dirty="0">
                <a:latin typeface="Tahoma" panose="020B0604030504040204" pitchFamily="34" charset="0"/>
                <a:ea typeface="Tahoma" panose="020B0604030504040204" pitchFamily="34" charset="0"/>
                <a:cs typeface="Tahoma" panose="020B0604030504040204" pitchFamily="34" charset="0"/>
              </a:rPr>
              <a:t> the cup also after supper, saying, "This cup is the new covenant in My blood; do this, as often as you drink </a:t>
            </a:r>
            <a:r>
              <a:rPr lang="en-US" sz="5100" i="1" dirty="0">
                <a:latin typeface="Tahoma" panose="020B0604030504040204" pitchFamily="34" charset="0"/>
                <a:ea typeface="Tahoma" panose="020B0604030504040204" pitchFamily="34" charset="0"/>
                <a:cs typeface="Tahoma" panose="020B0604030504040204" pitchFamily="34" charset="0"/>
              </a:rPr>
              <a:t>it,</a:t>
            </a:r>
            <a:r>
              <a:rPr lang="en-US" sz="5100" dirty="0">
                <a:latin typeface="Tahoma" panose="020B0604030504040204" pitchFamily="34" charset="0"/>
                <a:ea typeface="Tahoma" panose="020B0604030504040204" pitchFamily="34" charset="0"/>
                <a:cs typeface="Tahoma" panose="020B0604030504040204" pitchFamily="34" charset="0"/>
              </a:rPr>
              <a:t> in remembrance of Me."</a:t>
            </a:r>
          </a:p>
        </p:txBody>
      </p:sp>
    </p:spTree>
    <p:extLst>
      <p:ext uri="{BB962C8B-B14F-4D97-AF65-F5344CB8AC3E}">
        <p14:creationId xmlns:p14="http://schemas.microsoft.com/office/powerpoint/2010/main" val="380721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0"/>
            <a:ext cx="8161867" cy="1219201"/>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TRADITIONS</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768627" y="1020417"/>
            <a:ext cx="8375374" cy="5837583"/>
          </a:xfrm>
        </p:spPr>
        <p:txBody>
          <a:bodyPr>
            <a:normAutofit lnSpcReduction="10000"/>
          </a:bodyPr>
          <a:lstStyle/>
          <a:p>
            <a:pPr>
              <a:lnSpc>
                <a:spcPct val="95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1:13-14 </a:t>
            </a:r>
            <a:r>
              <a:rPr lang="en-US" sz="2800" dirty="0">
                <a:latin typeface="Tahoma" panose="020B0604030504040204" pitchFamily="34" charset="0"/>
                <a:ea typeface="Tahoma" panose="020B0604030504040204" pitchFamily="34" charset="0"/>
                <a:cs typeface="Tahoma" panose="020B0604030504040204" pitchFamily="34" charset="0"/>
              </a:rPr>
              <a:t> For you have heard of my former manner of life in Judaism, how I used to persecute the church of God beyond measure and tried to destroy it; and I was advancing in Judaism beyond many of my contemporaries among my countrymen, being more extremely zealous for my ancestral traditions</a:t>
            </a:r>
            <a:r>
              <a:rPr lang="en-US" sz="2800" dirty="0"/>
              <a:t>. </a:t>
            </a:r>
          </a:p>
          <a:p>
            <a:pPr>
              <a:lnSpc>
                <a:spcPct val="95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Philippians 3:4-6 ..</a:t>
            </a:r>
            <a:r>
              <a:rPr lang="en-US" sz="2800" dirty="0">
                <a:latin typeface="Tahoma" panose="020B0604030504040204" pitchFamily="34" charset="0"/>
                <a:ea typeface="Tahoma" panose="020B0604030504040204" pitchFamily="34" charset="0"/>
                <a:cs typeface="Tahoma" panose="020B0604030504040204" pitchFamily="34" charset="0"/>
              </a:rPr>
              <a:t>although I myself might have confidence even in the flesh. If anyone else has a mind to put confidence in the flesh, I far more: circumcised the eighth day, of the nation of Israel, of the tribe of Benjamin, a Hebrew of Hebrews; as to the Law, a Pharisee;  as to zeal, a persecutor of the church; as to the righteousness which is in the Law, found blameless.  </a:t>
            </a:r>
          </a:p>
        </p:txBody>
      </p:sp>
    </p:spTree>
    <p:extLst>
      <p:ext uri="{BB962C8B-B14F-4D97-AF65-F5344CB8AC3E}">
        <p14:creationId xmlns:p14="http://schemas.microsoft.com/office/powerpoint/2010/main" val="3866169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1"/>
            <a:ext cx="8161867" cy="901148"/>
          </a:xfrm>
        </p:spPr>
        <p:txBody>
          <a:bodyPr>
            <a:normAutofit fontScale="90000"/>
          </a:bodyPr>
          <a:lstStyle/>
          <a:p>
            <a:r>
              <a:rPr lang="en-US" sz="5400" dirty="0">
                <a:latin typeface="Tahoma" panose="020B0604030504040204" pitchFamily="34" charset="0"/>
                <a:ea typeface="Tahoma" panose="020B0604030504040204" pitchFamily="34" charset="0"/>
                <a:cs typeface="Tahoma" panose="020B0604030504040204" pitchFamily="34" charset="0"/>
              </a:rPr>
              <a:t>BEFORE BIRTH</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889368" y="1020417"/>
            <a:ext cx="8161867" cy="5837583"/>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Galatians 1:15-19</a:t>
            </a:r>
            <a:r>
              <a:rPr lang="en-US" sz="2800" baseline="30000"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 But when God, who had </a:t>
            </a:r>
            <a:r>
              <a:rPr lang="en-US" sz="2800" u="sng" dirty="0">
                <a:latin typeface="Tahoma" panose="020B0604030504040204" pitchFamily="34" charset="0"/>
                <a:ea typeface="Tahoma" panose="020B0604030504040204" pitchFamily="34" charset="0"/>
                <a:cs typeface="Tahoma" panose="020B0604030504040204" pitchFamily="34" charset="0"/>
              </a:rPr>
              <a:t>set me apart </a:t>
            </a:r>
            <a:r>
              <a:rPr lang="en-US" sz="2800" i="1" u="sng" dirty="0">
                <a:latin typeface="Tahoma" panose="020B0604030504040204" pitchFamily="34" charset="0"/>
                <a:ea typeface="Tahoma" panose="020B0604030504040204" pitchFamily="34" charset="0"/>
                <a:cs typeface="Tahoma" panose="020B0604030504040204" pitchFamily="34" charset="0"/>
              </a:rPr>
              <a:t>even</a:t>
            </a:r>
            <a:r>
              <a:rPr lang="en-US" sz="2800" u="sng" dirty="0">
                <a:latin typeface="Tahoma" panose="020B0604030504040204" pitchFamily="34" charset="0"/>
                <a:ea typeface="Tahoma" panose="020B0604030504040204" pitchFamily="34" charset="0"/>
                <a:cs typeface="Tahoma" panose="020B0604030504040204" pitchFamily="34" charset="0"/>
              </a:rPr>
              <a:t> from my mother's womb</a:t>
            </a:r>
            <a:r>
              <a:rPr lang="en-US" sz="2800" dirty="0">
                <a:latin typeface="Tahoma" panose="020B0604030504040204" pitchFamily="34" charset="0"/>
                <a:ea typeface="Tahoma" panose="020B0604030504040204" pitchFamily="34" charset="0"/>
                <a:cs typeface="Tahoma" panose="020B0604030504040204" pitchFamily="34" charset="0"/>
              </a:rPr>
              <a:t> and called me through His grace, was pleased  to reveal His Son in me so that I might preach Him among the Gentiles, I did not immediately consult with flesh and blood, nor did I go up to Jerusalem to those who were apostles before me; but I went away to Arabia, and returned once more to Damascus.  Then three years later I went up to Jerusalem to become acquainted with Cephas, and stayed with him fifteen days. But I did not see any other of the apostles except James, the Lord's brother. </a:t>
            </a:r>
          </a:p>
        </p:txBody>
      </p:sp>
    </p:spTree>
    <p:extLst>
      <p:ext uri="{BB962C8B-B14F-4D97-AF65-F5344CB8AC3E}">
        <p14:creationId xmlns:p14="http://schemas.microsoft.com/office/powerpoint/2010/main" val="2178185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0"/>
            <a:ext cx="8161867" cy="1020417"/>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WHEN DOES LIFE BEGIN?</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662609" y="901149"/>
            <a:ext cx="8481392" cy="5956852"/>
          </a:xfrm>
        </p:spPr>
        <p:txBody>
          <a:bodyPr>
            <a:noAutofit/>
          </a:bodyPr>
          <a:lstStyle/>
          <a:p>
            <a:pPr>
              <a:lnSpc>
                <a:spcPct val="88000"/>
              </a:lnSpc>
              <a:spcBef>
                <a:spcPts val="2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Jeremiah</a:t>
            </a:r>
            <a:r>
              <a:rPr lang="en-US" sz="2800" b="1" spc="-150" dirty="0">
                <a:latin typeface="Tahoma" panose="020B0604030504040204" pitchFamily="34" charset="0"/>
                <a:ea typeface="Tahoma" panose="020B0604030504040204" pitchFamily="34" charset="0"/>
                <a:cs typeface="Tahoma" panose="020B0604030504040204" pitchFamily="34" charset="0"/>
              </a:rPr>
              <a:t> 1:4-5  </a:t>
            </a:r>
            <a:r>
              <a:rPr lang="en-US" sz="2800" dirty="0">
                <a:latin typeface="Tahoma" panose="020B0604030504040204" pitchFamily="34" charset="0"/>
                <a:ea typeface="Tahoma" panose="020B0604030504040204" pitchFamily="34" charset="0"/>
                <a:cs typeface="Tahoma" panose="020B0604030504040204" pitchFamily="34" charset="0"/>
              </a:rPr>
              <a:t>Now the word of the </a:t>
            </a:r>
            <a:r>
              <a:rPr lang="en-US" cap="small" dirty="0">
                <a:latin typeface="Tahoma" panose="020B0604030504040204" pitchFamily="34" charset="0"/>
                <a:ea typeface="Tahoma" panose="020B0604030504040204" pitchFamily="34" charset="0"/>
                <a:cs typeface="Tahoma" panose="020B0604030504040204" pitchFamily="34" charset="0"/>
              </a:rPr>
              <a:t>LORD</a:t>
            </a:r>
            <a:r>
              <a:rPr lang="en-US" sz="2800" dirty="0">
                <a:latin typeface="Tahoma" panose="020B0604030504040204" pitchFamily="34" charset="0"/>
                <a:ea typeface="Tahoma" panose="020B0604030504040204" pitchFamily="34" charset="0"/>
                <a:cs typeface="Tahoma" panose="020B0604030504040204" pitchFamily="34" charset="0"/>
              </a:rPr>
              <a:t> came to me saying,  "Before I formed you in the womb I knew you; before you </a:t>
            </a:r>
            <a:r>
              <a:rPr lang="en-US" sz="2800" spc="-150" dirty="0">
                <a:latin typeface="Tahoma" panose="020B0604030504040204" pitchFamily="34" charset="0"/>
                <a:ea typeface="Tahoma" panose="020B0604030504040204" pitchFamily="34" charset="0"/>
                <a:cs typeface="Tahoma" panose="020B0604030504040204" pitchFamily="34" charset="0"/>
              </a:rPr>
              <a:t>were b</a:t>
            </a:r>
            <a:r>
              <a:rPr lang="en-US" sz="2800" dirty="0">
                <a:latin typeface="Tahoma" panose="020B0604030504040204" pitchFamily="34" charset="0"/>
                <a:ea typeface="Tahoma" panose="020B0604030504040204" pitchFamily="34" charset="0"/>
                <a:cs typeface="Tahoma" panose="020B0604030504040204" pitchFamily="34" charset="0"/>
              </a:rPr>
              <a:t>or</a:t>
            </a:r>
            <a:r>
              <a:rPr lang="en-US" sz="2800" spc="-150" dirty="0">
                <a:latin typeface="Tahoma" panose="020B0604030504040204" pitchFamily="34" charset="0"/>
                <a:ea typeface="Tahoma" panose="020B0604030504040204" pitchFamily="34" charset="0"/>
                <a:cs typeface="Tahoma" panose="020B0604030504040204" pitchFamily="34" charset="0"/>
              </a:rPr>
              <a:t>n I </a:t>
            </a:r>
            <a:r>
              <a:rPr lang="en-US" sz="2800" dirty="0">
                <a:latin typeface="Tahoma" panose="020B0604030504040204" pitchFamily="34" charset="0"/>
                <a:ea typeface="Tahoma" panose="020B0604030504040204" pitchFamily="34" charset="0"/>
                <a:cs typeface="Tahoma" panose="020B0604030504040204" pitchFamily="34" charset="0"/>
              </a:rPr>
              <a:t>consecrated you; I have appointed you a prophet to the nations." </a:t>
            </a:r>
          </a:p>
          <a:p>
            <a:pPr>
              <a:lnSpc>
                <a:spcPct val="88000"/>
              </a:lnSpc>
              <a:spcBef>
                <a:spcPts val="2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Isaiah 44:1-2 </a:t>
            </a:r>
            <a:r>
              <a:rPr lang="en-US" sz="2800" dirty="0">
                <a:latin typeface="Tahoma" panose="020B0604030504040204" pitchFamily="34" charset="0"/>
                <a:ea typeface="Tahoma" panose="020B0604030504040204" pitchFamily="34" charset="0"/>
                <a:cs typeface="Tahoma" panose="020B0604030504040204" pitchFamily="34" charset="0"/>
              </a:rPr>
              <a:t> "But now listen, O Jacob, My servant, and Israel, whom I have chosen: Thus says the </a:t>
            </a:r>
            <a:r>
              <a:rPr lang="en-US" cap="small" spc="-150" dirty="0">
                <a:latin typeface="Tahoma" panose="020B0604030504040204" pitchFamily="34" charset="0"/>
                <a:ea typeface="Tahoma" panose="020B0604030504040204" pitchFamily="34" charset="0"/>
                <a:cs typeface="Tahoma" panose="020B0604030504040204" pitchFamily="34" charset="0"/>
              </a:rPr>
              <a:t>LORD</a:t>
            </a:r>
            <a:r>
              <a:rPr lang="en-US" sz="2800" dirty="0">
                <a:latin typeface="Tahoma" panose="020B0604030504040204" pitchFamily="34" charset="0"/>
                <a:ea typeface="Tahoma" panose="020B0604030504040204" pitchFamily="34" charset="0"/>
                <a:cs typeface="Tahoma" panose="020B0604030504040204" pitchFamily="34" charset="0"/>
              </a:rPr>
              <a:t> who made you and formed you from the womb…</a:t>
            </a:r>
          </a:p>
          <a:p>
            <a:pPr>
              <a:lnSpc>
                <a:spcPct val="88000"/>
              </a:lnSpc>
              <a:spcBef>
                <a:spcPts val="2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This in no way excuses the need to consult God as we move along in life</a:t>
            </a:r>
          </a:p>
          <a:p>
            <a:pPr>
              <a:lnSpc>
                <a:spcPct val="88000"/>
              </a:lnSpc>
              <a:spcBef>
                <a:spcPts val="2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Psalm 118:8 </a:t>
            </a:r>
            <a:r>
              <a:rPr lang="en-US" sz="2800" dirty="0">
                <a:latin typeface="Tahoma" panose="020B0604030504040204" pitchFamily="34" charset="0"/>
                <a:ea typeface="Tahoma" panose="020B0604030504040204" pitchFamily="34" charset="0"/>
                <a:cs typeface="Tahoma" panose="020B0604030504040204" pitchFamily="34" charset="0"/>
              </a:rPr>
              <a:t> It is better to take refuge in the </a:t>
            </a:r>
            <a:r>
              <a:rPr lang="en-US" cap="small" dirty="0">
                <a:latin typeface="Tahoma" panose="020B0604030504040204" pitchFamily="34" charset="0"/>
                <a:ea typeface="Tahoma" panose="020B0604030504040204" pitchFamily="34" charset="0"/>
                <a:cs typeface="Tahoma" panose="020B0604030504040204" pitchFamily="34" charset="0"/>
              </a:rPr>
              <a:t>LORD</a:t>
            </a:r>
            <a:r>
              <a:rPr lang="en-US" sz="2800" dirty="0">
                <a:latin typeface="Tahoma" panose="020B0604030504040204" pitchFamily="34" charset="0"/>
                <a:ea typeface="Tahoma" panose="020B0604030504040204" pitchFamily="34" charset="0"/>
                <a:cs typeface="Tahoma" panose="020B0604030504040204" pitchFamily="34" charset="0"/>
              </a:rPr>
              <a:t> than to trust in man. </a:t>
            </a:r>
          </a:p>
          <a:p>
            <a:pPr>
              <a:lnSpc>
                <a:spcPct val="88000"/>
              </a:lnSpc>
              <a:spcBef>
                <a:spcPts val="2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Proverbs 19:20 </a:t>
            </a:r>
            <a:r>
              <a:rPr lang="en-US" sz="2800" dirty="0">
                <a:latin typeface="Tahoma" panose="020B0604030504040204" pitchFamily="34" charset="0"/>
                <a:ea typeface="Tahoma" panose="020B0604030504040204" pitchFamily="34" charset="0"/>
                <a:cs typeface="Tahoma" panose="020B0604030504040204" pitchFamily="34" charset="0"/>
              </a:rPr>
              <a:t> Listen to counsel and accept discipline</a:t>
            </a:r>
            <a:r>
              <a:rPr lang="en-US" sz="2800" spc="-300" dirty="0">
                <a:latin typeface="Tahoma" panose="020B0604030504040204" pitchFamily="34" charset="0"/>
                <a:ea typeface="Tahoma" panose="020B0604030504040204" pitchFamily="34" charset="0"/>
                <a:cs typeface="Tahoma" panose="020B0604030504040204" pitchFamily="34" charset="0"/>
              </a:rPr>
              <a:t>,</a:t>
            </a:r>
            <a:r>
              <a:rPr lang="en-US" sz="2800" dirty="0">
                <a:latin typeface="Tahoma" panose="020B0604030504040204" pitchFamily="34" charset="0"/>
                <a:ea typeface="Tahoma" panose="020B0604030504040204" pitchFamily="34" charset="0"/>
                <a:cs typeface="Tahoma" panose="020B0604030504040204" pitchFamily="34" charset="0"/>
              </a:rPr>
              <a:t> that </a:t>
            </a:r>
            <a:r>
              <a:rPr lang="en-US" sz="2800" spc="-300" dirty="0">
                <a:latin typeface="Tahoma" panose="020B0604030504040204" pitchFamily="34" charset="0"/>
                <a:ea typeface="Tahoma" panose="020B0604030504040204" pitchFamily="34" charset="0"/>
                <a:cs typeface="Tahoma" panose="020B0604030504040204" pitchFamily="34" charset="0"/>
              </a:rPr>
              <a:t>you may </a:t>
            </a:r>
            <a:r>
              <a:rPr lang="en-US" sz="2800" dirty="0">
                <a:latin typeface="Tahoma" panose="020B0604030504040204" pitchFamily="34" charset="0"/>
                <a:ea typeface="Tahoma" panose="020B0604030504040204" pitchFamily="34" charset="0"/>
                <a:cs typeface="Tahoma" panose="020B0604030504040204" pitchFamily="34" charset="0"/>
              </a:rPr>
              <a:t>be</a:t>
            </a:r>
            <a:r>
              <a:rPr lang="en-US" sz="2800" spc="-300"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wise the rest of your days </a:t>
            </a:r>
          </a:p>
        </p:txBody>
      </p:sp>
    </p:spTree>
    <p:extLst>
      <p:ext uri="{BB962C8B-B14F-4D97-AF65-F5344CB8AC3E}">
        <p14:creationId xmlns:p14="http://schemas.microsoft.com/office/powerpoint/2010/main" val="29610920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4018</TotalTime>
  <Words>487</Words>
  <Application>Microsoft Office PowerPoint</Application>
  <PresentationFormat>On-screen Show (4:3)</PresentationFormat>
  <Paragraphs>51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Corbel</vt:lpstr>
      <vt:lpstr>Tahoma</vt:lpstr>
      <vt:lpstr>Parallax</vt:lpstr>
      <vt:lpstr>A BIBLICAL APPROACH  TO AUTHORITY</vt:lpstr>
      <vt:lpstr>VERSE FOR THE JOURNEY</vt:lpstr>
      <vt:lpstr>SCATHING REBUKE</vt:lpstr>
      <vt:lpstr>DESERTING GOD</vt:lpstr>
      <vt:lpstr>WHO DO YOU PLEASE?</vt:lpstr>
      <vt:lpstr>FIRST HAND INFORMATION</vt:lpstr>
      <vt:lpstr>TRADITIONS</vt:lpstr>
      <vt:lpstr>BEFORE BIRTH</vt:lpstr>
      <vt:lpstr>WHEN DOES LIFE BEGIN?</vt:lpstr>
      <vt:lpstr>DISTRUST</vt:lpstr>
      <vt:lpstr>REAL CHANGE</vt:lpstr>
      <vt:lpstr>NEW CREATION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VERSE FOR THE JOURNEY</dc:title>
  <dc:creator>JoLynn Gower</dc:creator>
  <cp:lastModifiedBy>Gower</cp:lastModifiedBy>
  <cp:revision>42</cp:revision>
  <cp:lastPrinted>2020-06-12T19:38:44Z</cp:lastPrinted>
  <dcterms:created xsi:type="dcterms:W3CDTF">2020-05-13T21:50:32Z</dcterms:created>
  <dcterms:modified xsi:type="dcterms:W3CDTF">2020-06-14T21:27:32Z</dcterms:modified>
</cp:coreProperties>
</file>