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60" r:id="rId2"/>
    <p:sldId id="258" r:id="rId3"/>
    <p:sldId id="257" r:id="rId4"/>
    <p:sldId id="261" r:id="rId5"/>
    <p:sldId id="259" r:id="rId6"/>
    <p:sldId id="263" r:id="rId7"/>
    <p:sldId id="262" r:id="rId8"/>
    <p:sldId id="264" r:id="rId9"/>
    <p:sldId id="265" r:id="rId10"/>
    <p:sldId id="266" r:id="rId11"/>
    <p:sldId id="267"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138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5488BFF0-8A7C-4B95-A404-F3C98F05BEEF}" type="datetimeFigureOut">
              <a:rPr lang="en-US" smtClean="0"/>
              <a:t>6/1/2020</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BAE12803-88CE-4FE4-B713-9E111982CF9B}" type="slidenum">
              <a:rPr lang="en-US" smtClean="0"/>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1834339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8BFF0-8A7C-4B95-A404-F3C98F05BEEF}" type="datetimeFigureOut">
              <a:rPr lang="en-US" smtClean="0"/>
              <a:t>6/1/2020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2150959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17496326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15478166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5208067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4049454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20975711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88BFF0-8A7C-4B95-A404-F3C98F05BEEF}" type="datetimeFigureOut">
              <a:rPr lang="en-US" smtClean="0"/>
              <a:t>6/1/2020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26909815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88BFF0-8A7C-4B95-A404-F3C98F05BEEF}" type="datetimeFigureOut">
              <a:rPr lang="en-US" smtClean="0"/>
              <a:t>6/1/2020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4558307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5894" y="1020431"/>
            <a:ext cx="8245161" cy="1475013"/>
          </a:xfrm>
          <a:effectLst/>
        </p:spPr>
        <p:txBody>
          <a:bodyPr anchor="b">
            <a:normAutofit/>
          </a:bodyPr>
          <a:lstStyle>
            <a:lvl1pPr>
              <a:defRPr sz="1085">
                <a:solidFill>
                  <a:schemeClr val="tx1">
                    <a:lumMod val="75000"/>
                    <a:lumOff val="25000"/>
                  </a:schemeClr>
                </a:solidFill>
              </a:defRPr>
            </a:lvl1pPr>
          </a:lstStyle>
          <a:p>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6/1/2020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98232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5488BFF0-8A7C-4B95-A404-F3C98F05BEEF}" type="datetimeFigureOut">
              <a:rPr lang="en-US" smtClean="0"/>
              <a:t>6/1/2020</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1040917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894478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88BFF0-8A7C-4B95-A404-F3C98F05BEEF}" type="datetimeFigureOut">
              <a:rPr lang="en-US" smtClean="0"/>
              <a:t>6/1/2020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3043735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88BFF0-8A7C-4B95-A404-F3C98F05BEEF}" type="datetimeFigureOut">
              <a:rPr lang="en-US" smtClean="0"/>
              <a:t>6/1/2020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4121555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88BFF0-8A7C-4B95-A404-F3C98F05BEEF}" type="datetimeFigureOut">
              <a:rPr lang="en-US" smtClean="0"/>
              <a:t>6/1/2020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756834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8BFF0-8A7C-4B95-A404-F3C98F05BEEF}" type="datetimeFigureOut">
              <a:rPr lang="en-US" smtClean="0"/>
              <a:t>6/1/2020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3900892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8BFF0-8A7C-4B95-A404-F3C98F05BEEF}" type="datetimeFigureOut">
              <a:rPr lang="en-US" smtClean="0"/>
              <a:t>6/1/2020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858459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8BFF0-8A7C-4B95-A404-F3C98F05BEEF}" type="datetimeFigureOut">
              <a:rPr lang="en-US" smtClean="0"/>
              <a:t>6/1/2020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986902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488BFF0-8A7C-4B95-A404-F3C98F05BEEF}" type="datetimeFigureOut">
              <a:rPr lang="en-US" smtClean="0"/>
              <a:t>6/1/2020</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AE12803-88CE-4FE4-B713-9E111982CF9B}" type="slidenum">
              <a:rPr lang="en-US" smtClean="0"/>
              <a:t>‹#›</a:t>
            </a:fld>
            <a:endParaRPr lang="en-US"/>
          </a:p>
        </p:txBody>
      </p:sp>
    </p:spTree>
    <p:extLst>
      <p:ext uri="{BB962C8B-B14F-4D97-AF65-F5344CB8AC3E}">
        <p14:creationId xmlns:p14="http://schemas.microsoft.com/office/powerpoint/2010/main" val="191347095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 id="2147483731"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file:///C:\ProgramData\WORDsearch\Library\HolmanIllusBibleMaps\Linked\images\HolmanIllusStudyBible-769-large.p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1235358-9587-45C5-A067-E3C77C13F49F}"/>
              </a:ext>
            </a:extLst>
          </p:cNvPr>
          <p:cNvSpPr txBox="1"/>
          <p:nvPr/>
        </p:nvSpPr>
        <p:spPr>
          <a:xfrm>
            <a:off x="1610140" y="1450180"/>
            <a:ext cx="6062870" cy="1276503"/>
          </a:xfrm>
          <a:prstGeom prst="rect">
            <a:avLst/>
          </a:prstGeom>
          <a:noFill/>
        </p:spPr>
        <p:txBody>
          <a:bodyPr wrap="square" rtlCol="0">
            <a:spAutoFit/>
          </a:bodyPr>
          <a:lstStyle/>
          <a:p>
            <a:pPr algn="ctr">
              <a:lnSpc>
                <a:spcPct val="95000"/>
              </a:lnSpc>
            </a:pPr>
            <a:r>
              <a:rPr lang="en-US" sz="405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WHO SHOULD</a:t>
            </a:r>
          </a:p>
          <a:p>
            <a:pPr algn="ctr">
              <a:lnSpc>
                <a:spcPct val="95000"/>
              </a:lnSpc>
            </a:pPr>
            <a:r>
              <a:rPr lang="en-US" sz="405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I TRUST?</a:t>
            </a:r>
          </a:p>
        </p:txBody>
      </p:sp>
      <p:pic>
        <p:nvPicPr>
          <p:cNvPr id="10" name="Picture 9">
            <a:extLst>
              <a:ext uri="{FF2B5EF4-FFF2-40B4-BE49-F238E27FC236}">
                <a16:creationId xmlns:a16="http://schemas.microsoft.com/office/drawing/2014/main" id="{6F23D456-D516-4E20-89F6-DC85A15CFBF2}"/>
              </a:ext>
            </a:extLst>
          </p:cNvPr>
          <p:cNvPicPr>
            <a:picLocks noChangeAspect="1"/>
          </p:cNvPicPr>
          <p:nvPr/>
        </p:nvPicPr>
        <p:blipFill>
          <a:blip r:embed="rId2">
            <a:extLst>
              <a:ext uri="{BEBA8EAE-BF5A-486C-A8C5-ECC9F3942E4B}">
                <a14:imgProps xmlns:a14="http://schemas.microsoft.com/office/drawing/2010/main">
                  <a14:imgLayer r:embed="rId3">
                    <a14:imgEffect>
                      <a14:artisticPhotocopy/>
                    </a14:imgEffect>
                    <a14:imgEffect>
                      <a14:brightnessContrast bright="9000" contrast="50000"/>
                    </a14:imgEffect>
                  </a14:imgLayer>
                </a14:imgProps>
              </a:ext>
            </a:extLst>
          </a:blip>
          <a:stretch>
            <a:fillRect/>
          </a:stretch>
        </p:blipFill>
        <p:spPr>
          <a:xfrm>
            <a:off x="3120618" y="2109034"/>
            <a:ext cx="3006409" cy="215837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softEdge rad="635000"/>
          </a:effectLst>
        </p:spPr>
      </p:pic>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3016975" y="2960839"/>
            <a:ext cx="3296493" cy="1321521"/>
          </a:xfrm>
        </p:spPr>
        <p:txBody>
          <a:bodyPr>
            <a:noAutofit/>
          </a:bodyPr>
          <a:lstStyle/>
          <a:p>
            <a:pPr algn="ctr"/>
            <a:r>
              <a:rPr lang="en-US" sz="1928"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A BIBLICAL APPROACH </a:t>
            </a:r>
            <a:br>
              <a:rPr lang="en-US" sz="1928"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br>
            <a:r>
              <a:rPr lang="en-US" sz="1928"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TO AUTHORITY</a:t>
            </a:r>
          </a:p>
        </p:txBody>
      </p:sp>
      <p:sp>
        <p:nvSpPr>
          <p:cNvPr id="11" name="TextBox 10">
            <a:extLst>
              <a:ext uri="{FF2B5EF4-FFF2-40B4-BE49-F238E27FC236}">
                <a16:creationId xmlns:a16="http://schemas.microsoft.com/office/drawing/2014/main" id="{04F05A01-331A-4FFA-9883-1464FFE4A06E}"/>
              </a:ext>
            </a:extLst>
          </p:cNvPr>
          <p:cNvSpPr txBox="1"/>
          <p:nvPr/>
        </p:nvSpPr>
        <p:spPr>
          <a:xfrm>
            <a:off x="2074184" y="4553914"/>
            <a:ext cx="5598826" cy="1348831"/>
          </a:xfrm>
          <a:prstGeom prst="rect">
            <a:avLst/>
          </a:prstGeom>
          <a:noFill/>
        </p:spPr>
        <p:txBody>
          <a:bodyPr wrap="square" rtlCol="0">
            <a:spAutoFit/>
          </a:bodyPr>
          <a:lstStyle/>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JoLynn Gower</a:t>
            </a:r>
          </a:p>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Summer 2020</a:t>
            </a:r>
          </a:p>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493-6151</a:t>
            </a:r>
          </a:p>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jgower@guardingthetruth.org</a:t>
            </a:r>
          </a:p>
          <a:p>
            <a:endParaRPr lang="en-US" sz="965" dirty="0"/>
          </a:p>
        </p:txBody>
      </p:sp>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982133" y="0"/>
            <a:ext cx="8161867" cy="1020417"/>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DECIDED IN 50 AD</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768627" y="1020417"/>
            <a:ext cx="8375374" cy="5837583"/>
          </a:xfrm>
        </p:spPr>
        <p:txBody>
          <a:bodyPr>
            <a:normAutofit fontScale="92500"/>
          </a:bodyPr>
          <a:lstStyle/>
          <a:p>
            <a:pPr>
              <a:spcBef>
                <a:spcPts val="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The Jerusalem Council was called to determine a solution to the questions Judaizers raised</a:t>
            </a:r>
          </a:p>
          <a:p>
            <a:pPr>
              <a:spcBef>
                <a:spcPts val="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They were valid questions coming from the Law</a:t>
            </a:r>
          </a:p>
          <a:p>
            <a:pPr>
              <a:spcBef>
                <a:spcPts val="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The Old Covenant and the New Covenant were being defined by the Holy Spirit</a:t>
            </a:r>
          </a:p>
          <a:p>
            <a:pPr>
              <a:spcBef>
                <a:spcPts val="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Acts 15:13-14, 19-20 …</a:t>
            </a:r>
            <a:r>
              <a:rPr lang="en-US" sz="2800" dirty="0">
                <a:latin typeface="Tahoma" panose="020B0604030504040204" pitchFamily="34" charset="0"/>
                <a:ea typeface="Tahoma" panose="020B0604030504040204" pitchFamily="34" charset="0"/>
                <a:cs typeface="Tahoma" panose="020B0604030504040204" pitchFamily="34" charset="0"/>
              </a:rPr>
              <a:t>James answered, saying, "Brethren, listen to me. "Simeon has related how God first concerned Himself about taking from among the Gentiles a people for His name.</a:t>
            </a:r>
            <a:r>
              <a:rPr lang="en-US" sz="2800" b="1" dirty="0"/>
              <a:t> </a:t>
            </a:r>
            <a:r>
              <a:rPr lang="en-US" sz="2800" dirty="0">
                <a:latin typeface="Tahoma" panose="020B0604030504040204" pitchFamily="34" charset="0"/>
                <a:ea typeface="Tahoma" panose="020B0604030504040204" pitchFamily="34" charset="0"/>
                <a:cs typeface="Tahoma" panose="020B0604030504040204" pitchFamily="34" charset="0"/>
              </a:rPr>
              <a:t>Therefore it is my judgment that we do not trouble those who are turning to God from among the Gentiles,  but that we write to them that they abstain from things contaminated by idols and from fornication and from what is strangled and from blood.  </a:t>
            </a:r>
          </a:p>
          <a:p>
            <a:pPr>
              <a:lnSpc>
                <a:spcPct val="95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61092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982133" y="0"/>
            <a:ext cx="8161867" cy="1020417"/>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SENDING WITNESSES</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768627" y="1550504"/>
            <a:ext cx="8375374" cy="5307496"/>
          </a:xfrm>
        </p:spPr>
        <p:txBody>
          <a:bodyPr>
            <a:normAutofit/>
          </a:bodyPr>
          <a:lstStyle/>
          <a:p>
            <a:pPr>
              <a:spcBef>
                <a:spcPts val="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Acts 15:22-23 </a:t>
            </a:r>
            <a:r>
              <a:rPr lang="en-US" sz="2800" dirty="0">
                <a:latin typeface="Tahoma" panose="020B0604030504040204" pitchFamily="34" charset="0"/>
                <a:ea typeface="Tahoma" panose="020B0604030504040204" pitchFamily="34" charset="0"/>
                <a:cs typeface="Tahoma" panose="020B0604030504040204" pitchFamily="34" charset="0"/>
              </a:rPr>
              <a:t> Then it seemed good to the apostles and the elders, with the whole church, to choose men from among them to send to Antioch with Paul and Barnabas—Judas called Barsabbas, and Silas, leading men among the brethren, and they sent this letter by them, "The apostles and the brethren who are elders, to the brethren in Antioch and Syria and Cilicia who are from the Gentiles, greetings. </a:t>
            </a:r>
          </a:p>
          <a:p>
            <a:pPr>
              <a:spcBef>
                <a:spcPts val="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Clearly, the need to send witnesses along with Paul and Barnabas and the letter speaks to the fact that dissension was a possibility</a:t>
            </a:r>
          </a:p>
          <a:p>
            <a:pPr>
              <a:spcBef>
                <a:spcPts val="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spcBef>
                <a:spcPts val="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marL="0" indent="0">
              <a:spcBef>
                <a:spcPts val="0"/>
              </a:spcBef>
              <a:spcAft>
                <a:spcPts val="0"/>
              </a:spcAft>
              <a:buNone/>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87433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EC132-04E4-4891-ACBD-16A8270E02E5}"/>
              </a:ext>
            </a:extLst>
          </p:cNvPr>
          <p:cNvSpPr>
            <a:spLocks noGrp="1"/>
          </p:cNvSpPr>
          <p:nvPr>
            <p:ph type="title"/>
          </p:nvPr>
        </p:nvSpPr>
        <p:spPr>
          <a:xfrm>
            <a:off x="1046971" y="260903"/>
            <a:ext cx="7514035" cy="914400"/>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ABOUT THIS CLASS</a:t>
            </a:r>
          </a:p>
        </p:txBody>
      </p:sp>
      <p:sp>
        <p:nvSpPr>
          <p:cNvPr id="3" name="Content Placeholder 2">
            <a:extLst>
              <a:ext uri="{FF2B5EF4-FFF2-40B4-BE49-F238E27FC236}">
                <a16:creationId xmlns:a16="http://schemas.microsoft.com/office/drawing/2014/main" id="{7D67043D-DC72-4FF0-9C64-F4FC92B38019}"/>
              </a:ext>
            </a:extLst>
          </p:cNvPr>
          <p:cNvSpPr>
            <a:spLocks noGrp="1"/>
          </p:cNvSpPr>
          <p:nvPr>
            <p:ph idx="1"/>
          </p:nvPr>
        </p:nvSpPr>
        <p:spPr>
          <a:xfrm>
            <a:off x="1113232" y="1175304"/>
            <a:ext cx="8030768" cy="5682696"/>
          </a:xfrm>
        </p:spPr>
        <p:txBody>
          <a:bodyPr>
            <a:normAutofit fontScale="85000" lnSpcReduction="20000"/>
          </a:bodyPr>
          <a:lstStyle/>
          <a:p>
            <a:pPr>
              <a:lnSpc>
                <a:spcPct val="95000"/>
              </a:lnSpc>
              <a:spcBef>
                <a:spcPts val="225"/>
              </a:spcBef>
            </a:pPr>
            <a:r>
              <a:rPr lang="en-US" sz="3300" b="1" dirty="0">
                <a:latin typeface="Tahoma" panose="020B0604030504040204" pitchFamily="34" charset="0"/>
                <a:ea typeface="Tahoma" panose="020B0604030504040204" pitchFamily="34" charset="0"/>
                <a:cs typeface="Tahoma" panose="020B0604030504040204" pitchFamily="34" charset="0"/>
              </a:rPr>
              <a:t>YOU WILL NEED:</a:t>
            </a:r>
          </a:p>
          <a:p>
            <a:pPr marL="0" indent="0">
              <a:lnSpc>
                <a:spcPct val="95000"/>
              </a:lnSpc>
              <a:spcBef>
                <a:spcPts val="225"/>
              </a:spcBef>
              <a:buNone/>
            </a:pPr>
            <a:r>
              <a:rPr lang="en-US" sz="3300" dirty="0">
                <a:latin typeface="Tahoma" panose="020B0604030504040204" pitchFamily="34" charset="0"/>
                <a:ea typeface="Tahoma" panose="020B0604030504040204" pitchFamily="34" charset="0"/>
                <a:cs typeface="Tahoma" panose="020B0604030504040204" pitchFamily="34" charset="0"/>
              </a:rPr>
              <a:t>   1.  A workbook </a:t>
            </a:r>
          </a:p>
          <a:p>
            <a:pPr marL="0" indent="0">
              <a:lnSpc>
                <a:spcPct val="95000"/>
              </a:lnSpc>
              <a:spcBef>
                <a:spcPts val="225"/>
              </a:spcBef>
              <a:spcAft>
                <a:spcPts val="0"/>
              </a:spcAft>
              <a:buNone/>
            </a:pPr>
            <a:r>
              <a:rPr lang="en-US" sz="3300" dirty="0">
                <a:latin typeface="Tahoma" panose="020B0604030504040204" pitchFamily="34" charset="0"/>
                <a:ea typeface="Tahoma" panose="020B0604030504040204" pitchFamily="34" charset="0"/>
                <a:cs typeface="Tahoma" panose="020B0604030504040204" pitchFamily="34" charset="0"/>
              </a:rPr>
              <a:t>   2.  A good Bible translation; for this class, a</a:t>
            </a:r>
          </a:p>
          <a:p>
            <a:pPr marL="0" indent="0">
              <a:lnSpc>
                <a:spcPct val="95000"/>
              </a:lnSpc>
              <a:spcBef>
                <a:spcPts val="225"/>
              </a:spcBef>
              <a:spcAft>
                <a:spcPts val="0"/>
              </a:spcAft>
              <a:buNone/>
            </a:pPr>
            <a:r>
              <a:rPr lang="en-US" sz="3300" dirty="0">
                <a:latin typeface="Tahoma" panose="020B0604030504040204" pitchFamily="34" charset="0"/>
                <a:ea typeface="Tahoma" panose="020B0604030504040204" pitchFamily="34" charset="0"/>
                <a:cs typeface="Tahoma" panose="020B0604030504040204" pitchFamily="34" charset="0"/>
              </a:rPr>
              <a:t>       paraphrase is not a good choice; I will be</a:t>
            </a:r>
          </a:p>
          <a:p>
            <a:pPr marL="0" indent="0">
              <a:lnSpc>
                <a:spcPct val="95000"/>
              </a:lnSpc>
              <a:spcBef>
                <a:spcPts val="225"/>
              </a:spcBef>
              <a:spcAft>
                <a:spcPts val="0"/>
              </a:spcAft>
              <a:buNone/>
            </a:pPr>
            <a:r>
              <a:rPr lang="en-US" sz="3300" dirty="0">
                <a:latin typeface="Tahoma" panose="020B0604030504040204" pitchFamily="34" charset="0"/>
                <a:ea typeface="Tahoma" panose="020B0604030504040204" pitchFamily="34" charset="0"/>
                <a:cs typeface="Tahoma" panose="020B0604030504040204" pitchFamily="34" charset="0"/>
              </a:rPr>
              <a:t>       reading from the NASB unless otherwise</a:t>
            </a:r>
          </a:p>
          <a:p>
            <a:pPr marL="0" indent="0">
              <a:lnSpc>
                <a:spcPct val="95000"/>
              </a:lnSpc>
              <a:spcBef>
                <a:spcPts val="225"/>
              </a:spcBef>
              <a:spcAft>
                <a:spcPts val="0"/>
              </a:spcAft>
              <a:buNone/>
            </a:pPr>
            <a:r>
              <a:rPr lang="en-US" sz="3300" dirty="0">
                <a:latin typeface="Tahoma" panose="020B0604030504040204" pitchFamily="34" charset="0"/>
                <a:ea typeface="Tahoma" panose="020B0604030504040204" pitchFamily="34" charset="0"/>
                <a:cs typeface="Tahoma" panose="020B0604030504040204" pitchFamily="34" charset="0"/>
              </a:rPr>
              <a:t>       noted</a:t>
            </a:r>
          </a:p>
          <a:p>
            <a:pPr>
              <a:lnSpc>
                <a:spcPct val="95000"/>
              </a:lnSpc>
              <a:spcBef>
                <a:spcPts val="225"/>
              </a:spcBef>
              <a:spcAft>
                <a:spcPts val="0"/>
              </a:spcAft>
            </a:pPr>
            <a:r>
              <a:rPr lang="en-US" sz="3300" b="1" dirty="0">
                <a:latin typeface="Tahoma" panose="020B0604030504040204" pitchFamily="34" charset="0"/>
                <a:ea typeface="Tahoma" panose="020B0604030504040204" pitchFamily="34" charset="0"/>
                <a:cs typeface="Tahoma" panose="020B0604030504040204" pitchFamily="34" charset="0"/>
              </a:rPr>
              <a:t>IT WILL BE HELPFUL TO HAVE:</a:t>
            </a:r>
          </a:p>
          <a:p>
            <a:pPr marL="0" indent="0">
              <a:lnSpc>
                <a:spcPct val="115000"/>
              </a:lnSpc>
              <a:spcBef>
                <a:spcPts val="300"/>
              </a:spcBef>
              <a:spcAft>
                <a:spcPts val="0"/>
              </a:spcAft>
              <a:buNone/>
            </a:pPr>
            <a:r>
              <a:rPr lang="en-US" sz="3300" dirty="0">
                <a:latin typeface="Tahoma" panose="020B0604030504040204" pitchFamily="34" charset="0"/>
                <a:ea typeface="Tahoma" panose="020B0604030504040204" pitchFamily="34" charset="0"/>
                <a:cs typeface="Tahoma" panose="020B0604030504040204" pitchFamily="34" charset="0"/>
              </a:rPr>
              <a:t>   1.  A concordance (keyed to your Bible</a:t>
            </a:r>
          </a:p>
          <a:p>
            <a:pPr marL="0" indent="0">
              <a:lnSpc>
                <a:spcPct val="115000"/>
              </a:lnSpc>
              <a:spcBef>
                <a:spcPts val="300"/>
              </a:spcBef>
              <a:spcAft>
                <a:spcPts val="0"/>
              </a:spcAft>
              <a:buNone/>
            </a:pPr>
            <a:r>
              <a:rPr lang="en-US" sz="3300" dirty="0">
                <a:latin typeface="Tahoma" panose="020B0604030504040204" pitchFamily="34" charset="0"/>
                <a:ea typeface="Tahoma" panose="020B0604030504040204" pitchFamily="34" charset="0"/>
                <a:cs typeface="Tahoma" panose="020B0604030504040204" pitchFamily="34" charset="0"/>
              </a:rPr>
              <a:t>        translation) OR</a:t>
            </a:r>
          </a:p>
          <a:p>
            <a:pPr marL="0" indent="0">
              <a:lnSpc>
                <a:spcPct val="115000"/>
              </a:lnSpc>
              <a:spcBef>
                <a:spcPts val="300"/>
              </a:spcBef>
              <a:spcAft>
                <a:spcPts val="0"/>
              </a:spcAft>
              <a:buNone/>
            </a:pPr>
            <a:r>
              <a:rPr lang="en-US" sz="3300" dirty="0">
                <a:latin typeface="Tahoma" panose="020B0604030504040204" pitchFamily="34" charset="0"/>
                <a:ea typeface="Tahoma" panose="020B0604030504040204" pitchFamily="34" charset="0"/>
                <a:cs typeface="Tahoma" panose="020B0604030504040204" pitchFamily="34" charset="0"/>
              </a:rPr>
              <a:t>   2.  Bible study software</a:t>
            </a:r>
          </a:p>
          <a:p>
            <a:pPr marL="0" indent="0">
              <a:lnSpc>
                <a:spcPct val="115000"/>
              </a:lnSpc>
              <a:spcBef>
                <a:spcPts val="300"/>
              </a:spcBef>
              <a:spcAft>
                <a:spcPts val="0"/>
              </a:spcAft>
              <a:buNone/>
            </a:pPr>
            <a:r>
              <a:rPr lang="en-US" sz="3300" dirty="0">
                <a:latin typeface="Tahoma" panose="020B0604030504040204" pitchFamily="34" charset="0"/>
                <a:ea typeface="Tahoma" panose="020B0604030504040204" pitchFamily="34" charset="0"/>
                <a:cs typeface="Tahoma" panose="020B0604030504040204" pitchFamily="34" charset="0"/>
              </a:rPr>
              <a:t>   3.  A Bible atlas</a:t>
            </a:r>
          </a:p>
          <a:p>
            <a:pPr>
              <a:lnSpc>
                <a:spcPct val="115000"/>
              </a:lnSpc>
              <a:spcBef>
                <a:spcPts val="300"/>
              </a:spcBef>
              <a:spcAft>
                <a:spcPts val="0"/>
              </a:spcAft>
            </a:pPr>
            <a:r>
              <a:rPr lang="en-US" sz="3300" dirty="0">
                <a:latin typeface="Tahoma" panose="020B0604030504040204" pitchFamily="34" charset="0"/>
                <a:ea typeface="Tahoma" panose="020B0604030504040204" pitchFamily="34" charset="0"/>
                <a:cs typeface="Tahoma" panose="020B0604030504040204" pitchFamily="34" charset="0"/>
              </a:rPr>
              <a:t>Complete the workbook section for each date prior to the class </a:t>
            </a:r>
          </a:p>
          <a:p>
            <a:pPr marL="0" indent="0">
              <a:buNone/>
            </a:pPr>
            <a:endParaRPr lang="en-US" sz="21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61758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BFD1-D11A-4C3C-853A-9C82AF1DCBF2}"/>
              </a:ext>
            </a:extLst>
          </p:cNvPr>
          <p:cNvSpPr>
            <a:spLocks noGrp="1"/>
          </p:cNvSpPr>
          <p:nvPr>
            <p:ph type="title"/>
          </p:nvPr>
        </p:nvSpPr>
        <p:spPr>
          <a:xfrm>
            <a:off x="1113232" y="221148"/>
            <a:ext cx="7514035" cy="759514"/>
          </a:xfrm>
        </p:spPr>
        <p:txBody>
          <a:bodyPr>
            <a:noAutofit/>
          </a:bodyPr>
          <a:lstStyle/>
          <a:p>
            <a:r>
              <a:rPr lang="en-US" sz="4800" dirty="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rPr>
              <a:t>VERSE FOR THE JOURNEY</a:t>
            </a:r>
          </a:p>
        </p:txBody>
      </p:sp>
      <p:sp>
        <p:nvSpPr>
          <p:cNvPr id="3" name="Content Placeholder 2">
            <a:extLst>
              <a:ext uri="{FF2B5EF4-FFF2-40B4-BE49-F238E27FC236}">
                <a16:creationId xmlns:a16="http://schemas.microsoft.com/office/drawing/2014/main" id="{EA8D8843-8E09-48C1-BE9A-80D2BE1A6B21}"/>
              </a:ext>
            </a:extLst>
          </p:cNvPr>
          <p:cNvSpPr>
            <a:spLocks noGrp="1"/>
          </p:cNvSpPr>
          <p:nvPr>
            <p:ph idx="1"/>
          </p:nvPr>
        </p:nvSpPr>
        <p:spPr>
          <a:xfrm>
            <a:off x="781877" y="980662"/>
            <a:ext cx="8362123" cy="5877338"/>
          </a:xfrm>
        </p:spPr>
        <p:txBody>
          <a:bodyPr>
            <a:normAutofit lnSpcReduction="10000"/>
          </a:bodyPr>
          <a:lstStyle/>
          <a:p>
            <a:pPr marL="0" indent="0">
              <a:buNone/>
            </a:pPr>
            <a:r>
              <a:rPr lang="en-US" sz="2800" b="1" dirty="0">
                <a:latin typeface="Tahoma" panose="020B0604030504040204" pitchFamily="34" charset="0"/>
                <a:ea typeface="Tahoma" panose="020B0604030504040204" pitchFamily="34" charset="0"/>
                <a:cs typeface="Tahoma" panose="020B0604030504040204" pitchFamily="34" charset="0"/>
              </a:rPr>
              <a:t>Galatians 1:6-10  </a:t>
            </a:r>
            <a:r>
              <a:rPr lang="en-US" sz="2800" dirty="0">
                <a:latin typeface="Tahoma" panose="020B0604030504040204" pitchFamily="34" charset="0"/>
                <a:ea typeface="Tahoma" panose="020B0604030504040204" pitchFamily="34" charset="0"/>
                <a:cs typeface="Tahoma" panose="020B0604030504040204" pitchFamily="34" charset="0"/>
              </a:rPr>
              <a:t>I am amazed that you are so quickly deserting Him who called you by the grace of Christ, for a different gospel; which is </a:t>
            </a:r>
            <a:r>
              <a:rPr lang="en-US" sz="2800" i="1" dirty="0">
                <a:latin typeface="Tahoma" panose="020B0604030504040204" pitchFamily="34" charset="0"/>
                <a:ea typeface="Tahoma" panose="020B0604030504040204" pitchFamily="34" charset="0"/>
                <a:cs typeface="Tahoma" panose="020B0604030504040204" pitchFamily="34" charset="0"/>
              </a:rPr>
              <a:t>really</a:t>
            </a:r>
            <a:r>
              <a:rPr lang="en-US" sz="2800" dirty="0">
                <a:latin typeface="Tahoma" panose="020B0604030504040204" pitchFamily="34" charset="0"/>
                <a:ea typeface="Tahoma" panose="020B0604030504040204" pitchFamily="34" charset="0"/>
                <a:cs typeface="Tahoma" panose="020B0604030504040204" pitchFamily="34" charset="0"/>
              </a:rPr>
              <a:t> not another; only there are some who are disturbing you and want to distort the gospel of Christ. But even</a:t>
            </a:r>
            <a:r>
              <a:rPr lang="en-US" sz="2800" spc="-150" dirty="0">
                <a:latin typeface="Tahoma" panose="020B0604030504040204" pitchFamily="34" charset="0"/>
                <a:ea typeface="Tahoma" panose="020B0604030504040204" pitchFamily="34" charset="0"/>
                <a:cs typeface="Tahoma" panose="020B0604030504040204" pitchFamily="34" charset="0"/>
              </a:rPr>
              <a:t> if </a:t>
            </a:r>
            <a:r>
              <a:rPr lang="en-US" sz="2800" dirty="0">
                <a:latin typeface="Tahoma" panose="020B0604030504040204" pitchFamily="34" charset="0"/>
                <a:ea typeface="Tahoma" panose="020B0604030504040204" pitchFamily="34" charset="0"/>
                <a:cs typeface="Tahoma" panose="020B0604030504040204" pitchFamily="34" charset="0"/>
              </a:rPr>
              <a:t>we</a:t>
            </a:r>
            <a:r>
              <a:rPr lang="en-US" sz="2800" spc="-150" dirty="0">
                <a:latin typeface="Tahoma" panose="020B0604030504040204" pitchFamily="34" charset="0"/>
                <a:ea typeface="Tahoma" panose="020B0604030504040204" pitchFamily="34" charset="0"/>
                <a:cs typeface="Tahoma" panose="020B0604030504040204" pitchFamily="34" charset="0"/>
              </a:rPr>
              <a:t>, or an </a:t>
            </a:r>
            <a:r>
              <a:rPr lang="en-US" sz="2800" dirty="0">
                <a:latin typeface="Tahoma" panose="020B0604030504040204" pitchFamily="34" charset="0"/>
                <a:ea typeface="Tahoma" panose="020B0604030504040204" pitchFamily="34" charset="0"/>
                <a:cs typeface="Tahoma" panose="020B0604030504040204" pitchFamily="34" charset="0"/>
              </a:rPr>
              <a:t>angel from heaven, should preach to you a gospel contrary to </a:t>
            </a:r>
            <a:r>
              <a:rPr lang="en-US" sz="2800" spc="-150" dirty="0">
                <a:latin typeface="Tahoma" panose="020B0604030504040204" pitchFamily="34" charset="0"/>
                <a:ea typeface="Tahoma" panose="020B0604030504040204" pitchFamily="34" charset="0"/>
                <a:cs typeface="Tahoma" panose="020B0604030504040204" pitchFamily="34" charset="0"/>
              </a:rPr>
              <a:t>what we </a:t>
            </a:r>
            <a:r>
              <a:rPr lang="en-US" sz="2800" dirty="0">
                <a:latin typeface="Tahoma" panose="020B0604030504040204" pitchFamily="34" charset="0"/>
                <a:ea typeface="Tahoma" panose="020B0604030504040204" pitchFamily="34" charset="0"/>
                <a:cs typeface="Tahoma" panose="020B0604030504040204" pitchFamily="34" charset="0"/>
              </a:rPr>
              <a:t>have preached to you, he is to be accursed! As we have said before, so I say again now, if any man is preaching to you a gospel contrary to what you received, he is to be accursed! For am I now seeking the favor of men</a:t>
            </a:r>
            <a:r>
              <a:rPr lang="en-US" sz="2800" spc="-150" dirty="0">
                <a:latin typeface="Tahoma" panose="020B0604030504040204" pitchFamily="34" charset="0"/>
                <a:ea typeface="Tahoma" panose="020B0604030504040204" pitchFamily="34" charset="0"/>
                <a:cs typeface="Tahoma" panose="020B0604030504040204" pitchFamily="34" charset="0"/>
              </a:rPr>
              <a:t>, or of </a:t>
            </a:r>
            <a:r>
              <a:rPr lang="en-US" sz="2800" dirty="0">
                <a:latin typeface="Tahoma" panose="020B0604030504040204" pitchFamily="34" charset="0"/>
                <a:ea typeface="Tahoma" panose="020B0604030504040204" pitchFamily="34" charset="0"/>
                <a:cs typeface="Tahoma" panose="020B0604030504040204" pitchFamily="34" charset="0"/>
              </a:rPr>
              <a:t>God? Or am I striving to please men? If I were still trying to please men, I would not be a bond-servant of Christ. </a:t>
            </a:r>
          </a:p>
          <a:p>
            <a:pPr marL="0" indent="0">
              <a:buNone/>
            </a:pPr>
            <a:endParaRPr lang="en-US" dirty="0"/>
          </a:p>
        </p:txBody>
      </p:sp>
    </p:spTree>
    <p:extLst>
      <p:ext uri="{BB962C8B-B14F-4D97-AF65-F5344CB8AC3E}">
        <p14:creationId xmlns:p14="http://schemas.microsoft.com/office/powerpoint/2010/main" val="2348903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BFD1-D11A-4C3C-853A-9C82AF1DCBF2}"/>
              </a:ext>
            </a:extLst>
          </p:cNvPr>
          <p:cNvSpPr>
            <a:spLocks noGrp="1"/>
          </p:cNvSpPr>
          <p:nvPr>
            <p:ph type="title"/>
          </p:nvPr>
        </p:nvSpPr>
        <p:spPr>
          <a:xfrm>
            <a:off x="1113232" y="221148"/>
            <a:ext cx="7514035" cy="759514"/>
          </a:xfrm>
        </p:spPr>
        <p:txBody>
          <a:bodyPr>
            <a:noAutofit/>
          </a:bodyPr>
          <a:lstStyle/>
          <a:p>
            <a:r>
              <a:rPr lang="en-US" sz="4800" dirty="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rPr>
              <a:t>ABOUT THE BOOK</a:t>
            </a:r>
          </a:p>
        </p:txBody>
      </p:sp>
      <p:sp>
        <p:nvSpPr>
          <p:cNvPr id="3" name="Content Placeholder 2">
            <a:extLst>
              <a:ext uri="{FF2B5EF4-FFF2-40B4-BE49-F238E27FC236}">
                <a16:creationId xmlns:a16="http://schemas.microsoft.com/office/drawing/2014/main" id="{EA8D8843-8E09-48C1-BE9A-80D2BE1A6B21}"/>
              </a:ext>
            </a:extLst>
          </p:cNvPr>
          <p:cNvSpPr>
            <a:spLocks noGrp="1"/>
          </p:cNvSpPr>
          <p:nvPr>
            <p:ph idx="1"/>
          </p:nvPr>
        </p:nvSpPr>
        <p:spPr>
          <a:xfrm>
            <a:off x="781877" y="980662"/>
            <a:ext cx="8362123" cy="5877338"/>
          </a:xfrm>
        </p:spPr>
        <p:txBody>
          <a:bodyPr>
            <a:normAutofit/>
          </a:bodyPr>
          <a:lstStyle/>
          <a:p>
            <a:pPr>
              <a:lnSpc>
                <a:spcPct val="95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Our study will be loosely based on the book of Galatians</a:t>
            </a:r>
          </a:p>
          <a:p>
            <a:pPr>
              <a:lnSpc>
                <a:spcPct val="95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We will be considering issues of authority</a:t>
            </a:r>
          </a:p>
          <a:p>
            <a:pPr>
              <a:lnSpc>
                <a:spcPct val="95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Paul begins by saying that he is an “apostle”</a:t>
            </a:r>
          </a:p>
          <a:p>
            <a:pPr>
              <a:lnSpc>
                <a:spcPct val="95000"/>
              </a:lnSpc>
              <a:spcBef>
                <a:spcPts val="300"/>
              </a:spcBef>
              <a:spcAft>
                <a:spcPts val="0"/>
              </a:spcAft>
            </a:pPr>
            <a:r>
              <a:rPr lang="en-US" sz="2800" i="1" dirty="0">
                <a:latin typeface="Tahoma" panose="020B0604030504040204" pitchFamily="34" charset="0"/>
                <a:ea typeface="Tahoma" panose="020B0604030504040204" pitchFamily="34" charset="0"/>
                <a:cs typeface="Tahoma" panose="020B0604030504040204" pitchFamily="34" charset="0"/>
              </a:rPr>
              <a:t>Apostolos: </a:t>
            </a:r>
            <a:r>
              <a:rPr lang="en-US" sz="2800" dirty="0">
                <a:latin typeface="Tahoma" panose="020B0604030504040204" pitchFamily="34" charset="0"/>
                <a:ea typeface="Tahoma" panose="020B0604030504040204" pitchFamily="34" charset="0"/>
                <a:cs typeface="Tahoma" panose="020B0604030504040204" pitchFamily="34" charset="0"/>
              </a:rPr>
              <a:t>one with authority who has the right to speak for God as his representative or delegate</a:t>
            </a:r>
          </a:p>
          <a:p>
            <a:pPr>
              <a:lnSpc>
                <a:spcPct val="95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Paul will argue that his apostleship did not; originate with men; he was called and appointed by God</a:t>
            </a:r>
          </a:p>
          <a:p>
            <a:pPr>
              <a:lnSpc>
                <a:spcPct val="95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The concept of authority runs throughout the book so it is important for us to define authority in a biblical sense</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1799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F1694-D179-4F6C-A4F7-BAD5037C19EB}"/>
              </a:ext>
            </a:extLst>
          </p:cNvPr>
          <p:cNvSpPr>
            <a:spLocks noGrp="1"/>
          </p:cNvSpPr>
          <p:nvPr>
            <p:ph type="title"/>
          </p:nvPr>
        </p:nvSpPr>
        <p:spPr>
          <a:xfrm>
            <a:off x="982133" y="1"/>
            <a:ext cx="7704667" cy="1086678"/>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DEFINITIONS</a:t>
            </a:r>
          </a:p>
        </p:txBody>
      </p:sp>
      <p:sp>
        <p:nvSpPr>
          <p:cNvPr id="3" name="Content Placeholder 2">
            <a:extLst>
              <a:ext uri="{FF2B5EF4-FFF2-40B4-BE49-F238E27FC236}">
                <a16:creationId xmlns:a16="http://schemas.microsoft.com/office/drawing/2014/main" id="{12BAA957-D349-4F3F-A0CC-DA03EF0718F6}"/>
              </a:ext>
            </a:extLst>
          </p:cNvPr>
          <p:cNvSpPr>
            <a:spLocks noGrp="1"/>
          </p:cNvSpPr>
          <p:nvPr>
            <p:ph idx="1"/>
          </p:nvPr>
        </p:nvSpPr>
        <p:spPr>
          <a:xfrm>
            <a:off x="982133" y="980661"/>
            <a:ext cx="8161867" cy="5877338"/>
          </a:xfrm>
        </p:spPr>
        <p:txBody>
          <a:bodyPr>
            <a:noAutofit/>
          </a:bodyPr>
          <a:lstStyle/>
          <a:p>
            <a:pPr>
              <a:lnSpc>
                <a:spcPct val="90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Authority: </a:t>
            </a:r>
            <a:r>
              <a:rPr lang="en-US" sz="2800" i="1" dirty="0" err="1">
                <a:latin typeface="Tahoma" panose="020B0604030504040204" pitchFamily="34" charset="0"/>
                <a:ea typeface="Tahoma" panose="020B0604030504040204" pitchFamily="34" charset="0"/>
                <a:cs typeface="Tahoma" panose="020B0604030504040204" pitchFamily="34" charset="0"/>
              </a:rPr>
              <a:t>exousia</a:t>
            </a:r>
            <a:r>
              <a:rPr lang="en-US" sz="2800" i="1"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the right to do something</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Given by someone to someone else</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Has a domain of operation</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The one who gives the authority makes the rules</a:t>
            </a:r>
          </a:p>
          <a:p>
            <a:pPr>
              <a:lnSpc>
                <a:spcPct val="90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Power: </a:t>
            </a:r>
            <a:r>
              <a:rPr lang="en-US" sz="2800" i="1" dirty="0" err="1">
                <a:latin typeface="Tahoma" panose="020B0604030504040204" pitchFamily="34" charset="0"/>
                <a:ea typeface="Tahoma" panose="020B0604030504040204" pitchFamily="34" charset="0"/>
                <a:cs typeface="Tahoma" panose="020B0604030504040204" pitchFamily="34" charset="0"/>
              </a:rPr>
              <a:t>dunamis</a:t>
            </a:r>
            <a:r>
              <a:rPr lang="en-US" sz="2800" i="1"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the ability to do something</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Jesus gave His disciples the authority to make more disciples</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Jesus defined the domain where he was given authority (heaven and earth) Why didn’t He just say  “everywhere?”</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Until we come to faith in the completed work of Christ, we are citizens of the kingdom of this world; when we receive Christ, we change citizenship to the kingdom of heaven</a:t>
            </a:r>
          </a:p>
        </p:txBody>
      </p:sp>
    </p:spTree>
    <p:extLst>
      <p:ext uri="{BB962C8B-B14F-4D97-AF65-F5344CB8AC3E}">
        <p14:creationId xmlns:p14="http://schemas.microsoft.com/office/powerpoint/2010/main" val="124348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EA164-DECA-477D-AB75-124FD00239AA}"/>
              </a:ext>
            </a:extLst>
          </p:cNvPr>
          <p:cNvSpPr>
            <a:spLocks noGrp="1"/>
          </p:cNvSpPr>
          <p:nvPr>
            <p:ph type="title"/>
          </p:nvPr>
        </p:nvSpPr>
        <p:spPr>
          <a:xfrm>
            <a:off x="982133" y="1"/>
            <a:ext cx="8161867" cy="1033669"/>
          </a:xfrm>
        </p:spPr>
        <p:txBody>
          <a:bodyPr/>
          <a:lstStyle/>
          <a:p>
            <a:r>
              <a:rPr lang="en-US" dirty="0">
                <a:latin typeface="Tahoma" panose="020B0604030504040204" pitchFamily="34" charset="0"/>
                <a:ea typeface="Tahoma" panose="020B0604030504040204" pitchFamily="34" charset="0"/>
                <a:cs typeface="Tahoma" panose="020B0604030504040204" pitchFamily="34" charset="0"/>
              </a:rPr>
              <a:t>AUTHORITY COMES FROM CHRIST</a:t>
            </a:r>
          </a:p>
        </p:txBody>
      </p:sp>
      <p:sp>
        <p:nvSpPr>
          <p:cNvPr id="3" name="Content Placeholder 2">
            <a:extLst>
              <a:ext uri="{FF2B5EF4-FFF2-40B4-BE49-F238E27FC236}">
                <a16:creationId xmlns:a16="http://schemas.microsoft.com/office/drawing/2014/main" id="{9E666269-38D2-4939-B0B4-855A0964B131}"/>
              </a:ext>
            </a:extLst>
          </p:cNvPr>
          <p:cNvSpPr>
            <a:spLocks noGrp="1"/>
          </p:cNvSpPr>
          <p:nvPr>
            <p:ph idx="1"/>
          </p:nvPr>
        </p:nvSpPr>
        <p:spPr>
          <a:xfrm>
            <a:off x="982133" y="834887"/>
            <a:ext cx="8161867" cy="6023113"/>
          </a:xfrm>
        </p:spPr>
        <p:txBody>
          <a:bodyPr>
            <a:normAutofit lnSpcReduction="10000"/>
          </a:bodyPr>
          <a:lstStyle/>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Jesus said He was given “all authority”</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He didn’t say that we are given “all authority”</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If we go where He says to go and do what He says to do, we will have sufficient authority from Him</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Jesus told His disciples to wait for the power</a:t>
            </a:r>
          </a:p>
          <a:p>
            <a:pPr>
              <a:lnSpc>
                <a:spcPct val="90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Acts 1:4-5, 8 …</a:t>
            </a:r>
            <a:r>
              <a:rPr lang="en-US" sz="2800" dirty="0">
                <a:latin typeface="Tahoma" panose="020B0604030504040204" pitchFamily="34" charset="0"/>
                <a:ea typeface="Tahoma" panose="020B0604030504040204" pitchFamily="34" charset="0"/>
                <a:cs typeface="Tahoma" panose="020B0604030504040204" pitchFamily="34" charset="0"/>
              </a:rPr>
              <a:t>He commanded them not to leave Jerusalem, but to wait for what the Father had promised, "Which," </a:t>
            </a:r>
            <a:r>
              <a:rPr lang="en-US" sz="2800" i="1" dirty="0">
                <a:latin typeface="Tahoma" panose="020B0604030504040204" pitchFamily="34" charset="0"/>
                <a:ea typeface="Tahoma" panose="020B0604030504040204" pitchFamily="34" charset="0"/>
                <a:cs typeface="Tahoma" panose="020B0604030504040204" pitchFamily="34" charset="0"/>
              </a:rPr>
              <a:t>He said,</a:t>
            </a:r>
            <a:r>
              <a:rPr lang="en-US" sz="2800" dirty="0">
                <a:latin typeface="Tahoma" panose="020B0604030504040204" pitchFamily="34" charset="0"/>
                <a:ea typeface="Tahoma" panose="020B0604030504040204" pitchFamily="34" charset="0"/>
                <a:cs typeface="Tahoma" panose="020B0604030504040204" pitchFamily="34" charset="0"/>
              </a:rPr>
              <a:t> "you heard of from Me; for John baptized with water, but you will be baptized with the Holy Spirit not many days from now..</a:t>
            </a:r>
            <a:r>
              <a:rPr lang="en-US" sz="2800" baseline="30000" dirty="0"/>
              <a:t> </a:t>
            </a:r>
            <a:r>
              <a:rPr lang="en-US" sz="2800" dirty="0"/>
              <a:t> </a:t>
            </a:r>
            <a:r>
              <a:rPr lang="en-US" sz="2800" dirty="0">
                <a:latin typeface="Tahoma" panose="020B0604030504040204" pitchFamily="34" charset="0"/>
                <a:ea typeface="Tahoma" panose="020B0604030504040204" pitchFamily="34" charset="0"/>
                <a:cs typeface="Tahoma" panose="020B0604030504040204" pitchFamily="34" charset="0"/>
              </a:rPr>
              <a:t>but you will receive power when the Holy Spirit has come upon you; and you shall be My witnesses both in Jerusalem, and in all Judea and Samaria, and even to the remotest part of the earth." </a:t>
            </a:r>
          </a:p>
        </p:txBody>
      </p:sp>
    </p:spTree>
    <p:extLst>
      <p:ext uri="{BB962C8B-B14F-4D97-AF65-F5344CB8AC3E}">
        <p14:creationId xmlns:p14="http://schemas.microsoft.com/office/powerpoint/2010/main" val="1882046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BFD1-D11A-4C3C-853A-9C82AF1DCBF2}"/>
              </a:ext>
            </a:extLst>
          </p:cNvPr>
          <p:cNvSpPr>
            <a:spLocks noGrp="1"/>
          </p:cNvSpPr>
          <p:nvPr>
            <p:ph type="title"/>
          </p:nvPr>
        </p:nvSpPr>
        <p:spPr>
          <a:xfrm>
            <a:off x="1113232" y="221148"/>
            <a:ext cx="7514035" cy="759514"/>
          </a:xfrm>
        </p:spPr>
        <p:txBody>
          <a:bodyPr>
            <a:noAutofit/>
          </a:bodyPr>
          <a:lstStyle/>
          <a:p>
            <a:r>
              <a:rPr lang="en-US" sz="4800" dirty="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rPr>
              <a:t>AUTHORITY</a:t>
            </a:r>
          </a:p>
        </p:txBody>
      </p:sp>
      <p:sp>
        <p:nvSpPr>
          <p:cNvPr id="3" name="Content Placeholder 2">
            <a:extLst>
              <a:ext uri="{FF2B5EF4-FFF2-40B4-BE49-F238E27FC236}">
                <a16:creationId xmlns:a16="http://schemas.microsoft.com/office/drawing/2014/main" id="{EA8D8843-8E09-48C1-BE9A-80D2BE1A6B21}"/>
              </a:ext>
            </a:extLst>
          </p:cNvPr>
          <p:cNvSpPr>
            <a:spLocks noGrp="1"/>
          </p:cNvSpPr>
          <p:nvPr>
            <p:ph idx="1"/>
          </p:nvPr>
        </p:nvSpPr>
        <p:spPr>
          <a:xfrm>
            <a:off x="781877" y="980662"/>
            <a:ext cx="8362123" cy="5877338"/>
          </a:xfrm>
        </p:spPr>
        <p:txBody>
          <a:bodyPr>
            <a:normAutofit/>
          </a:bodyPr>
          <a:lstStyle/>
          <a:p>
            <a:pPr>
              <a:lnSpc>
                <a:spcPct val="95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John 19:10-11 </a:t>
            </a:r>
            <a:r>
              <a:rPr lang="en-US" sz="2800" dirty="0">
                <a:latin typeface="Tahoma" panose="020B0604030504040204" pitchFamily="34" charset="0"/>
                <a:ea typeface="Tahoma" panose="020B0604030504040204" pitchFamily="34" charset="0"/>
                <a:cs typeface="Tahoma" panose="020B0604030504040204" pitchFamily="34" charset="0"/>
              </a:rPr>
              <a:t> So Pilate said to Him, "You do not speak to me? Do You not know that I have authority to release You, and I have authority to crucify You?" Jesus answered, "You would have no authority over Me, unless it </a:t>
            </a:r>
            <a:r>
              <a:rPr lang="en-US" sz="2800" b="1" dirty="0">
                <a:latin typeface="Tahoma" panose="020B0604030504040204" pitchFamily="34" charset="0"/>
                <a:ea typeface="Tahoma" panose="020B0604030504040204" pitchFamily="34" charset="0"/>
                <a:cs typeface="Tahoma" panose="020B0604030504040204" pitchFamily="34" charset="0"/>
              </a:rPr>
              <a:t>had been given </a:t>
            </a:r>
            <a:r>
              <a:rPr lang="en-US" sz="2800" dirty="0">
                <a:latin typeface="Tahoma" panose="020B0604030504040204" pitchFamily="34" charset="0"/>
                <a:ea typeface="Tahoma" panose="020B0604030504040204" pitchFamily="34" charset="0"/>
                <a:cs typeface="Tahoma" panose="020B0604030504040204" pitchFamily="34" charset="0"/>
              </a:rPr>
              <a:t>you from above; </a:t>
            </a:r>
          </a:p>
          <a:p>
            <a:pPr>
              <a:lnSpc>
                <a:spcPct val="95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Matthew 28:18-20 </a:t>
            </a:r>
            <a:r>
              <a:rPr lang="en-US" sz="2800" dirty="0">
                <a:latin typeface="Tahoma" panose="020B0604030504040204" pitchFamily="34" charset="0"/>
                <a:ea typeface="Tahoma" panose="020B0604030504040204" pitchFamily="34" charset="0"/>
                <a:cs typeface="Tahoma" panose="020B0604030504040204" pitchFamily="34" charset="0"/>
              </a:rPr>
              <a:t> And Jesus came up and spoke to them, saying, "All authority </a:t>
            </a:r>
            <a:r>
              <a:rPr lang="en-US" sz="2800" b="1" dirty="0">
                <a:latin typeface="Tahoma" panose="020B0604030504040204" pitchFamily="34" charset="0"/>
                <a:ea typeface="Tahoma" panose="020B0604030504040204" pitchFamily="34" charset="0"/>
                <a:cs typeface="Tahoma" panose="020B0604030504040204" pitchFamily="34" charset="0"/>
              </a:rPr>
              <a:t>has been given</a:t>
            </a:r>
            <a:r>
              <a:rPr lang="en-US" sz="2800" dirty="0">
                <a:latin typeface="Tahoma" panose="020B0604030504040204" pitchFamily="34" charset="0"/>
                <a:ea typeface="Tahoma" panose="020B0604030504040204" pitchFamily="34" charset="0"/>
                <a:cs typeface="Tahoma" panose="020B0604030504040204" pitchFamily="34" charset="0"/>
              </a:rPr>
              <a:t> to Me in heaven and on earth. Go therefore and make disciples of all the nations, baptizing them in the name of the Father and the Son and the Holy Spirit, teaching them to observe all that I commanded you; and lo, I am with you always, even to the end of the age." </a:t>
            </a:r>
          </a:p>
        </p:txBody>
      </p:sp>
    </p:spTree>
    <p:extLst>
      <p:ext uri="{BB962C8B-B14F-4D97-AF65-F5344CB8AC3E}">
        <p14:creationId xmlns:p14="http://schemas.microsoft.com/office/powerpoint/2010/main" val="380721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982133" y="0"/>
            <a:ext cx="8161867" cy="1219201"/>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WHO CALLED YOU?</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982133" y="1020417"/>
            <a:ext cx="8161867" cy="5837583"/>
          </a:xfrm>
        </p:spPr>
        <p:txBody>
          <a:bodyPr>
            <a:normAutofit/>
          </a:bodyPr>
          <a:lstStyle/>
          <a:p>
            <a:pPr>
              <a:lnSpc>
                <a:spcPct val="95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Acts 9:10-14 </a:t>
            </a:r>
            <a:r>
              <a:rPr lang="en-US" sz="2800" dirty="0">
                <a:latin typeface="Tahoma" panose="020B0604030504040204" pitchFamily="34" charset="0"/>
                <a:ea typeface="Tahoma" panose="020B0604030504040204" pitchFamily="34" charset="0"/>
                <a:cs typeface="Tahoma" panose="020B0604030504040204" pitchFamily="34" charset="0"/>
              </a:rPr>
              <a:t> Now there was a disciple at Damascus named Ananias; and the Lord said to him in a vision, "Ananias." And he said, "Here I am, Lord."  And the Lord </a:t>
            </a:r>
            <a:r>
              <a:rPr lang="en-US" sz="2800" i="1" dirty="0">
                <a:latin typeface="Tahoma" panose="020B0604030504040204" pitchFamily="34" charset="0"/>
                <a:ea typeface="Tahoma" panose="020B0604030504040204" pitchFamily="34" charset="0"/>
                <a:cs typeface="Tahoma" panose="020B0604030504040204" pitchFamily="34" charset="0"/>
              </a:rPr>
              <a:t>said</a:t>
            </a:r>
            <a:r>
              <a:rPr lang="en-US" sz="2800" dirty="0">
                <a:latin typeface="Tahoma" panose="020B0604030504040204" pitchFamily="34" charset="0"/>
                <a:ea typeface="Tahoma" panose="020B0604030504040204" pitchFamily="34" charset="0"/>
                <a:cs typeface="Tahoma" panose="020B0604030504040204" pitchFamily="34" charset="0"/>
              </a:rPr>
              <a:t> to him, "Get up and go to the street called Straight, and inquire at the house of Judas for a man from Tarsus named Saul, for he is praying, and he has seen in a vision a man named Ananias come in and lay his hands on him, so that he might regain his sight." But Ananias answered, "Lord, I have heard from many about this man, how much harm he did to Your saints at Jerusalem</a:t>
            </a:r>
            <a:r>
              <a:rPr lang="en-US" sz="2800">
                <a:latin typeface="Tahoma" panose="020B0604030504040204" pitchFamily="34" charset="0"/>
                <a:ea typeface="Tahoma" panose="020B0604030504040204" pitchFamily="34" charset="0"/>
                <a:cs typeface="Tahoma" panose="020B0604030504040204" pitchFamily="34" charset="0"/>
              </a:rPr>
              <a:t>; and </a:t>
            </a:r>
            <a:r>
              <a:rPr lang="en-US" sz="2800" dirty="0">
                <a:latin typeface="Tahoma" panose="020B0604030504040204" pitchFamily="34" charset="0"/>
                <a:ea typeface="Tahoma" panose="020B0604030504040204" pitchFamily="34" charset="0"/>
                <a:cs typeface="Tahoma" panose="020B0604030504040204" pitchFamily="34" charset="0"/>
              </a:rPr>
              <a:t>here he has authority from the chief priests to bind all who call on Your name." </a:t>
            </a:r>
          </a:p>
        </p:txBody>
      </p:sp>
    </p:spTree>
    <p:extLst>
      <p:ext uri="{BB962C8B-B14F-4D97-AF65-F5344CB8AC3E}">
        <p14:creationId xmlns:p14="http://schemas.microsoft.com/office/powerpoint/2010/main" val="3866169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982133" y="1"/>
            <a:ext cx="8161867" cy="901148"/>
          </a:xfrm>
        </p:spPr>
        <p:txBody>
          <a:bodyPr>
            <a:normAutofit fontScale="90000"/>
          </a:bodyPr>
          <a:lstStyle/>
          <a:p>
            <a:r>
              <a:rPr lang="en-US" sz="5400" dirty="0">
                <a:latin typeface="Tahoma" panose="020B0604030504040204" pitchFamily="34" charset="0"/>
                <a:ea typeface="Tahoma" panose="020B0604030504040204" pitchFamily="34" charset="0"/>
                <a:cs typeface="Tahoma" panose="020B0604030504040204" pitchFamily="34" charset="0"/>
              </a:rPr>
              <a:t>ABOUT GALATIANS</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889368" y="1020417"/>
            <a:ext cx="8161867" cy="5837583"/>
          </a:xfrm>
        </p:spPr>
        <p:txBody>
          <a:bodyPr>
            <a:normAutofit/>
          </a:bodyPr>
          <a:lstStyle/>
          <a:p>
            <a:pPr>
              <a:lnSpc>
                <a:spcPct val="95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Galatia is a region, not a city; central Turkey</a:t>
            </a:r>
          </a:p>
          <a:p>
            <a:pPr>
              <a:lnSpc>
                <a:spcPct val="95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Date: 43-52</a:t>
            </a:r>
          </a:p>
          <a:p>
            <a:pPr>
              <a:lnSpc>
                <a:spcPct val="95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Purpose: to counter Judaizers; to remind people of the gospel they had heard</a:t>
            </a:r>
          </a:p>
          <a:p>
            <a:pPr>
              <a:lnSpc>
                <a:spcPct val="95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5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5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5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5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5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marL="0" indent="0">
              <a:lnSpc>
                <a:spcPct val="95000"/>
              </a:lnSpc>
              <a:spcBef>
                <a:spcPts val="300"/>
              </a:spcBef>
              <a:spcAft>
                <a:spcPts val="0"/>
              </a:spcAft>
              <a:buNone/>
            </a:pPr>
            <a:endParaRPr lang="en-US" sz="2800" dirty="0">
              <a:latin typeface="Tahoma" panose="020B0604030504040204" pitchFamily="34" charset="0"/>
              <a:ea typeface="Tahoma" panose="020B0604030504040204" pitchFamily="34" charset="0"/>
              <a:cs typeface="Tahoma" panose="020B0604030504040204" pitchFamily="34" charset="0"/>
            </a:endParaRPr>
          </a:p>
          <a:p>
            <a:pPr marL="0" indent="0">
              <a:lnSpc>
                <a:spcPct val="95000"/>
              </a:lnSpc>
              <a:spcBef>
                <a:spcPts val="300"/>
              </a:spcBef>
              <a:spcAft>
                <a:spcPts val="0"/>
              </a:spcAft>
              <a:buNone/>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5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p:txBody>
      </p:sp>
      <p:pic>
        <p:nvPicPr>
          <p:cNvPr id="1030" name="Picture 6">
            <a:hlinkClick r:id="rId2"/>
            <a:extLst>
              <a:ext uri="{FF2B5EF4-FFF2-40B4-BE49-F238E27FC236}">
                <a16:creationId xmlns:a16="http://schemas.microsoft.com/office/drawing/2014/main" id="{F74534E2-67F4-41D8-966F-7E4995FFBE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4701" y="2937264"/>
            <a:ext cx="5976730" cy="39207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81858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1559</TotalTime>
  <Words>1173</Words>
  <Application>Microsoft Office PowerPoint</Application>
  <PresentationFormat>On-screen Show (4:3)</PresentationFormat>
  <Paragraphs>69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Corbel</vt:lpstr>
      <vt:lpstr>Tahoma</vt:lpstr>
      <vt:lpstr>Parallax</vt:lpstr>
      <vt:lpstr>A BIBLICAL APPROACH  TO AUTHORITY</vt:lpstr>
      <vt:lpstr>ABOUT THIS CLASS</vt:lpstr>
      <vt:lpstr>VERSE FOR THE JOURNEY</vt:lpstr>
      <vt:lpstr>ABOUT THE BOOK</vt:lpstr>
      <vt:lpstr>DEFINITIONS</vt:lpstr>
      <vt:lpstr>AUTHORITY COMES FROM CHRIST</vt:lpstr>
      <vt:lpstr>AUTHORITY</vt:lpstr>
      <vt:lpstr>WHO CALLED YOU?</vt:lpstr>
      <vt:lpstr>ABOUT GALATIANS</vt:lpstr>
      <vt:lpstr>DECIDED IN 50 AD</vt:lpstr>
      <vt:lpstr>SENDING WITNESSES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VERSE FOR THE JOURNEY</dc:title>
  <dc:creator>JoLynn Gower</dc:creator>
  <cp:lastModifiedBy>Gower</cp:lastModifiedBy>
  <cp:revision>18</cp:revision>
  <dcterms:created xsi:type="dcterms:W3CDTF">2020-05-13T21:50:32Z</dcterms:created>
  <dcterms:modified xsi:type="dcterms:W3CDTF">2020-06-01T18:38:22Z</dcterms:modified>
</cp:coreProperties>
</file>