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256" r:id="rId2"/>
    <p:sldId id="257" r:id="rId3"/>
    <p:sldId id="266" r:id="rId4"/>
    <p:sldId id="259" r:id="rId5"/>
    <p:sldId id="258" r:id="rId6"/>
    <p:sldId id="260" r:id="rId7"/>
    <p:sldId id="261" r:id="rId8"/>
    <p:sldId id="262" r:id="rId9"/>
    <p:sldId id="263" r:id="rId10"/>
    <p:sldId id="272" r:id="rId11"/>
    <p:sldId id="264" r:id="rId12"/>
    <p:sldId id="271" r:id="rId13"/>
    <p:sldId id="268" r:id="rId14"/>
    <p:sldId id="269" r:id="rId15"/>
    <p:sldId id="273" r:id="rId16"/>
    <p:sldId id="274" r:id="rId17"/>
    <p:sldId id="275" r:id="rId18"/>
    <p:sldId id="276" r:id="rId1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6" d="100"/>
          <a:sy n="66" d="100"/>
        </p:scale>
        <p:origin x="-1506"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43"/>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100" y="0"/>
            <a:ext cx="3070860" cy="451247"/>
          </a:xfrm>
          <a:prstGeom prst="rect">
            <a:avLst/>
          </a:prstGeom>
        </p:spPr>
        <p:txBody>
          <a:bodyPr vert="horz" lIns="91440" tIns="45720" rIns="91440" bIns="45720" rtlCol="0"/>
          <a:lstStyle>
            <a:lvl1pPr algn="r">
              <a:defRPr sz="1200"/>
            </a:lvl1pPr>
          </a:lstStyle>
          <a:p>
            <a:fld id="{3FA403A5-C670-4A97-B71E-2E8365A25D94}" type="datetimeFigureOut">
              <a:rPr lang="en-US" smtClean="0"/>
              <a:pPr/>
              <a:t>4/3/2019</a:t>
            </a:fld>
            <a:endParaRPr lang="en-US"/>
          </a:p>
        </p:txBody>
      </p:sp>
      <p:sp>
        <p:nvSpPr>
          <p:cNvPr id="4" name="Footer Placeholder 3"/>
          <p:cNvSpPr>
            <a:spLocks noGrp="1"/>
          </p:cNvSpPr>
          <p:nvPr>
            <p:ph type="ftr" sz="quarter" idx="2"/>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100" y="8572125"/>
            <a:ext cx="3070860" cy="451247"/>
          </a:xfrm>
          <a:prstGeom prst="rect">
            <a:avLst/>
          </a:prstGeom>
        </p:spPr>
        <p:txBody>
          <a:bodyPr vert="horz" lIns="91440" tIns="45720" rIns="91440" bIns="45720" rtlCol="0" anchor="b"/>
          <a:lstStyle>
            <a:lvl1pPr algn="r">
              <a:defRPr sz="1200"/>
            </a:lvl1pPr>
          </a:lstStyle>
          <a:p>
            <a:fld id="{26000C75-B151-465B-BEC7-35246736A47D}"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124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100" y="0"/>
            <a:ext cx="3070860" cy="451247"/>
          </a:xfrm>
          <a:prstGeom prst="rect">
            <a:avLst/>
          </a:prstGeom>
        </p:spPr>
        <p:txBody>
          <a:bodyPr vert="horz" lIns="91440" tIns="45720" rIns="91440" bIns="45720" rtlCol="0"/>
          <a:lstStyle>
            <a:lvl1pPr algn="r">
              <a:defRPr sz="1200"/>
            </a:lvl1pPr>
          </a:lstStyle>
          <a:p>
            <a:fld id="{D713BBF4-D1DC-4CCF-8DF1-E3AB6F533B3B}" type="datetimeFigureOut">
              <a:rPr lang="en-US" smtClean="0"/>
              <a:pPr/>
              <a:t>4/3/2019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660" y="4286846"/>
            <a:ext cx="5669280" cy="40612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125"/>
            <a:ext cx="3070860" cy="4512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572125"/>
            <a:ext cx="3070860" cy="451247"/>
          </a:xfrm>
          <a:prstGeom prst="rect">
            <a:avLst/>
          </a:prstGeom>
        </p:spPr>
        <p:txBody>
          <a:bodyPr vert="horz" lIns="91440" tIns="45720" rIns="91440" bIns="45720" rtlCol="0" anchor="b"/>
          <a:lstStyle>
            <a:lvl1pPr algn="r">
              <a:defRPr sz="1200"/>
            </a:lvl1pPr>
          </a:lstStyle>
          <a:p>
            <a:fld id="{8D76862D-15CB-47A3-A7A5-1988CA76F0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D76862D-15CB-47A3-A7A5-1988CA76F0F5}"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BF20FA-5E04-4793-B6C0-249B16A4D4A7}" type="datetimeFigureOut">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066800"/>
            <a:ext cx="9144000" cy="5791200"/>
          </a:xfrm>
        </p:spPr>
        <p:txBody>
          <a:bodyPr>
            <a:normAutofit/>
          </a:bodyPr>
          <a:lstStyle>
            <a:lvl1pPr>
              <a:buFont typeface="Wingdings" pitchFamily="2" charset="2"/>
              <a:buChar char="v"/>
              <a:defRPr sz="2800">
                <a:solidFill>
                  <a:srgbClr val="C00000"/>
                </a:solidFill>
              </a:defRPr>
            </a:lvl1pPr>
            <a:lvl2pPr>
              <a:buFont typeface="Wingdings" pitchFamily="2" charset="2"/>
              <a:buChar char="v"/>
              <a:defRPr sz="2800">
                <a:solidFill>
                  <a:srgbClr val="C00000"/>
                </a:solidFill>
              </a:defRPr>
            </a:lvl2pPr>
            <a:lvl3pPr>
              <a:buFont typeface="Wingdings" pitchFamily="2" charset="2"/>
              <a:buChar char="v"/>
              <a:defRPr sz="2800">
                <a:solidFill>
                  <a:srgbClr val="C00000"/>
                </a:solidFill>
              </a:defRPr>
            </a:lvl3pPr>
            <a:lvl4pPr>
              <a:buFont typeface="Wingdings" pitchFamily="2" charset="2"/>
              <a:buChar char="v"/>
              <a:defRPr sz="2800">
                <a:solidFill>
                  <a:srgbClr val="C00000"/>
                </a:solidFill>
              </a:defRPr>
            </a:lvl4pPr>
            <a:lvl5pPr>
              <a:buFont typeface="Wingdings" pitchFamily="2" charset="2"/>
              <a:buChar char="v"/>
              <a:defRPr sz="2800">
                <a:solidFill>
                  <a:srgbClr val="C0000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BF20FA-5E04-4793-B6C0-249B16A4D4A7}" type="datetimeFigureOut">
              <a:rPr lang="en-US" smtClean="0"/>
              <a:pPr/>
              <a:t>4/3/2019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BF20FA-5E04-4793-B6C0-249B16A4D4A7}" type="datetimeFigureOut">
              <a:rPr lang="en-US" smtClean="0"/>
              <a:pPr/>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6BF20FA-5E04-4793-B6C0-249B16A4D4A7}" type="datetimeFigureOut">
              <a:rPr lang="en-US" smtClean="0"/>
              <a:pPr/>
              <a:t>4/3/2019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BF20FA-5E04-4793-B6C0-249B16A4D4A7}" type="datetimeFigureOut">
              <a:rPr lang="en-US" smtClean="0"/>
              <a:pPr/>
              <a:t>4/3/2019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F20FA-5E04-4793-B6C0-249B16A4D4A7}" type="datetimeFigureOut">
              <a:rPr lang="en-US" smtClean="0"/>
              <a:pPr/>
              <a:t>4/3/2019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BF20FA-5E04-4793-B6C0-249B16A4D4A7}" type="datetimeFigureOut">
              <a:rPr lang="en-US" smtClean="0"/>
              <a:pPr/>
              <a:t>4/3/2019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1C3D70-4869-4106-BD34-34EE14EFA94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BF20FA-5E04-4793-B6C0-249B16A4D4A7}" type="datetimeFigureOut">
              <a:rPr lang="en-US" smtClean="0"/>
              <a:pPr/>
              <a:t>4/3/2019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1C3D70-4869-4106-BD34-34EE14EFA94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72100"/>
            <a:ext cx="8458200" cy="1485900"/>
          </a:xfrm>
        </p:spPr>
        <p:txBody>
          <a:bodyPr>
            <a:normAutofit/>
          </a:bodyPr>
          <a:lstStyle/>
          <a:p>
            <a:pPr algn="ctr"/>
            <a:r>
              <a:rPr lang="en-US" sz="2000" cap="none" dirty="0" smtClean="0">
                <a:solidFill>
                  <a:schemeClr val="accent4">
                    <a:lumMod val="75000"/>
                  </a:schemeClr>
                </a:solidFill>
                <a:latin typeface="Tahoma" pitchFamily="34" charset="0"/>
                <a:ea typeface="Tahoma" pitchFamily="34" charset="0"/>
                <a:cs typeface="Tahoma" pitchFamily="34" charset="0"/>
              </a:rPr>
              <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JoLynn Gower        April 2019</a:t>
            </a:r>
            <a:br>
              <a:rPr lang="en-US" sz="2000" cap="none" dirty="0" smtClean="0">
                <a:solidFill>
                  <a:schemeClr val="accent4">
                    <a:lumMod val="75000"/>
                  </a:schemeClr>
                </a:solidFill>
                <a:latin typeface="Tahoma" pitchFamily="34" charset="0"/>
                <a:ea typeface="Tahoma" pitchFamily="34" charset="0"/>
                <a:cs typeface="Tahoma" pitchFamily="34" charset="0"/>
              </a:rPr>
            </a:br>
            <a:r>
              <a:rPr lang="en-US" sz="2000" cap="none" dirty="0" smtClean="0">
                <a:solidFill>
                  <a:schemeClr val="accent4">
                    <a:lumMod val="75000"/>
                  </a:schemeClr>
                </a:solidFill>
                <a:latin typeface="Tahoma" pitchFamily="34" charset="0"/>
                <a:ea typeface="Tahoma" pitchFamily="34" charset="0"/>
                <a:cs typeface="Tahoma" pitchFamily="34" charset="0"/>
              </a:rPr>
              <a:t>jgower@guardingthetruth.org</a:t>
            </a:r>
            <a:endParaRPr lang="en-US" sz="2000" cap="none" dirty="0">
              <a:solidFill>
                <a:schemeClr val="accent4">
                  <a:lumMod val="75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228600" y="3962400"/>
            <a:ext cx="8458200" cy="1295400"/>
          </a:xfrm>
        </p:spPr>
        <p:txBody>
          <a:bodyPr/>
          <a:lstStyle/>
          <a:p>
            <a:endParaRPr lang="en-US" dirty="0"/>
          </a:p>
        </p:txBody>
      </p:sp>
      <p:sp>
        <p:nvSpPr>
          <p:cNvPr id="8" name="TextBox 7"/>
          <p:cNvSpPr txBox="1"/>
          <p:nvPr/>
        </p:nvSpPr>
        <p:spPr>
          <a:xfrm>
            <a:off x="7577155" y="2971801"/>
            <a:ext cx="962122" cy="646331"/>
          </a:xfrm>
          <a:prstGeom prst="rect">
            <a:avLst/>
          </a:prstGeom>
          <a:noFill/>
          <a:ln>
            <a:solidFill>
              <a:schemeClr val="accent5">
                <a:lumMod val="75000"/>
              </a:schemeClr>
            </a:solidFill>
          </a:ln>
        </p:spPr>
        <p:txBody>
          <a:bodyPr wrap="none" rtlCol="0">
            <a:spAutoFit/>
          </a:bodyPr>
          <a:lstStyle/>
          <a:p>
            <a:pPr algn="ctr"/>
            <a:r>
              <a:rPr lang="en-US" dirty="0" smtClean="0">
                <a:solidFill>
                  <a:schemeClr val="accent4">
                    <a:lumMod val="75000"/>
                  </a:schemeClr>
                </a:solidFill>
                <a:latin typeface="Tahoma" pitchFamily="34" charset="0"/>
                <a:ea typeface="Tahoma" pitchFamily="34" charset="0"/>
                <a:cs typeface="Tahoma" pitchFamily="34" charset="0"/>
              </a:rPr>
              <a:t>FALL</a:t>
            </a:r>
          </a:p>
          <a:p>
            <a:pPr algn="ctr"/>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9" name="TextBox 8"/>
          <p:cNvSpPr txBox="1"/>
          <p:nvPr/>
        </p:nvSpPr>
        <p:spPr>
          <a:xfrm>
            <a:off x="609601" y="3028951"/>
            <a:ext cx="1048685" cy="646331"/>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SPRING </a:t>
            </a:r>
          </a:p>
          <a:p>
            <a:r>
              <a:rPr lang="en-US" dirty="0" smtClean="0">
                <a:solidFill>
                  <a:schemeClr val="accent4">
                    <a:lumMod val="75000"/>
                  </a:schemeClr>
                </a:solidFill>
                <a:latin typeface="Tahoma" pitchFamily="34" charset="0"/>
                <a:ea typeface="Tahoma" pitchFamily="34" charset="0"/>
                <a:cs typeface="Tahoma" pitchFamily="34" charset="0"/>
              </a:rPr>
              <a:t>FEASTS</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0" name="TextBox 9"/>
          <p:cNvSpPr txBox="1"/>
          <p:nvPr/>
        </p:nvSpPr>
        <p:spPr>
          <a:xfrm>
            <a:off x="3505200" y="1828800"/>
            <a:ext cx="2371162"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KINSMAN REDEEMER</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1" name="TextBox 10"/>
          <p:cNvSpPr txBox="1"/>
          <p:nvPr/>
        </p:nvSpPr>
        <p:spPr>
          <a:xfrm>
            <a:off x="3810000" y="4648200"/>
            <a:ext cx="1527854" cy="369332"/>
          </a:xfrm>
          <a:prstGeom prst="rect">
            <a:avLst/>
          </a:prstGeom>
          <a:noFill/>
          <a:ln>
            <a:solidFill>
              <a:schemeClr val="accent5">
                <a:lumMod val="75000"/>
              </a:schemeClr>
            </a:solidFill>
          </a:ln>
        </p:spPr>
        <p:txBody>
          <a:bodyPr wrap="none" rtlCol="0">
            <a:spAutoFit/>
          </a:bodyPr>
          <a:lstStyle/>
          <a:p>
            <a:r>
              <a:rPr lang="en-US" dirty="0" smtClean="0">
                <a:solidFill>
                  <a:schemeClr val="accent4">
                    <a:lumMod val="75000"/>
                  </a:schemeClr>
                </a:solidFill>
                <a:latin typeface="Tahoma" pitchFamily="34" charset="0"/>
                <a:ea typeface="Tahoma" pitchFamily="34" charset="0"/>
                <a:cs typeface="Tahoma" pitchFamily="34" charset="0"/>
              </a:rPr>
              <a:t>TABERNACLE</a:t>
            </a:r>
            <a:endParaRPr lang="en-US" dirty="0">
              <a:solidFill>
                <a:schemeClr val="accent4">
                  <a:lumMod val="75000"/>
                </a:schemeClr>
              </a:solidFill>
              <a:latin typeface="Tahoma" pitchFamily="34" charset="0"/>
              <a:ea typeface="Tahoma" pitchFamily="34" charset="0"/>
              <a:cs typeface="Tahoma" pitchFamily="34" charset="0"/>
            </a:endParaRPr>
          </a:p>
        </p:txBody>
      </p:sp>
      <p:sp>
        <p:nvSpPr>
          <p:cNvPr id="12" name="TextBox 11"/>
          <p:cNvSpPr txBox="1"/>
          <p:nvPr/>
        </p:nvSpPr>
        <p:spPr>
          <a:xfrm>
            <a:off x="3149600" y="2914651"/>
            <a:ext cx="3149600" cy="1015663"/>
          </a:xfrm>
          <a:prstGeom prst="rect">
            <a:avLst/>
          </a:prstGeom>
          <a:solidFill>
            <a:schemeClr val="accent4">
              <a:lumMod val="75000"/>
            </a:schemeClr>
          </a:solidFill>
          <a:ln w="38100">
            <a:solidFill>
              <a:schemeClr val="accent5">
                <a:lumMod val="75000"/>
              </a:schemeClr>
            </a:solidFill>
          </a:ln>
        </p:spPr>
        <p:txBody>
          <a:bodyPr wrap="square" rtlCol="0">
            <a:spAutoFit/>
          </a:bodyPr>
          <a:lstStyle/>
          <a:p>
            <a:r>
              <a:rPr lang="en-US" sz="6000"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JESUS</a:t>
            </a:r>
            <a:endParaRPr lang="en-US" sz="6000"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13" name="Down Arrow 12"/>
          <p:cNvSpPr/>
          <p:nvPr/>
        </p:nvSpPr>
        <p:spPr>
          <a:xfrm>
            <a:off x="4368800" y="2286000"/>
            <a:ext cx="646176" cy="544675"/>
          </a:xfrm>
          <a:prstGeom prst="down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Up Arrow 13"/>
          <p:cNvSpPr/>
          <p:nvPr/>
        </p:nvSpPr>
        <p:spPr>
          <a:xfrm>
            <a:off x="4267200" y="4038600"/>
            <a:ext cx="711200" cy="514350"/>
          </a:xfrm>
          <a:prstGeom prst="up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6400800" y="3086100"/>
            <a:ext cx="914400" cy="363474"/>
          </a:xfrm>
          <a:prstGeom prst="lef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2133600" y="3086100"/>
            <a:ext cx="914400" cy="363474"/>
          </a:xfrm>
          <a:prstGeom prst="rightArrow">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219200" y="514350"/>
            <a:ext cx="7213600" cy="1323439"/>
          </a:xfrm>
          <a:prstGeom prst="rect">
            <a:avLst/>
          </a:prstGeom>
          <a:noFill/>
          <a:ln>
            <a:noFill/>
          </a:ln>
        </p:spPr>
        <p:txBody>
          <a:bodyPr wrap="square" rtlCol="0">
            <a:spAutoFit/>
          </a:bodyPr>
          <a:lstStyle/>
          <a:p>
            <a:pPr algn="ctr"/>
            <a:r>
              <a:rPr lang="en-US" sz="4000" dirty="0" smtClean="0">
                <a:solidFill>
                  <a:schemeClr val="accent4">
                    <a:lumMod val="75000"/>
                  </a:schemeClr>
                </a:solidFill>
                <a:latin typeface="Tahoma" pitchFamily="34" charset="0"/>
                <a:ea typeface="Tahoma" pitchFamily="34" charset="0"/>
                <a:cs typeface="Tahoma" pitchFamily="34" charset="0"/>
              </a:rPr>
              <a:t>EVERYTHING SUMMED UP IN CHRIST</a:t>
            </a:r>
            <a:endParaRPr lang="en-US" sz="4000" dirty="0">
              <a:solidFill>
                <a:schemeClr val="accent4">
                  <a:lumMod val="75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dirty="0" smtClean="0">
                <a:solidFill>
                  <a:srgbClr val="002060"/>
                </a:solidFill>
              </a:rPr>
              <a:t>REDEMPTION OF OUR BODIES</a:t>
            </a:r>
            <a:endParaRPr lang="en-US" sz="4800" dirty="0">
              <a:solidFill>
                <a:srgbClr val="002060"/>
              </a:solidFill>
            </a:endParaRPr>
          </a:p>
        </p:txBody>
      </p:sp>
      <p:sp>
        <p:nvSpPr>
          <p:cNvPr id="3" name="Content Placeholder 2"/>
          <p:cNvSpPr>
            <a:spLocks noGrp="1"/>
          </p:cNvSpPr>
          <p:nvPr>
            <p:ph idx="1"/>
          </p:nvPr>
        </p:nvSpPr>
        <p:spPr/>
        <p:txBody>
          <a:bodyPr>
            <a:noAutofit/>
          </a:bodyPr>
          <a:lstStyle/>
          <a:p>
            <a:pPr>
              <a:lnSpc>
                <a:spcPct val="89000"/>
              </a:lnSpc>
              <a:spcBef>
                <a:spcPts val="300"/>
              </a:spcBef>
            </a:pPr>
            <a:r>
              <a:rPr lang="en-US" b="1" dirty="0" smtClean="0">
                <a:solidFill>
                  <a:srgbClr val="002060"/>
                </a:solidFill>
              </a:rPr>
              <a:t>Ephesians 4:30 </a:t>
            </a:r>
            <a:r>
              <a:rPr lang="en-US" dirty="0" smtClean="0">
                <a:solidFill>
                  <a:srgbClr val="002060"/>
                </a:solidFill>
              </a:rPr>
              <a:t>Do </a:t>
            </a:r>
            <a:r>
              <a:rPr lang="en-US" dirty="0" smtClean="0">
                <a:solidFill>
                  <a:srgbClr val="002060"/>
                </a:solidFill>
              </a:rPr>
              <a:t>not grieve the Holy Spirit of God, by whom you were sealed for the day of redemption</a:t>
            </a:r>
            <a:r>
              <a:rPr lang="en-US" dirty="0" smtClean="0">
                <a:solidFill>
                  <a:srgbClr val="002060"/>
                </a:solidFill>
              </a:rPr>
              <a:t>.</a:t>
            </a:r>
          </a:p>
          <a:p>
            <a:pPr>
              <a:lnSpc>
                <a:spcPct val="89000"/>
              </a:lnSpc>
              <a:spcBef>
                <a:spcPts val="300"/>
              </a:spcBef>
            </a:pPr>
            <a:r>
              <a:rPr lang="en-US" b="1" dirty="0" smtClean="0">
                <a:solidFill>
                  <a:srgbClr val="002060"/>
                </a:solidFill>
              </a:rPr>
              <a:t>Romans 8:23 </a:t>
            </a:r>
            <a:r>
              <a:rPr lang="en-US" dirty="0" smtClean="0">
                <a:solidFill>
                  <a:srgbClr val="002060"/>
                </a:solidFill>
              </a:rPr>
              <a:t> And not only this, but also we ourselves, having the first fruits of the Spirit, even we ourselves groan within ourselves, waiting eagerly for </a:t>
            </a:r>
            <a:r>
              <a:rPr lang="en-US" i="1" dirty="0" smtClean="0">
                <a:solidFill>
                  <a:srgbClr val="002060"/>
                </a:solidFill>
              </a:rPr>
              <a:t>our</a:t>
            </a:r>
            <a:r>
              <a:rPr lang="en-US" dirty="0" smtClean="0">
                <a:solidFill>
                  <a:srgbClr val="002060"/>
                </a:solidFill>
              </a:rPr>
              <a:t> adoption as sons, the redemption of our body. </a:t>
            </a:r>
            <a:endParaRPr lang="en-US" dirty="0" smtClean="0">
              <a:solidFill>
                <a:srgbClr val="002060"/>
              </a:solidFill>
            </a:endParaRPr>
          </a:p>
          <a:p>
            <a:pPr>
              <a:lnSpc>
                <a:spcPct val="89000"/>
              </a:lnSpc>
              <a:spcBef>
                <a:spcPts val="300"/>
              </a:spcBef>
            </a:pPr>
            <a:r>
              <a:rPr lang="en-US" b="1" dirty="0" smtClean="0">
                <a:solidFill>
                  <a:srgbClr val="002060"/>
                </a:solidFill>
              </a:rPr>
              <a:t>1 Thessalonians </a:t>
            </a:r>
            <a:r>
              <a:rPr lang="en-US" sz="2700" b="1" dirty="0" smtClean="0">
                <a:solidFill>
                  <a:srgbClr val="002060"/>
                </a:solidFill>
              </a:rPr>
              <a:t>4:15-17 </a:t>
            </a:r>
            <a:r>
              <a:rPr lang="en-US" sz="2700" dirty="0" smtClean="0">
                <a:solidFill>
                  <a:srgbClr val="002060"/>
                </a:solidFill>
              </a:rPr>
              <a:t> For this we say to you by the word of the Lord, that we who are alive and remain until the coming of the Lord, will not precede those who have fallen asleep</a:t>
            </a:r>
            <a:r>
              <a:rPr lang="en-US" sz="2700" spc="-150" dirty="0" smtClean="0">
                <a:solidFill>
                  <a:srgbClr val="002060"/>
                </a:solidFill>
              </a:rPr>
              <a:t>. </a:t>
            </a:r>
            <a:r>
              <a:rPr lang="en-US" sz="2700" spc="-150" dirty="0" smtClean="0">
                <a:solidFill>
                  <a:srgbClr val="002060"/>
                </a:solidFill>
              </a:rPr>
              <a:t>For </a:t>
            </a:r>
            <a:r>
              <a:rPr lang="en-US" sz="2700" spc="-150" dirty="0" smtClean="0">
                <a:solidFill>
                  <a:srgbClr val="002060"/>
                </a:solidFill>
              </a:rPr>
              <a:t>the </a:t>
            </a:r>
            <a:r>
              <a:rPr lang="en-US" sz="2700" dirty="0" smtClean="0">
                <a:solidFill>
                  <a:srgbClr val="002060"/>
                </a:solidFill>
              </a:rPr>
              <a:t>Lord Himself</a:t>
            </a:r>
            <a:r>
              <a:rPr lang="en-US" sz="2700" spc="-150" dirty="0" smtClean="0">
                <a:solidFill>
                  <a:srgbClr val="002060"/>
                </a:solidFill>
              </a:rPr>
              <a:t> wi</a:t>
            </a:r>
            <a:r>
              <a:rPr lang="en-US" sz="2700" dirty="0" smtClean="0">
                <a:solidFill>
                  <a:srgbClr val="002060"/>
                </a:solidFill>
              </a:rPr>
              <a:t>ll descend from heaven with a shout, with the voice of </a:t>
            </a:r>
            <a:r>
              <a:rPr lang="en-US" sz="2700" i="1" dirty="0" smtClean="0">
                <a:solidFill>
                  <a:srgbClr val="002060"/>
                </a:solidFill>
              </a:rPr>
              <a:t>the</a:t>
            </a:r>
            <a:r>
              <a:rPr lang="en-US" sz="2700" dirty="0" smtClean="0">
                <a:solidFill>
                  <a:srgbClr val="002060"/>
                </a:solidFill>
              </a:rPr>
              <a:t> archangel and with the trumpet of God, and the dead in Christ will rise first. </a:t>
            </a:r>
            <a:r>
              <a:rPr lang="en-US" sz="2700" dirty="0" smtClean="0">
                <a:solidFill>
                  <a:srgbClr val="002060"/>
                </a:solidFill>
              </a:rPr>
              <a:t>Then </a:t>
            </a:r>
            <a:r>
              <a:rPr lang="en-US" sz="2700" dirty="0" smtClean="0">
                <a:solidFill>
                  <a:srgbClr val="002060"/>
                </a:solidFill>
              </a:rPr>
              <a:t>we who are alive and remain will be caught up together with them in the clouds to meet the Lord in the air, and so we shall always be with the Lord</a:t>
            </a:r>
            <a:r>
              <a:rPr lang="en-US" dirty="0" smtClean="0">
                <a:solidFill>
                  <a:srgbClr val="002060"/>
                </a:solidFill>
              </a:rPr>
              <a:t>. </a:t>
            </a:r>
            <a:r>
              <a:rPr lang="en-US" dirty="0" smtClean="0">
                <a:solidFill>
                  <a:srgbClr val="002060"/>
                </a:solidFill>
              </a:rPr>
              <a:t> </a:t>
            </a:r>
            <a:r>
              <a:rPr lang="en-US" dirty="0" smtClean="0">
                <a:solidFill>
                  <a:srgbClr val="002060"/>
                </a:solidFill>
              </a:rPr>
              <a:t/>
            </a:r>
            <a:br>
              <a:rPr lang="en-US" dirty="0" smtClean="0">
                <a:solidFill>
                  <a:srgbClr val="002060"/>
                </a:solidFill>
              </a:rPr>
            </a:br>
            <a:endParaRPr lang="en-US" dirty="0">
              <a:solidFill>
                <a:srgbClr val="00206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REDEEMING THE LOST LAND</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lnSpc>
                <a:spcPct val="98000"/>
              </a:lnSpc>
              <a:spcBef>
                <a:spcPts val="100"/>
              </a:spcBef>
            </a:pPr>
            <a:r>
              <a:rPr lang="en-US" dirty="0" smtClean="0">
                <a:solidFill>
                  <a:srgbClr val="002060"/>
                </a:solidFill>
              </a:rPr>
              <a:t>People were given headship over earth; Satan acknowledged that it was betrayed into his hands</a:t>
            </a:r>
          </a:p>
          <a:p>
            <a:pPr>
              <a:lnSpc>
                <a:spcPct val="98000"/>
              </a:lnSpc>
              <a:spcBef>
                <a:spcPts val="100"/>
              </a:spcBef>
            </a:pPr>
            <a:r>
              <a:rPr lang="en-US" b="1" dirty="0" smtClean="0">
                <a:solidFill>
                  <a:srgbClr val="002060"/>
                </a:solidFill>
              </a:rPr>
              <a:t>Jeremiah 32:6-7 </a:t>
            </a:r>
            <a:r>
              <a:rPr lang="en-US" dirty="0" smtClean="0">
                <a:solidFill>
                  <a:srgbClr val="002060"/>
                </a:solidFill>
              </a:rPr>
              <a:t> And Jeremiah said, "The word of the </a:t>
            </a:r>
            <a:r>
              <a:rPr lang="en-US" cap="small" dirty="0" smtClean="0">
                <a:solidFill>
                  <a:srgbClr val="002060"/>
                </a:solidFill>
              </a:rPr>
              <a:t>LORD</a:t>
            </a:r>
            <a:r>
              <a:rPr lang="en-US" dirty="0" smtClean="0">
                <a:solidFill>
                  <a:srgbClr val="002060"/>
                </a:solidFill>
              </a:rPr>
              <a:t> came to me, saying, </a:t>
            </a:r>
            <a:r>
              <a:rPr lang="en-US" dirty="0" smtClean="0">
                <a:solidFill>
                  <a:srgbClr val="002060"/>
                </a:solidFill>
              </a:rPr>
              <a:t>'Behold</a:t>
            </a:r>
            <a:r>
              <a:rPr lang="en-US" dirty="0" smtClean="0">
                <a:solidFill>
                  <a:srgbClr val="002060"/>
                </a:solidFill>
              </a:rPr>
              <a:t>, </a:t>
            </a:r>
            <a:r>
              <a:rPr lang="en-US" dirty="0" err="1" smtClean="0">
                <a:solidFill>
                  <a:srgbClr val="002060"/>
                </a:solidFill>
              </a:rPr>
              <a:t>Hanamel</a:t>
            </a:r>
            <a:r>
              <a:rPr lang="en-US" dirty="0" smtClean="0">
                <a:solidFill>
                  <a:srgbClr val="002060"/>
                </a:solidFill>
              </a:rPr>
              <a:t> the son of </a:t>
            </a:r>
            <a:r>
              <a:rPr lang="en-US" dirty="0" err="1" smtClean="0">
                <a:solidFill>
                  <a:srgbClr val="002060"/>
                </a:solidFill>
              </a:rPr>
              <a:t>Shallum</a:t>
            </a:r>
            <a:r>
              <a:rPr lang="en-US" dirty="0" smtClean="0">
                <a:solidFill>
                  <a:srgbClr val="002060"/>
                </a:solidFill>
              </a:rPr>
              <a:t> your uncle is coming to you, saying, "Buy for yourself my field which is at </a:t>
            </a:r>
            <a:r>
              <a:rPr lang="en-US" dirty="0" err="1" smtClean="0">
                <a:solidFill>
                  <a:srgbClr val="002060"/>
                </a:solidFill>
              </a:rPr>
              <a:t>Anathoth</a:t>
            </a:r>
            <a:r>
              <a:rPr lang="en-US" dirty="0" smtClean="0">
                <a:solidFill>
                  <a:srgbClr val="002060"/>
                </a:solidFill>
              </a:rPr>
              <a:t>, for you have the right of redemption to buy </a:t>
            </a:r>
            <a:r>
              <a:rPr lang="en-US" i="1" dirty="0" smtClean="0">
                <a:solidFill>
                  <a:srgbClr val="002060"/>
                </a:solidFill>
              </a:rPr>
              <a:t>it.</a:t>
            </a:r>
            <a:r>
              <a:rPr lang="en-US" dirty="0" smtClean="0">
                <a:solidFill>
                  <a:srgbClr val="002060"/>
                </a:solidFill>
              </a:rPr>
              <a:t>"' </a:t>
            </a:r>
            <a:endParaRPr lang="en-US" dirty="0" smtClean="0">
              <a:solidFill>
                <a:srgbClr val="002060"/>
              </a:solidFill>
            </a:endParaRPr>
          </a:p>
          <a:p>
            <a:pPr>
              <a:lnSpc>
                <a:spcPct val="98000"/>
              </a:lnSpc>
              <a:spcBef>
                <a:spcPts val="100"/>
              </a:spcBef>
            </a:pPr>
            <a:r>
              <a:rPr lang="en-US" b="1" dirty="0" smtClean="0">
                <a:solidFill>
                  <a:srgbClr val="002060"/>
                </a:solidFill>
              </a:rPr>
              <a:t>Jeremiah 32:9-10 </a:t>
            </a:r>
            <a:r>
              <a:rPr lang="en-US" dirty="0" smtClean="0">
                <a:solidFill>
                  <a:srgbClr val="002060"/>
                </a:solidFill>
              </a:rPr>
              <a:t>"</a:t>
            </a:r>
            <a:r>
              <a:rPr lang="en-US" dirty="0" smtClean="0">
                <a:solidFill>
                  <a:srgbClr val="002060"/>
                </a:solidFill>
              </a:rPr>
              <a:t>I bought the field which was at </a:t>
            </a:r>
            <a:r>
              <a:rPr lang="en-US" dirty="0" err="1" smtClean="0">
                <a:solidFill>
                  <a:srgbClr val="002060"/>
                </a:solidFill>
              </a:rPr>
              <a:t>Anathoth</a:t>
            </a:r>
            <a:r>
              <a:rPr lang="en-US" dirty="0" smtClean="0">
                <a:solidFill>
                  <a:srgbClr val="002060"/>
                </a:solidFill>
              </a:rPr>
              <a:t> from </a:t>
            </a:r>
            <a:r>
              <a:rPr lang="en-US" dirty="0" err="1" smtClean="0">
                <a:solidFill>
                  <a:srgbClr val="002060"/>
                </a:solidFill>
              </a:rPr>
              <a:t>Hanamel</a:t>
            </a:r>
            <a:r>
              <a:rPr lang="en-US" dirty="0" smtClean="0">
                <a:solidFill>
                  <a:srgbClr val="002060"/>
                </a:solidFill>
              </a:rPr>
              <a:t> my uncle's son, and I weighed out the silver for him, seventeen shekels of silver. </a:t>
            </a:r>
            <a:r>
              <a:rPr lang="en-US" dirty="0" smtClean="0">
                <a:solidFill>
                  <a:srgbClr val="002060"/>
                </a:solidFill>
              </a:rPr>
              <a:t>I </a:t>
            </a:r>
            <a:r>
              <a:rPr lang="en-US" dirty="0" smtClean="0">
                <a:solidFill>
                  <a:srgbClr val="002060"/>
                </a:solidFill>
              </a:rPr>
              <a:t>signed and sealed the deed, and called in witnesses, and weighed out the silver on the scales</a:t>
            </a:r>
            <a:r>
              <a:rPr lang="en-US" dirty="0" smtClean="0">
                <a:solidFill>
                  <a:srgbClr val="002060"/>
                </a:solidFill>
              </a:rPr>
              <a:t>.”</a:t>
            </a:r>
          </a:p>
          <a:p>
            <a:pPr>
              <a:lnSpc>
                <a:spcPct val="98000"/>
              </a:lnSpc>
              <a:spcBef>
                <a:spcPts val="100"/>
              </a:spcBef>
            </a:pPr>
            <a:r>
              <a:rPr lang="en-US" b="1" dirty="0" smtClean="0">
                <a:solidFill>
                  <a:srgbClr val="002060"/>
                </a:solidFill>
              </a:rPr>
              <a:t>Jeremiah 32:14 </a:t>
            </a:r>
            <a:r>
              <a:rPr lang="en-US" dirty="0" smtClean="0">
                <a:solidFill>
                  <a:srgbClr val="002060"/>
                </a:solidFill>
              </a:rPr>
              <a:t> 'Thus says the </a:t>
            </a:r>
            <a:r>
              <a:rPr lang="en-US" cap="small" dirty="0" smtClean="0">
                <a:solidFill>
                  <a:srgbClr val="002060"/>
                </a:solidFill>
              </a:rPr>
              <a:t>LORD</a:t>
            </a:r>
            <a:r>
              <a:rPr lang="en-US" dirty="0" smtClean="0">
                <a:solidFill>
                  <a:srgbClr val="002060"/>
                </a:solidFill>
              </a:rPr>
              <a:t> of hosts, the God of Israel, "Take these deeds, this sealed deed of purchase and this open deed, and put them in an earthenware jar, that they may last a long time</a:t>
            </a:r>
            <a:r>
              <a:rPr lang="en-US" dirty="0" smtClean="0">
                <a:solidFill>
                  <a:srgbClr val="002060"/>
                </a:solidFill>
              </a:rPr>
              <a:t>.” </a:t>
            </a:r>
            <a:endParaRPr lang="en-US" dirty="0" smtClean="0">
              <a:solidFill>
                <a:srgbClr val="00206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838200"/>
          </a:xfrm>
        </p:spPr>
        <p:txBody>
          <a:bodyPr/>
          <a:lstStyle/>
          <a:p>
            <a:r>
              <a:rPr lang="en-US" dirty="0" smtClean="0">
                <a:solidFill>
                  <a:srgbClr val="002060"/>
                </a:solidFill>
              </a:rPr>
              <a:t>WHO COULD OPEN A SEAL</a:t>
            </a:r>
            <a:endParaRPr lang="en-US" dirty="0">
              <a:solidFill>
                <a:srgbClr val="002060"/>
              </a:solidFill>
            </a:endParaRPr>
          </a:p>
        </p:txBody>
      </p:sp>
      <p:sp>
        <p:nvSpPr>
          <p:cNvPr id="4" name="Content Placeholder 3"/>
          <p:cNvSpPr>
            <a:spLocks noGrp="1"/>
          </p:cNvSpPr>
          <p:nvPr>
            <p:ph idx="1"/>
          </p:nvPr>
        </p:nvSpPr>
        <p:spPr>
          <a:xfrm>
            <a:off x="0" y="914400"/>
            <a:ext cx="9144000" cy="5943600"/>
          </a:xfrm>
        </p:spPr>
        <p:txBody>
          <a:bodyPr>
            <a:normAutofit lnSpcReduction="10000"/>
          </a:bodyPr>
          <a:lstStyle/>
          <a:p>
            <a:pPr>
              <a:spcBef>
                <a:spcPts val="100"/>
              </a:spcBef>
            </a:pPr>
            <a:r>
              <a:rPr lang="en-US" dirty="0" smtClean="0">
                <a:solidFill>
                  <a:srgbClr val="002060"/>
                </a:solidFill>
              </a:rPr>
              <a:t>Only the rightful owner (or heirs if the owner was dead) could break the seals on a deed of purchase</a:t>
            </a:r>
          </a:p>
          <a:p>
            <a:pPr>
              <a:spcBef>
                <a:spcPts val="100"/>
              </a:spcBef>
            </a:pPr>
            <a:r>
              <a:rPr lang="en-US" b="1" dirty="0" smtClean="0">
                <a:solidFill>
                  <a:srgbClr val="002060"/>
                </a:solidFill>
              </a:rPr>
              <a:t>Revelation 5:1-3 </a:t>
            </a:r>
            <a:r>
              <a:rPr lang="en-US" dirty="0" smtClean="0">
                <a:solidFill>
                  <a:srgbClr val="002060"/>
                </a:solidFill>
              </a:rPr>
              <a:t> I saw in the right hand of Him who sat on the throne a scroll written inside and on the back, sealed up with seven seals. And I saw a strong angel proclaiming with a loud voice, "Who is worthy to open the scroll and to break its seals?”</a:t>
            </a:r>
            <a:r>
              <a:rPr lang="en-US" baseline="30000" dirty="0" smtClean="0">
                <a:solidFill>
                  <a:srgbClr val="002060"/>
                </a:solidFill>
              </a:rPr>
              <a:t> </a:t>
            </a:r>
            <a:r>
              <a:rPr lang="en-US" dirty="0" smtClean="0">
                <a:solidFill>
                  <a:srgbClr val="002060"/>
                </a:solidFill>
              </a:rPr>
              <a:t> And no one in heaven or on the earth or under the earth was able to open the book or to look into it. </a:t>
            </a:r>
          </a:p>
          <a:p>
            <a:pPr>
              <a:spcBef>
                <a:spcPts val="100"/>
              </a:spcBef>
            </a:pPr>
            <a:r>
              <a:rPr lang="en-US" b="1" dirty="0" smtClean="0">
                <a:solidFill>
                  <a:srgbClr val="002060"/>
                </a:solidFill>
              </a:rPr>
              <a:t>Revelation 5:9 </a:t>
            </a:r>
            <a:r>
              <a:rPr lang="en-US" dirty="0" smtClean="0">
                <a:solidFill>
                  <a:srgbClr val="002060"/>
                </a:solidFill>
              </a:rPr>
              <a:t>And they sang a new song, saying, "Worthy are You to take the book and to break its seals; for You were slain, and purchased for God with Your blood….</a:t>
            </a:r>
          </a:p>
          <a:p>
            <a:pPr>
              <a:spcBef>
                <a:spcPts val="100"/>
              </a:spcBef>
            </a:pPr>
            <a:r>
              <a:rPr lang="en-US" dirty="0" smtClean="0">
                <a:solidFill>
                  <a:srgbClr val="002060"/>
                </a:solidFill>
              </a:rPr>
              <a:t>Jesus isn’t dead – He is the rightful owner and very much alive</a:t>
            </a:r>
          </a:p>
          <a:p>
            <a:pPr>
              <a:lnSpc>
                <a:spcPct val="90000"/>
              </a:lnSpc>
              <a:spcBef>
                <a:spcPts val="300"/>
              </a:spcBef>
            </a:pPr>
            <a:endParaRPr lang="en-US" dirty="0">
              <a:solidFill>
                <a:srgbClr val="00206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THE WOMAN WITH NO HEIRS</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rmAutofit fontScale="92500" lnSpcReduction="10000"/>
          </a:bodyPr>
          <a:lstStyle/>
          <a:p>
            <a:pPr>
              <a:lnSpc>
                <a:spcPct val="98000"/>
              </a:lnSpc>
              <a:spcBef>
                <a:spcPts val="100"/>
              </a:spcBef>
            </a:pPr>
            <a:r>
              <a:rPr lang="en-US" dirty="0" smtClean="0">
                <a:solidFill>
                  <a:srgbClr val="002060"/>
                </a:solidFill>
              </a:rPr>
              <a:t>It was a desperate situation for a woman with no heirs who was separated from her husband by death</a:t>
            </a:r>
          </a:p>
          <a:p>
            <a:pPr>
              <a:lnSpc>
                <a:spcPct val="98000"/>
              </a:lnSpc>
              <a:spcBef>
                <a:spcPts val="100"/>
              </a:spcBef>
            </a:pPr>
            <a:r>
              <a:rPr lang="en-US" dirty="0" smtClean="0">
                <a:solidFill>
                  <a:srgbClr val="002060"/>
                </a:solidFill>
              </a:rPr>
              <a:t>In this case, the levirate marriage was the law</a:t>
            </a:r>
          </a:p>
          <a:p>
            <a:pPr>
              <a:lnSpc>
                <a:spcPct val="98000"/>
              </a:lnSpc>
              <a:spcBef>
                <a:spcPts val="100"/>
              </a:spcBef>
            </a:pPr>
            <a:r>
              <a:rPr lang="en-US" b="1" dirty="0" smtClean="0">
                <a:solidFill>
                  <a:srgbClr val="002060"/>
                </a:solidFill>
              </a:rPr>
              <a:t>Ruth 4:2-5 </a:t>
            </a:r>
            <a:r>
              <a:rPr lang="en-US" dirty="0" smtClean="0">
                <a:solidFill>
                  <a:srgbClr val="002060"/>
                </a:solidFill>
              </a:rPr>
              <a:t> He took ten men of the elders of the city and said, "Sit down here." So they sat </a:t>
            </a:r>
            <a:r>
              <a:rPr lang="en-US" dirty="0" smtClean="0">
                <a:solidFill>
                  <a:srgbClr val="002060"/>
                </a:solidFill>
              </a:rPr>
              <a:t>down. Then </a:t>
            </a:r>
            <a:r>
              <a:rPr lang="en-US" dirty="0" smtClean="0">
                <a:solidFill>
                  <a:srgbClr val="002060"/>
                </a:solidFill>
              </a:rPr>
              <a:t>he said to the closest relative, "Naomi, who has come back from the land of Moab, has to sell the piece of land which belonged </a:t>
            </a:r>
            <a:r>
              <a:rPr lang="en-US" spc="-150" dirty="0" smtClean="0">
                <a:solidFill>
                  <a:srgbClr val="002060"/>
                </a:solidFill>
              </a:rPr>
              <a:t>to our </a:t>
            </a:r>
            <a:r>
              <a:rPr lang="en-US" dirty="0" smtClean="0">
                <a:solidFill>
                  <a:srgbClr val="002060"/>
                </a:solidFill>
              </a:rPr>
              <a:t>brother </a:t>
            </a:r>
            <a:r>
              <a:rPr lang="en-US" dirty="0" err="1" smtClean="0">
                <a:solidFill>
                  <a:srgbClr val="002060"/>
                </a:solidFill>
              </a:rPr>
              <a:t>Elimelech</a:t>
            </a:r>
            <a:r>
              <a:rPr lang="en-US" spc="-150" dirty="0" smtClean="0">
                <a:solidFill>
                  <a:srgbClr val="002060"/>
                </a:solidFill>
              </a:rPr>
              <a:t>. So </a:t>
            </a:r>
            <a:r>
              <a:rPr lang="en-US" spc="-150" dirty="0" smtClean="0">
                <a:solidFill>
                  <a:srgbClr val="002060"/>
                </a:solidFill>
              </a:rPr>
              <a:t>I </a:t>
            </a:r>
            <a:r>
              <a:rPr lang="en-US" dirty="0" smtClean="0">
                <a:solidFill>
                  <a:srgbClr val="002060"/>
                </a:solidFill>
              </a:rPr>
              <a:t>thought to inform you, saying, 'Buy </a:t>
            </a:r>
            <a:r>
              <a:rPr lang="en-US" i="1" dirty="0" smtClean="0">
                <a:solidFill>
                  <a:srgbClr val="002060"/>
                </a:solidFill>
              </a:rPr>
              <a:t>it</a:t>
            </a:r>
            <a:r>
              <a:rPr lang="en-US" dirty="0" smtClean="0">
                <a:solidFill>
                  <a:srgbClr val="002060"/>
                </a:solidFill>
              </a:rPr>
              <a:t> before those who are sitting </a:t>
            </a:r>
            <a:r>
              <a:rPr lang="en-US" i="1" dirty="0" smtClean="0">
                <a:solidFill>
                  <a:srgbClr val="002060"/>
                </a:solidFill>
              </a:rPr>
              <a:t>here,</a:t>
            </a:r>
            <a:r>
              <a:rPr lang="en-US" dirty="0" smtClean="0">
                <a:solidFill>
                  <a:srgbClr val="002060"/>
                </a:solidFill>
              </a:rPr>
              <a:t> and before the elders of my people. If you will redeem </a:t>
            </a:r>
            <a:r>
              <a:rPr lang="en-US" i="1" dirty="0" smtClean="0">
                <a:solidFill>
                  <a:srgbClr val="002060"/>
                </a:solidFill>
              </a:rPr>
              <a:t>it,</a:t>
            </a:r>
            <a:r>
              <a:rPr lang="en-US" dirty="0" smtClean="0">
                <a:solidFill>
                  <a:srgbClr val="002060"/>
                </a:solidFill>
              </a:rPr>
              <a:t> redeem </a:t>
            </a:r>
            <a:r>
              <a:rPr lang="en-US" i="1" dirty="0" smtClean="0">
                <a:solidFill>
                  <a:srgbClr val="002060"/>
                </a:solidFill>
              </a:rPr>
              <a:t>it;</a:t>
            </a:r>
            <a:r>
              <a:rPr lang="en-US" dirty="0" smtClean="0">
                <a:solidFill>
                  <a:srgbClr val="002060"/>
                </a:solidFill>
              </a:rPr>
              <a:t> but if not, tell me that I may know; for there is no one but you to redeem </a:t>
            </a:r>
            <a:r>
              <a:rPr lang="en-US" i="1" dirty="0" smtClean="0">
                <a:solidFill>
                  <a:srgbClr val="002060"/>
                </a:solidFill>
              </a:rPr>
              <a:t>it,</a:t>
            </a:r>
            <a:r>
              <a:rPr lang="en-US" dirty="0" smtClean="0">
                <a:solidFill>
                  <a:srgbClr val="002060"/>
                </a:solidFill>
              </a:rPr>
              <a:t> and I am after you.'" And he said, "I will redeem </a:t>
            </a:r>
            <a:r>
              <a:rPr lang="en-US" i="1" dirty="0" smtClean="0">
                <a:solidFill>
                  <a:srgbClr val="002060"/>
                </a:solidFill>
              </a:rPr>
              <a:t>it.</a:t>
            </a:r>
            <a:r>
              <a:rPr lang="en-US" dirty="0" smtClean="0">
                <a:solidFill>
                  <a:srgbClr val="002060"/>
                </a:solidFill>
              </a:rPr>
              <a:t>” Then </a:t>
            </a:r>
            <a:r>
              <a:rPr lang="en-US" dirty="0" smtClean="0">
                <a:solidFill>
                  <a:srgbClr val="002060"/>
                </a:solidFill>
              </a:rPr>
              <a:t>Boaz said, "On the day you buy the field from the hand of Naomi, you must also acquire Ruth the </a:t>
            </a:r>
            <a:r>
              <a:rPr lang="en-US" dirty="0" err="1" smtClean="0">
                <a:solidFill>
                  <a:srgbClr val="002060"/>
                </a:solidFill>
              </a:rPr>
              <a:t>Moabitess</a:t>
            </a:r>
            <a:r>
              <a:rPr lang="en-US" dirty="0" smtClean="0">
                <a:solidFill>
                  <a:srgbClr val="002060"/>
                </a:solidFill>
              </a:rPr>
              <a:t>, the widow of the deceased, in order to raise up the name of the deceased on his inheritance." </a:t>
            </a:r>
            <a:endParaRPr lang="en-US" dirty="0" smtClean="0">
              <a:solidFill>
                <a:srgbClr val="00206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PASSING THE SANDAL</a:t>
            </a:r>
            <a:endParaRPr lang="en-US" dirty="0">
              <a:solidFill>
                <a:srgbClr val="002060"/>
              </a:solidFill>
            </a:endParaRPr>
          </a:p>
        </p:txBody>
      </p:sp>
      <p:sp>
        <p:nvSpPr>
          <p:cNvPr id="4" name="Content Placeholder 3"/>
          <p:cNvSpPr>
            <a:spLocks noGrp="1"/>
          </p:cNvSpPr>
          <p:nvPr>
            <p:ph idx="1"/>
          </p:nvPr>
        </p:nvSpPr>
        <p:spPr/>
        <p:txBody>
          <a:bodyPr>
            <a:normAutofit/>
          </a:bodyPr>
          <a:lstStyle/>
          <a:p>
            <a:pPr>
              <a:lnSpc>
                <a:spcPct val="90000"/>
              </a:lnSpc>
              <a:spcBef>
                <a:spcPts val="100"/>
              </a:spcBef>
            </a:pPr>
            <a:r>
              <a:rPr lang="en-US" b="1" dirty="0" smtClean="0">
                <a:solidFill>
                  <a:srgbClr val="002060"/>
                </a:solidFill>
              </a:rPr>
              <a:t>Ruth 4:6-8 </a:t>
            </a:r>
            <a:r>
              <a:rPr lang="en-US" dirty="0" smtClean="0">
                <a:solidFill>
                  <a:srgbClr val="002060"/>
                </a:solidFill>
              </a:rPr>
              <a:t>The </a:t>
            </a:r>
            <a:r>
              <a:rPr lang="en-US" dirty="0" smtClean="0">
                <a:solidFill>
                  <a:srgbClr val="002060"/>
                </a:solidFill>
              </a:rPr>
              <a:t>closest relative said, "I cannot redeem </a:t>
            </a:r>
            <a:r>
              <a:rPr lang="en-US" i="1" dirty="0" smtClean="0">
                <a:solidFill>
                  <a:srgbClr val="002060"/>
                </a:solidFill>
              </a:rPr>
              <a:t>it</a:t>
            </a:r>
            <a:r>
              <a:rPr lang="en-US" dirty="0" smtClean="0">
                <a:solidFill>
                  <a:srgbClr val="002060"/>
                </a:solidFill>
              </a:rPr>
              <a:t> for myself, because I would jeopardize my own inheritance. Redeem </a:t>
            </a:r>
            <a:r>
              <a:rPr lang="en-US" i="1" dirty="0" smtClean="0">
                <a:solidFill>
                  <a:srgbClr val="002060"/>
                </a:solidFill>
              </a:rPr>
              <a:t>it</a:t>
            </a:r>
            <a:r>
              <a:rPr lang="en-US" dirty="0" smtClean="0">
                <a:solidFill>
                  <a:srgbClr val="002060"/>
                </a:solidFill>
              </a:rPr>
              <a:t> for yourself; you </a:t>
            </a:r>
            <a:r>
              <a:rPr lang="en-US" i="1" dirty="0" smtClean="0">
                <a:solidFill>
                  <a:srgbClr val="002060"/>
                </a:solidFill>
              </a:rPr>
              <a:t>may have</a:t>
            </a:r>
            <a:r>
              <a:rPr lang="en-US" dirty="0" smtClean="0">
                <a:solidFill>
                  <a:srgbClr val="002060"/>
                </a:solidFill>
              </a:rPr>
              <a:t> my right of redemption, for I cannot redeem </a:t>
            </a:r>
            <a:r>
              <a:rPr lang="en-US" i="1" dirty="0" smtClean="0">
                <a:solidFill>
                  <a:srgbClr val="002060"/>
                </a:solidFill>
              </a:rPr>
              <a:t>it.</a:t>
            </a:r>
            <a:r>
              <a:rPr lang="en-US" dirty="0" smtClean="0">
                <a:solidFill>
                  <a:srgbClr val="002060"/>
                </a:solidFill>
              </a:rPr>
              <a:t>" </a:t>
            </a:r>
            <a:br>
              <a:rPr lang="en-US" dirty="0" smtClean="0">
                <a:solidFill>
                  <a:srgbClr val="002060"/>
                </a:solidFill>
              </a:rPr>
            </a:br>
            <a:r>
              <a:rPr lang="en-US" dirty="0" smtClean="0">
                <a:solidFill>
                  <a:srgbClr val="002060"/>
                </a:solidFill>
              </a:rPr>
              <a:t>Now </a:t>
            </a:r>
            <a:r>
              <a:rPr lang="en-US" dirty="0" smtClean="0">
                <a:solidFill>
                  <a:srgbClr val="002060"/>
                </a:solidFill>
              </a:rPr>
              <a:t>this was </a:t>
            </a:r>
            <a:r>
              <a:rPr lang="en-US" i="1" dirty="0" smtClean="0">
                <a:solidFill>
                  <a:srgbClr val="002060"/>
                </a:solidFill>
              </a:rPr>
              <a:t>the custom</a:t>
            </a:r>
            <a:r>
              <a:rPr lang="en-US" dirty="0" smtClean="0">
                <a:solidFill>
                  <a:srgbClr val="002060"/>
                </a:solidFill>
              </a:rPr>
              <a:t> in former times in Israel concerning the redemption and the exchange </a:t>
            </a:r>
            <a:r>
              <a:rPr lang="en-US" i="1" dirty="0" smtClean="0">
                <a:solidFill>
                  <a:srgbClr val="002060"/>
                </a:solidFill>
              </a:rPr>
              <a:t>of land</a:t>
            </a:r>
            <a:r>
              <a:rPr lang="en-US" dirty="0" smtClean="0">
                <a:solidFill>
                  <a:srgbClr val="002060"/>
                </a:solidFill>
              </a:rPr>
              <a:t> to confirm any matter: a man removed his sandal and gave it to another; and this was the </a:t>
            </a:r>
            <a:r>
              <a:rPr lang="en-US" i="1" dirty="0" smtClean="0">
                <a:solidFill>
                  <a:srgbClr val="002060"/>
                </a:solidFill>
              </a:rPr>
              <a:t>manner of</a:t>
            </a:r>
            <a:r>
              <a:rPr lang="en-US" dirty="0" smtClean="0">
                <a:solidFill>
                  <a:srgbClr val="002060"/>
                </a:solidFill>
              </a:rPr>
              <a:t> attestation in Israel. </a:t>
            </a:r>
            <a:r>
              <a:rPr lang="en-US" dirty="0" smtClean="0">
                <a:solidFill>
                  <a:srgbClr val="002060"/>
                </a:solidFill>
              </a:rPr>
              <a:t>So </a:t>
            </a:r>
            <a:r>
              <a:rPr lang="en-US" dirty="0" smtClean="0">
                <a:solidFill>
                  <a:srgbClr val="002060"/>
                </a:solidFill>
              </a:rPr>
              <a:t>the closest relative said to Boaz, "Buy </a:t>
            </a:r>
            <a:r>
              <a:rPr lang="en-US" i="1" dirty="0" smtClean="0">
                <a:solidFill>
                  <a:srgbClr val="002060"/>
                </a:solidFill>
              </a:rPr>
              <a:t>it</a:t>
            </a:r>
            <a:r>
              <a:rPr lang="en-US" dirty="0" smtClean="0">
                <a:solidFill>
                  <a:srgbClr val="002060"/>
                </a:solidFill>
              </a:rPr>
              <a:t> for yourself." And he removed his sandal</a:t>
            </a:r>
            <a:r>
              <a:rPr lang="en-US" dirty="0" smtClean="0">
                <a:solidFill>
                  <a:srgbClr val="002060"/>
                </a:solidFill>
              </a:rPr>
              <a:t>.</a:t>
            </a:r>
          </a:p>
          <a:p>
            <a:pPr>
              <a:lnSpc>
                <a:spcPct val="90000"/>
              </a:lnSpc>
              <a:spcBef>
                <a:spcPts val="100"/>
              </a:spcBef>
            </a:pPr>
            <a:r>
              <a:rPr lang="en-US" b="1" dirty="0" smtClean="0">
                <a:solidFill>
                  <a:srgbClr val="002060"/>
                </a:solidFill>
              </a:rPr>
              <a:t>John 1:26-27 </a:t>
            </a:r>
            <a:r>
              <a:rPr lang="en-US" dirty="0" smtClean="0">
                <a:solidFill>
                  <a:srgbClr val="002060"/>
                </a:solidFill>
              </a:rPr>
              <a:t> John answered them saying, "I baptize in water, </a:t>
            </a:r>
            <a:r>
              <a:rPr lang="en-US" i="1" dirty="0" smtClean="0">
                <a:solidFill>
                  <a:srgbClr val="002060"/>
                </a:solidFill>
              </a:rPr>
              <a:t>but</a:t>
            </a:r>
            <a:r>
              <a:rPr lang="en-US" dirty="0" smtClean="0">
                <a:solidFill>
                  <a:srgbClr val="002060"/>
                </a:solidFill>
              </a:rPr>
              <a:t> among you stands One whom you do not </a:t>
            </a:r>
            <a:r>
              <a:rPr lang="en-US" dirty="0" smtClean="0">
                <a:solidFill>
                  <a:srgbClr val="002060"/>
                </a:solidFill>
              </a:rPr>
              <a:t>know. </a:t>
            </a:r>
            <a:r>
              <a:rPr lang="en-US" i="1" dirty="0" smtClean="0">
                <a:solidFill>
                  <a:srgbClr val="002060"/>
                </a:solidFill>
              </a:rPr>
              <a:t>It </a:t>
            </a:r>
            <a:r>
              <a:rPr lang="en-US" i="1" dirty="0" smtClean="0">
                <a:solidFill>
                  <a:srgbClr val="002060"/>
                </a:solidFill>
              </a:rPr>
              <a:t>is</a:t>
            </a:r>
            <a:r>
              <a:rPr lang="en-US" dirty="0" smtClean="0">
                <a:solidFill>
                  <a:srgbClr val="002060"/>
                </a:solidFill>
              </a:rPr>
              <a:t> He who comes after me, the thong of whose sandal I am not worthy to untie." </a:t>
            </a:r>
            <a:r>
              <a:rPr lang="en-US" dirty="0" smtClean="0">
                <a:solidFill>
                  <a:srgbClr val="002060"/>
                </a:solidFill>
              </a:rPr>
              <a:t> </a:t>
            </a:r>
            <a:endParaRPr lang="en-US" dirty="0" smtClean="0">
              <a:solidFill>
                <a:srgbClr val="002060"/>
              </a:solidFill>
            </a:endParaRPr>
          </a:p>
          <a:p>
            <a:pPr>
              <a:lnSpc>
                <a:spcPct val="90000"/>
              </a:lnSpc>
              <a:spcBef>
                <a:spcPts val="100"/>
              </a:spcBef>
            </a:pPr>
            <a:endParaRPr lang="en-US" dirty="0">
              <a:solidFill>
                <a:srgbClr val="00206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BRIDE OF CHRIST</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rmAutofit fontScale="92500"/>
          </a:bodyPr>
          <a:lstStyle/>
          <a:p>
            <a:pPr>
              <a:lnSpc>
                <a:spcPct val="90000"/>
              </a:lnSpc>
              <a:spcBef>
                <a:spcPts val="300"/>
              </a:spcBef>
            </a:pPr>
            <a:r>
              <a:rPr lang="en-US" dirty="0" smtClean="0">
                <a:solidFill>
                  <a:srgbClr val="002060"/>
                </a:solidFill>
              </a:rPr>
              <a:t>The church is the bride of Christ; After our body’s redemption, there is a marriage in heaven!</a:t>
            </a:r>
          </a:p>
          <a:p>
            <a:pPr>
              <a:lnSpc>
                <a:spcPct val="90000"/>
              </a:lnSpc>
              <a:spcBef>
                <a:spcPts val="300"/>
              </a:spcBef>
            </a:pPr>
            <a:r>
              <a:rPr lang="en-US" b="1" dirty="0" smtClean="0">
                <a:solidFill>
                  <a:srgbClr val="002060"/>
                </a:solidFill>
              </a:rPr>
              <a:t>Revelation 19:7-8 </a:t>
            </a:r>
            <a:r>
              <a:rPr lang="en-US" b="1" dirty="0" smtClean="0">
                <a:solidFill>
                  <a:srgbClr val="002060"/>
                </a:solidFill>
              </a:rPr>
              <a:t> </a:t>
            </a:r>
            <a:r>
              <a:rPr lang="en-US" dirty="0" smtClean="0">
                <a:solidFill>
                  <a:srgbClr val="002060"/>
                </a:solidFill>
              </a:rPr>
              <a:t>"</a:t>
            </a:r>
            <a:r>
              <a:rPr lang="en-US" dirty="0" smtClean="0">
                <a:solidFill>
                  <a:srgbClr val="002060"/>
                </a:solidFill>
              </a:rPr>
              <a:t>Let us rejoice and be glad and give the glory to Him</a:t>
            </a:r>
            <a:r>
              <a:rPr lang="en-US" spc="-150" dirty="0" smtClean="0">
                <a:solidFill>
                  <a:srgbClr val="002060"/>
                </a:solidFill>
              </a:rPr>
              <a:t>, for the </a:t>
            </a:r>
            <a:r>
              <a:rPr lang="en-US" dirty="0" smtClean="0">
                <a:solidFill>
                  <a:srgbClr val="002060"/>
                </a:solidFill>
              </a:rPr>
              <a:t>marriage of the Lamb has come </a:t>
            </a:r>
            <a:r>
              <a:rPr lang="en-US" spc="-150" dirty="0" smtClean="0">
                <a:solidFill>
                  <a:srgbClr val="002060"/>
                </a:solidFill>
              </a:rPr>
              <a:t>and His </a:t>
            </a:r>
            <a:r>
              <a:rPr lang="en-US" dirty="0" smtClean="0">
                <a:solidFill>
                  <a:srgbClr val="002060"/>
                </a:solidFill>
              </a:rPr>
              <a:t>bride has made herself ready</a:t>
            </a:r>
            <a:r>
              <a:rPr lang="en-US" dirty="0" smtClean="0">
                <a:solidFill>
                  <a:srgbClr val="002060"/>
                </a:solidFill>
              </a:rPr>
              <a:t>.” It </a:t>
            </a:r>
            <a:r>
              <a:rPr lang="en-US" dirty="0" smtClean="0">
                <a:solidFill>
                  <a:srgbClr val="002060"/>
                </a:solidFill>
              </a:rPr>
              <a:t>was given to her to clothe herself in fine linen, bright </a:t>
            </a:r>
            <a:r>
              <a:rPr lang="en-US" i="1" dirty="0" smtClean="0">
                <a:solidFill>
                  <a:srgbClr val="002060"/>
                </a:solidFill>
              </a:rPr>
              <a:t>and</a:t>
            </a:r>
            <a:r>
              <a:rPr lang="en-US" dirty="0" smtClean="0">
                <a:solidFill>
                  <a:srgbClr val="002060"/>
                </a:solidFill>
              </a:rPr>
              <a:t> clean; </a:t>
            </a:r>
            <a:r>
              <a:rPr lang="en-US" dirty="0" smtClean="0">
                <a:solidFill>
                  <a:srgbClr val="002060"/>
                </a:solidFill>
              </a:rPr>
              <a:t> the </a:t>
            </a:r>
            <a:r>
              <a:rPr lang="en-US" dirty="0" smtClean="0">
                <a:solidFill>
                  <a:srgbClr val="002060"/>
                </a:solidFill>
              </a:rPr>
              <a:t>fine linen is the righteous acts</a:t>
            </a:r>
            <a:r>
              <a:rPr lang="en-US" spc="-150" dirty="0" smtClean="0">
                <a:solidFill>
                  <a:srgbClr val="002060"/>
                </a:solidFill>
              </a:rPr>
              <a:t> of </a:t>
            </a:r>
            <a:r>
              <a:rPr lang="en-US" dirty="0" smtClean="0">
                <a:solidFill>
                  <a:srgbClr val="002060"/>
                </a:solidFill>
              </a:rPr>
              <a:t>the saints</a:t>
            </a:r>
            <a:r>
              <a:rPr lang="en-US" dirty="0" smtClean="0">
                <a:solidFill>
                  <a:srgbClr val="002060"/>
                </a:solidFill>
              </a:rPr>
              <a:t>.</a:t>
            </a:r>
          </a:p>
          <a:p>
            <a:pPr>
              <a:lnSpc>
                <a:spcPct val="90000"/>
              </a:lnSpc>
              <a:spcBef>
                <a:spcPts val="300"/>
              </a:spcBef>
            </a:pPr>
            <a:r>
              <a:rPr lang="en-US" b="1" dirty="0" smtClean="0">
                <a:solidFill>
                  <a:srgbClr val="002060"/>
                </a:solidFill>
              </a:rPr>
              <a:t>Revelation </a:t>
            </a:r>
            <a:r>
              <a:rPr lang="en-US" b="1" dirty="0" smtClean="0">
                <a:solidFill>
                  <a:srgbClr val="002060"/>
                </a:solidFill>
              </a:rPr>
              <a:t>21:2-4</a:t>
            </a:r>
            <a:r>
              <a:rPr lang="en-US" baseline="30000" dirty="0" smtClean="0">
                <a:solidFill>
                  <a:srgbClr val="002060"/>
                </a:solidFill>
              </a:rPr>
              <a:t> </a:t>
            </a:r>
            <a:r>
              <a:rPr lang="en-US" dirty="0" smtClean="0">
                <a:solidFill>
                  <a:srgbClr val="002060"/>
                </a:solidFill>
              </a:rPr>
              <a:t> </a:t>
            </a:r>
            <a:r>
              <a:rPr lang="en-US" dirty="0" smtClean="0">
                <a:solidFill>
                  <a:srgbClr val="002060"/>
                </a:solidFill>
              </a:rPr>
              <a:t>I </a:t>
            </a:r>
            <a:r>
              <a:rPr lang="en-US" dirty="0" smtClean="0">
                <a:solidFill>
                  <a:srgbClr val="002060"/>
                </a:solidFill>
              </a:rPr>
              <a:t>saw the holy city, new Jerusalem, coming down out of heaven from God, made ready as a bride adorned for her husband.  And I heard a loud voice from the throne, saying, "Behold, the tabernacle of God is among men, and He will dwell among them, and they shall be His people, and God Himself will be among </a:t>
            </a:r>
            <a:r>
              <a:rPr lang="en-US" dirty="0" smtClean="0">
                <a:solidFill>
                  <a:srgbClr val="002060"/>
                </a:solidFill>
              </a:rPr>
              <a:t>them,</a:t>
            </a:r>
            <a:r>
              <a:rPr lang="en-US" dirty="0" smtClean="0">
                <a:solidFill>
                  <a:srgbClr val="002060"/>
                </a:solidFill>
              </a:rPr>
              <a:t> and He will wipe away every tear from their </a:t>
            </a:r>
            <a:r>
              <a:rPr lang="en-US" spc="-150" dirty="0" smtClean="0">
                <a:solidFill>
                  <a:srgbClr val="002060"/>
                </a:solidFill>
              </a:rPr>
              <a:t>eyes; and </a:t>
            </a:r>
            <a:r>
              <a:rPr lang="en-US" dirty="0" smtClean="0">
                <a:solidFill>
                  <a:srgbClr val="002060"/>
                </a:solidFill>
              </a:rPr>
              <a:t>there will no longer be </a:t>
            </a:r>
            <a:r>
              <a:rPr lang="en-US" i="1" dirty="0" smtClean="0">
                <a:solidFill>
                  <a:srgbClr val="002060"/>
                </a:solidFill>
              </a:rPr>
              <a:t>any</a:t>
            </a:r>
            <a:r>
              <a:rPr lang="en-US" dirty="0" smtClean="0">
                <a:solidFill>
                  <a:srgbClr val="002060"/>
                </a:solidFill>
              </a:rPr>
              <a:t> death</a:t>
            </a:r>
            <a:r>
              <a:rPr lang="en-US" spc="-150" dirty="0" smtClean="0">
                <a:solidFill>
                  <a:srgbClr val="002060"/>
                </a:solidFill>
              </a:rPr>
              <a:t>; there will no longer be </a:t>
            </a:r>
            <a:r>
              <a:rPr lang="en-US" i="1" spc="-150" dirty="0" smtClean="0">
                <a:solidFill>
                  <a:srgbClr val="002060"/>
                </a:solidFill>
              </a:rPr>
              <a:t>any</a:t>
            </a:r>
            <a:r>
              <a:rPr lang="en-US" spc="-150" dirty="0" smtClean="0">
                <a:solidFill>
                  <a:srgbClr val="002060"/>
                </a:solidFill>
              </a:rPr>
              <a:t> mourning</a:t>
            </a:r>
            <a:r>
              <a:rPr lang="en-US" dirty="0" smtClean="0">
                <a:solidFill>
                  <a:srgbClr val="002060"/>
                </a:solidFill>
              </a:rPr>
              <a:t>, or crying, or pain; the first things have passed away</a:t>
            </a:r>
            <a:r>
              <a:rPr lang="en-US" dirty="0" smtClean="0">
                <a:solidFill>
                  <a:srgbClr val="002060"/>
                </a:solidFill>
              </a:rPr>
              <a:t>.” </a:t>
            </a:r>
            <a:endParaRPr lang="en-US" dirty="0">
              <a:solidFill>
                <a:srgbClr val="00206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JUDICIAL EXECUTIONER</a:t>
            </a:r>
            <a:endParaRPr lang="en-US" dirty="0">
              <a:solidFill>
                <a:srgbClr val="002060"/>
              </a:solidFill>
            </a:endParaRPr>
          </a:p>
        </p:txBody>
      </p:sp>
      <p:sp>
        <p:nvSpPr>
          <p:cNvPr id="3" name="Content Placeholder 2"/>
          <p:cNvSpPr>
            <a:spLocks noGrp="1"/>
          </p:cNvSpPr>
          <p:nvPr>
            <p:ph idx="1"/>
          </p:nvPr>
        </p:nvSpPr>
        <p:spPr/>
        <p:txBody>
          <a:bodyPr>
            <a:normAutofit fontScale="92500" lnSpcReduction="20000"/>
          </a:bodyPr>
          <a:lstStyle/>
          <a:p>
            <a:pPr>
              <a:lnSpc>
                <a:spcPct val="108000"/>
              </a:lnSpc>
              <a:spcBef>
                <a:spcPts val="200"/>
              </a:spcBef>
            </a:pPr>
            <a:r>
              <a:rPr lang="en-US" dirty="0" smtClean="0">
                <a:solidFill>
                  <a:srgbClr val="002060"/>
                </a:solidFill>
              </a:rPr>
              <a:t>After an appropriate trial, the </a:t>
            </a:r>
            <a:r>
              <a:rPr lang="en-US" dirty="0" err="1" smtClean="0">
                <a:solidFill>
                  <a:srgbClr val="002060"/>
                </a:solidFill>
              </a:rPr>
              <a:t>ga’al</a:t>
            </a:r>
            <a:r>
              <a:rPr lang="en-US" dirty="0" smtClean="0">
                <a:solidFill>
                  <a:srgbClr val="002060"/>
                </a:solidFill>
              </a:rPr>
              <a:t> was a guiltless executioner of the murderer of his kinsman</a:t>
            </a:r>
          </a:p>
          <a:p>
            <a:pPr>
              <a:lnSpc>
                <a:spcPct val="108000"/>
              </a:lnSpc>
              <a:spcBef>
                <a:spcPts val="200"/>
              </a:spcBef>
            </a:pPr>
            <a:r>
              <a:rPr lang="en-US" dirty="0" smtClean="0">
                <a:solidFill>
                  <a:srgbClr val="002060"/>
                </a:solidFill>
              </a:rPr>
              <a:t>God differentiated between murder (intentionally taking innocent life) and manslaughter (accidentally)</a:t>
            </a:r>
          </a:p>
          <a:p>
            <a:pPr>
              <a:lnSpc>
                <a:spcPct val="108000"/>
              </a:lnSpc>
              <a:spcBef>
                <a:spcPts val="200"/>
              </a:spcBef>
            </a:pPr>
            <a:r>
              <a:rPr lang="en-US" b="1" dirty="0" smtClean="0">
                <a:solidFill>
                  <a:srgbClr val="002060"/>
                </a:solidFill>
              </a:rPr>
              <a:t>Genesis </a:t>
            </a:r>
            <a:r>
              <a:rPr lang="en-US" b="1" dirty="0" smtClean="0">
                <a:solidFill>
                  <a:srgbClr val="002060"/>
                </a:solidFill>
              </a:rPr>
              <a:t>9:6</a:t>
            </a:r>
            <a:r>
              <a:rPr lang="en-US" dirty="0" smtClean="0">
                <a:solidFill>
                  <a:srgbClr val="002060"/>
                </a:solidFill>
              </a:rPr>
              <a:t> </a:t>
            </a:r>
            <a:r>
              <a:rPr lang="en-US" dirty="0" smtClean="0">
                <a:solidFill>
                  <a:srgbClr val="002060"/>
                </a:solidFill>
              </a:rPr>
              <a:t>Whoever</a:t>
            </a:r>
            <a:r>
              <a:rPr lang="en-US" spc="-150" dirty="0" smtClean="0">
                <a:solidFill>
                  <a:srgbClr val="002060"/>
                </a:solidFill>
              </a:rPr>
              <a:t> </a:t>
            </a:r>
            <a:r>
              <a:rPr lang="en-US" spc="-150" dirty="0" smtClean="0">
                <a:solidFill>
                  <a:srgbClr val="002060"/>
                </a:solidFill>
              </a:rPr>
              <a:t>sheds </a:t>
            </a:r>
            <a:r>
              <a:rPr lang="en-US" dirty="0" smtClean="0">
                <a:solidFill>
                  <a:srgbClr val="002060"/>
                </a:solidFill>
              </a:rPr>
              <a:t>man's blood, </a:t>
            </a:r>
            <a:r>
              <a:rPr lang="en-US" dirty="0" smtClean="0">
                <a:solidFill>
                  <a:srgbClr val="002060"/>
                </a:solidFill>
              </a:rPr>
              <a:t>by </a:t>
            </a:r>
            <a:r>
              <a:rPr lang="en-US" dirty="0" smtClean="0">
                <a:solidFill>
                  <a:srgbClr val="002060"/>
                </a:solidFill>
              </a:rPr>
              <a:t>man his b</a:t>
            </a:r>
            <a:r>
              <a:rPr lang="en-US" spc="-150" dirty="0" smtClean="0">
                <a:solidFill>
                  <a:srgbClr val="002060"/>
                </a:solidFill>
              </a:rPr>
              <a:t>lo</a:t>
            </a:r>
            <a:r>
              <a:rPr lang="en-US" dirty="0" smtClean="0">
                <a:solidFill>
                  <a:srgbClr val="002060"/>
                </a:solidFill>
              </a:rPr>
              <a:t>od shall be</a:t>
            </a:r>
            <a:r>
              <a:rPr lang="en-US" spc="-150" dirty="0" smtClean="0">
                <a:solidFill>
                  <a:srgbClr val="002060"/>
                </a:solidFill>
              </a:rPr>
              <a:t> shed, </a:t>
            </a:r>
            <a:r>
              <a:rPr lang="en-US" spc="-150" dirty="0" smtClean="0">
                <a:solidFill>
                  <a:srgbClr val="002060"/>
                </a:solidFill>
              </a:rPr>
              <a:t>for </a:t>
            </a:r>
            <a:r>
              <a:rPr lang="en-US" spc="-150" dirty="0" smtClean="0">
                <a:solidFill>
                  <a:srgbClr val="002060"/>
                </a:solidFill>
              </a:rPr>
              <a:t>in the </a:t>
            </a:r>
            <a:r>
              <a:rPr lang="en-US" dirty="0" smtClean="0">
                <a:solidFill>
                  <a:srgbClr val="002060"/>
                </a:solidFill>
              </a:rPr>
              <a:t>ima</a:t>
            </a:r>
            <a:r>
              <a:rPr lang="en-US" spc="-150" dirty="0" smtClean="0">
                <a:solidFill>
                  <a:srgbClr val="002060"/>
                </a:solidFill>
              </a:rPr>
              <a:t>ge of God He </a:t>
            </a:r>
            <a:r>
              <a:rPr lang="en-US" dirty="0" smtClean="0">
                <a:solidFill>
                  <a:srgbClr val="002060"/>
                </a:solidFill>
              </a:rPr>
              <a:t>made man</a:t>
            </a:r>
          </a:p>
          <a:p>
            <a:pPr>
              <a:lnSpc>
                <a:spcPct val="108000"/>
              </a:lnSpc>
              <a:spcBef>
                <a:spcPts val="200"/>
              </a:spcBef>
            </a:pPr>
            <a:r>
              <a:rPr lang="en-US" b="1" dirty="0" smtClean="0">
                <a:solidFill>
                  <a:srgbClr val="002060"/>
                </a:solidFill>
              </a:rPr>
              <a:t>Deuteronomy 19:4 </a:t>
            </a:r>
            <a:r>
              <a:rPr lang="en-US" dirty="0" smtClean="0">
                <a:solidFill>
                  <a:srgbClr val="002060"/>
                </a:solidFill>
              </a:rPr>
              <a:t>"</a:t>
            </a:r>
            <a:r>
              <a:rPr lang="en-US" dirty="0" smtClean="0">
                <a:solidFill>
                  <a:srgbClr val="002060"/>
                </a:solidFill>
              </a:rPr>
              <a:t>Now this is the case of the manslayer who may flee there and live: when he kills his friend unintentionally, not hating him previously— </a:t>
            </a:r>
            <a:r>
              <a:rPr lang="en-US" dirty="0" smtClean="0"/>
              <a:t/>
            </a:r>
            <a:br>
              <a:rPr lang="en-US" dirty="0" smtClean="0"/>
            </a:br>
            <a:r>
              <a:rPr lang="en-US" b="1" dirty="0" smtClean="0">
                <a:solidFill>
                  <a:srgbClr val="002060"/>
                </a:solidFill>
              </a:rPr>
              <a:t>Deuteronomy 19:11-12 </a:t>
            </a:r>
            <a:r>
              <a:rPr lang="en-US" dirty="0" smtClean="0">
                <a:solidFill>
                  <a:srgbClr val="002060"/>
                </a:solidFill>
              </a:rPr>
              <a:t>"But </a:t>
            </a:r>
            <a:r>
              <a:rPr lang="en-US" dirty="0" smtClean="0">
                <a:solidFill>
                  <a:srgbClr val="002060"/>
                </a:solidFill>
              </a:rPr>
              <a:t>if there is a man who hates his neighbor and lies in wait for him and rises up against him</a:t>
            </a:r>
            <a:r>
              <a:rPr lang="en-US" spc="-150" dirty="0" smtClean="0">
                <a:solidFill>
                  <a:srgbClr val="002060"/>
                </a:solidFill>
              </a:rPr>
              <a:t> and strikes </a:t>
            </a:r>
            <a:r>
              <a:rPr lang="en-US" dirty="0" smtClean="0">
                <a:solidFill>
                  <a:srgbClr val="002060"/>
                </a:solidFill>
              </a:rPr>
              <a:t>him so that he dies</a:t>
            </a:r>
            <a:r>
              <a:rPr lang="en-US" spc="-150" dirty="0" smtClean="0">
                <a:solidFill>
                  <a:srgbClr val="002060"/>
                </a:solidFill>
              </a:rPr>
              <a:t>, and he </a:t>
            </a:r>
            <a:r>
              <a:rPr lang="en-US" dirty="0" smtClean="0">
                <a:solidFill>
                  <a:srgbClr val="002060"/>
                </a:solidFill>
              </a:rPr>
              <a:t>flees to one of these cities, </a:t>
            </a:r>
            <a:r>
              <a:rPr lang="en-US" dirty="0" smtClean="0">
                <a:solidFill>
                  <a:srgbClr val="002060"/>
                </a:solidFill>
              </a:rPr>
              <a:t>then </a:t>
            </a:r>
            <a:r>
              <a:rPr lang="en-US" dirty="0" smtClean="0">
                <a:solidFill>
                  <a:srgbClr val="002060"/>
                </a:solidFill>
              </a:rPr>
              <a:t>the elders of his city shall send and take him from there and deliver him into the hand of the avenger of blood, that he may die. </a:t>
            </a:r>
            <a:endParaRPr lang="en-US" dirty="0" smtClean="0">
              <a:solidFill>
                <a:srgbClr val="002060"/>
              </a:solidFill>
            </a:endParaRPr>
          </a:p>
          <a:p>
            <a:pPr>
              <a:lnSpc>
                <a:spcPct val="108000"/>
              </a:lnSpc>
              <a:spcBef>
                <a:spcPts val="200"/>
              </a:spcBef>
            </a:pPr>
            <a:r>
              <a:rPr lang="en-US" dirty="0" smtClean="0">
                <a:solidFill>
                  <a:srgbClr val="002060"/>
                </a:solidFill>
              </a:rPr>
              <a:t>Avenger:  </a:t>
            </a:r>
            <a:r>
              <a:rPr lang="en-US" dirty="0" err="1" smtClean="0">
                <a:solidFill>
                  <a:srgbClr val="002060"/>
                </a:solidFill>
              </a:rPr>
              <a:t>ga’al</a:t>
            </a:r>
            <a:endParaRPr lang="en-US" dirty="0">
              <a:solidFill>
                <a:srgbClr val="00206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THE JEWISH WEDDING</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spcBef>
                <a:spcPts val="200"/>
              </a:spcBef>
            </a:pPr>
            <a:r>
              <a:rPr lang="en-US" sz="2700" dirty="0" smtClean="0">
                <a:solidFill>
                  <a:srgbClr val="002060"/>
                </a:solidFill>
              </a:rPr>
              <a:t>Covenant established; the cup of wine sealing the covenant was drunk; the bridegroom paid the price</a:t>
            </a:r>
          </a:p>
          <a:p>
            <a:pPr>
              <a:spcBef>
                <a:spcPts val="200"/>
              </a:spcBef>
              <a:buNone/>
            </a:pPr>
            <a:r>
              <a:rPr lang="en-US" sz="2700" b="1" dirty="0" smtClean="0">
                <a:solidFill>
                  <a:srgbClr val="002060"/>
                </a:solidFill>
              </a:rPr>
              <a:t>    Luke 22:20 </a:t>
            </a:r>
            <a:r>
              <a:rPr lang="en-US" sz="2700" dirty="0" smtClean="0">
                <a:solidFill>
                  <a:srgbClr val="002060"/>
                </a:solidFill>
              </a:rPr>
              <a:t> And in the same way </a:t>
            </a:r>
            <a:r>
              <a:rPr lang="en-US" sz="2700" i="1" dirty="0" smtClean="0">
                <a:solidFill>
                  <a:srgbClr val="002060"/>
                </a:solidFill>
              </a:rPr>
              <a:t>He took</a:t>
            </a:r>
            <a:r>
              <a:rPr lang="en-US" sz="2700" dirty="0" smtClean="0">
                <a:solidFill>
                  <a:srgbClr val="002060"/>
                </a:solidFill>
              </a:rPr>
              <a:t> the cup after they had eaten, </a:t>
            </a:r>
            <a:r>
              <a:rPr lang="en-US" sz="2700" dirty="0" smtClean="0">
                <a:solidFill>
                  <a:srgbClr val="002060"/>
                </a:solidFill>
              </a:rPr>
              <a:t>saying, "This cup which is poured out for you is the new covenant in My </a:t>
            </a:r>
            <a:r>
              <a:rPr lang="en-US" sz="2700" dirty="0" smtClean="0">
                <a:solidFill>
                  <a:srgbClr val="002060"/>
                </a:solidFill>
              </a:rPr>
              <a:t>blood.</a:t>
            </a:r>
          </a:p>
          <a:p>
            <a:pPr>
              <a:spcBef>
                <a:spcPts val="200"/>
              </a:spcBef>
            </a:pPr>
            <a:r>
              <a:rPr lang="en-US" sz="2700" dirty="0" smtClean="0">
                <a:solidFill>
                  <a:srgbClr val="002060"/>
                </a:solidFill>
              </a:rPr>
              <a:t>The groom went to His father’s house to prepare a place </a:t>
            </a:r>
            <a:r>
              <a:rPr lang="en-US" sz="2700" b="1" dirty="0" smtClean="0">
                <a:solidFill>
                  <a:srgbClr val="002060"/>
                </a:solidFill>
              </a:rPr>
              <a:t>John </a:t>
            </a:r>
            <a:r>
              <a:rPr lang="en-US" sz="2700" b="1" dirty="0" smtClean="0">
                <a:solidFill>
                  <a:srgbClr val="002060"/>
                </a:solidFill>
              </a:rPr>
              <a:t>14:3 </a:t>
            </a:r>
            <a:r>
              <a:rPr lang="en-US" sz="2700" dirty="0" smtClean="0">
                <a:solidFill>
                  <a:srgbClr val="002060"/>
                </a:solidFill>
              </a:rPr>
              <a:t>"</a:t>
            </a:r>
            <a:r>
              <a:rPr lang="en-US" sz="2700" dirty="0" smtClean="0">
                <a:solidFill>
                  <a:srgbClr val="002060"/>
                </a:solidFill>
              </a:rPr>
              <a:t>If I go and prepare a place for you, I will come again and receive you to Myself, that where I am, </a:t>
            </a:r>
            <a:r>
              <a:rPr lang="en-US" sz="2700" i="1" dirty="0" smtClean="0">
                <a:solidFill>
                  <a:srgbClr val="002060"/>
                </a:solidFill>
              </a:rPr>
              <a:t>there</a:t>
            </a:r>
            <a:r>
              <a:rPr lang="en-US" sz="2700" dirty="0" smtClean="0">
                <a:solidFill>
                  <a:srgbClr val="002060"/>
                </a:solidFill>
              </a:rPr>
              <a:t> you may be also</a:t>
            </a:r>
            <a:r>
              <a:rPr lang="en-US" sz="2700" dirty="0" smtClean="0">
                <a:solidFill>
                  <a:srgbClr val="002060"/>
                </a:solidFill>
              </a:rPr>
              <a:t>.” </a:t>
            </a:r>
          </a:p>
          <a:p>
            <a:pPr>
              <a:spcBef>
                <a:spcPts val="200"/>
              </a:spcBef>
            </a:pPr>
            <a:r>
              <a:rPr lang="en-US" sz="2700" dirty="0" smtClean="0">
                <a:solidFill>
                  <a:srgbClr val="002060"/>
                </a:solidFill>
              </a:rPr>
              <a:t>The groom’s father determined the time for him to return for his bride</a:t>
            </a:r>
          </a:p>
          <a:p>
            <a:pPr>
              <a:spcBef>
                <a:spcPts val="200"/>
              </a:spcBef>
            </a:pPr>
            <a:r>
              <a:rPr lang="en-US" sz="2700" b="1" dirty="0" smtClean="0">
                <a:solidFill>
                  <a:srgbClr val="002060"/>
                </a:solidFill>
              </a:rPr>
              <a:t>Acts 1:7</a:t>
            </a:r>
            <a:r>
              <a:rPr lang="en-US" sz="2700" baseline="30000" dirty="0" smtClean="0">
                <a:solidFill>
                  <a:srgbClr val="002060"/>
                </a:solidFill>
              </a:rPr>
              <a:t> </a:t>
            </a:r>
            <a:r>
              <a:rPr lang="en-US" sz="2700" dirty="0" smtClean="0">
                <a:solidFill>
                  <a:srgbClr val="002060"/>
                </a:solidFill>
              </a:rPr>
              <a:t> He said to them, "It is not for you to know times or epochs which the Father has fixed by His own authority; </a:t>
            </a:r>
            <a:br>
              <a:rPr lang="en-US" sz="2700" dirty="0" smtClean="0">
                <a:solidFill>
                  <a:srgbClr val="002060"/>
                </a:solidFill>
              </a:rPr>
            </a:br>
            <a:endParaRPr lang="en-US" sz="2700" dirty="0" smtClean="0">
              <a:solidFill>
                <a:srgbClr val="00206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GIFTS FOR THE BRIDE</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rmAutofit/>
          </a:bodyPr>
          <a:lstStyle/>
          <a:p>
            <a:pPr>
              <a:lnSpc>
                <a:spcPct val="92000"/>
              </a:lnSpc>
              <a:spcBef>
                <a:spcPts val="200"/>
              </a:spcBef>
            </a:pPr>
            <a:r>
              <a:rPr lang="en-US" dirty="0" smtClean="0">
                <a:solidFill>
                  <a:srgbClr val="002060"/>
                </a:solidFill>
              </a:rPr>
              <a:t>The groom left whatever gifts he could afford with the bride so she could prepare for the marriage</a:t>
            </a:r>
          </a:p>
          <a:p>
            <a:pPr>
              <a:lnSpc>
                <a:spcPct val="92000"/>
              </a:lnSpc>
              <a:spcBef>
                <a:spcPts val="200"/>
              </a:spcBef>
            </a:pPr>
            <a:r>
              <a:rPr lang="en-US" b="1" dirty="0" smtClean="0">
                <a:solidFill>
                  <a:srgbClr val="002060"/>
                </a:solidFill>
              </a:rPr>
              <a:t>Ephesians 4:8 </a:t>
            </a:r>
            <a:r>
              <a:rPr lang="en-US" dirty="0" smtClean="0">
                <a:solidFill>
                  <a:srgbClr val="002060"/>
                </a:solidFill>
              </a:rPr>
              <a:t> Therefore it says, </a:t>
            </a:r>
            <a:r>
              <a:rPr lang="en-US" sz="2400" dirty="0" smtClean="0">
                <a:solidFill>
                  <a:srgbClr val="002060"/>
                </a:solidFill>
              </a:rPr>
              <a:t>"</a:t>
            </a:r>
            <a:r>
              <a:rPr lang="en-US" sz="2400" cap="small" dirty="0" smtClean="0">
                <a:solidFill>
                  <a:srgbClr val="002060"/>
                </a:solidFill>
              </a:rPr>
              <a:t>WHEN</a:t>
            </a:r>
            <a:r>
              <a:rPr lang="en-US" sz="2400" dirty="0" smtClean="0">
                <a:solidFill>
                  <a:srgbClr val="002060"/>
                </a:solidFill>
              </a:rPr>
              <a:t> </a:t>
            </a:r>
            <a:r>
              <a:rPr lang="en-US" sz="2400" cap="small" dirty="0" smtClean="0">
                <a:solidFill>
                  <a:srgbClr val="002060"/>
                </a:solidFill>
              </a:rPr>
              <a:t>HE ASCENDED ON HIGH</a:t>
            </a:r>
            <a:r>
              <a:rPr lang="en-US" sz="2400" dirty="0" smtClean="0">
                <a:solidFill>
                  <a:srgbClr val="002060"/>
                </a:solidFill>
              </a:rPr>
              <a:t>, </a:t>
            </a:r>
            <a:r>
              <a:rPr lang="en-US" sz="2400" cap="small" dirty="0" smtClean="0">
                <a:solidFill>
                  <a:srgbClr val="002060"/>
                </a:solidFill>
              </a:rPr>
              <a:t>HE</a:t>
            </a:r>
            <a:r>
              <a:rPr lang="en-US" sz="2400" dirty="0" smtClean="0">
                <a:solidFill>
                  <a:srgbClr val="002060"/>
                </a:solidFill>
              </a:rPr>
              <a:t> </a:t>
            </a:r>
            <a:r>
              <a:rPr lang="en-US" sz="2400" cap="small" dirty="0" smtClean="0">
                <a:solidFill>
                  <a:srgbClr val="002060"/>
                </a:solidFill>
              </a:rPr>
              <a:t>LED CAPTIVE A HOST OF CAPTIVES</a:t>
            </a:r>
            <a:r>
              <a:rPr lang="en-US" sz="2400" dirty="0" smtClean="0">
                <a:solidFill>
                  <a:srgbClr val="002060"/>
                </a:solidFill>
              </a:rPr>
              <a:t>, </a:t>
            </a:r>
            <a:r>
              <a:rPr lang="en-US" sz="2400" cap="small" dirty="0" smtClean="0">
                <a:solidFill>
                  <a:srgbClr val="002060"/>
                </a:solidFill>
              </a:rPr>
              <a:t>AND</a:t>
            </a:r>
            <a:r>
              <a:rPr lang="en-US" sz="2400" dirty="0" smtClean="0">
                <a:solidFill>
                  <a:srgbClr val="002060"/>
                </a:solidFill>
              </a:rPr>
              <a:t> </a:t>
            </a:r>
            <a:r>
              <a:rPr lang="en-US" sz="2400" cap="small" dirty="0" smtClean="0">
                <a:solidFill>
                  <a:srgbClr val="002060"/>
                </a:solidFill>
              </a:rPr>
              <a:t>HE GAVE GIFTS TO MEN</a:t>
            </a:r>
            <a:r>
              <a:rPr lang="en-US" sz="2400" dirty="0" smtClean="0">
                <a:solidFill>
                  <a:srgbClr val="002060"/>
                </a:solidFill>
              </a:rPr>
              <a:t>." </a:t>
            </a:r>
          </a:p>
          <a:p>
            <a:pPr>
              <a:lnSpc>
                <a:spcPct val="92000"/>
              </a:lnSpc>
              <a:spcBef>
                <a:spcPts val="200"/>
              </a:spcBef>
            </a:pPr>
            <a:r>
              <a:rPr lang="en-US" dirty="0" smtClean="0">
                <a:solidFill>
                  <a:srgbClr val="002060"/>
                </a:solidFill>
              </a:rPr>
              <a:t>The groom returned for his bride with fanfare: a procession that included much of the village, usually at night</a:t>
            </a:r>
          </a:p>
          <a:p>
            <a:pPr>
              <a:lnSpc>
                <a:spcPct val="92000"/>
              </a:lnSpc>
              <a:spcBef>
                <a:spcPts val="200"/>
              </a:spcBef>
            </a:pPr>
            <a:r>
              <a:rPr lang="en-US" dirty="0" smtClean="0">
                <a:solidFill>
                  <a:srgbClr val="002060"/>
                </a:solidFill>
              </a:rPr>
              <a:t>The groom came with a friend, who announced him</a:t>
            </a:r>
          </a:p>
          <a:p>
            <a:pPr>
              <a:lnSpc>
                <a:spcPct val="92000"/>
              </a:lnSpc>
              <a:spcBef>
                <a:spcPts val="200"/>
              </a:spcBef>
            </a:pPr>
            <a:r>
              <a:rPr lang="en-US" dirty="0" smtClean="0">
                <a:solidFill>
                  <a:srgbClr val="002060"/>
                </a:solidFill>
              </a:rPr>
              <a:t>A </a:t>
            </a:r>
            <a:r>
              <a:rPr lang="en-US" dirty="0" err="1" smtClean="0">
                <a:solidFill>
                  <a:srgbClr val="002060"/>
                </a:solidFill>
              </a:rPr>
              <a:t>shofar</a:t>
            </a:r>
            <a:r>
              <a:rPr lang="en-US" dirty="0" smtClean="0">
                <a:solidFill>
                  <a:srgbClr val="002060"/>
                </a:solidFill>
              </a:rPr>
              <a:t> was blown</a:t>
            </a:r>
          </a:p>
          <a:p>
            <a:pPr>
              <a:lnSpc>
                <a:spcPct val="92000"/>
              </a:lnSpc>
              <a:spcBef>
                <a:spcPts val="200"/>
              </a:spcBef>
            </a:pPr>
            <a:r>
              <a:rPr lang="en-US" dirty="0" smtClean="0">
                <a:solidFill>
                  <a:srgbClr val="002060"/>
                </a:solidFill>
              </a:rPr>
              <a:t>The groom called to his bride to join him</a:t>
            </a:r>
          </a:p>
          <a:p>
            <a:pPr>
              <a:lnSpc>
                <a:spcPct val="92000"/>
              </a:lnSpc>
              <a:spcBef>
                <a:spcPts val="200"/>
              </a:spcBef>
            </a:pPr>
            <a:r>
              <a:rPr lang="en-US" b="1" dirty="0" smtClean="0">
                <a:solidFill>
                  <a:srgbClr val="002060"/>
                </a:solidFill>
              </a:rPr>
              <a:t>1 Thessalonians 4:16 </a:t>
            </a:r>
            <a:r>
              <a:rPr lang="en-US" dirty="0" smtClean="0">
                <a:solidFill>
                  <a:srgbClr val="002060"/>
                </a:solidFill>
              </a:rPr>
              <a:t> For the Lord Himself will descend from heaven with a shout, with the voice of </a:t>
            </a:r>
            <a:r>
              <a:rPr lang="en-US" i="1" dirty="0" smtClean="0">
                <a:solidFill>
                  <a:srgbClr val="002060"/>
                </a:solidFill>
              </a:rPr>
              <a:t>the</a:t>
            </a:r>
            <a:r>
              <a:rPr lang="en-US" dirty="0" smtClean="0">
                <a:solidFill>
                  <a:srgbClr val="002060"/>
                </a:solidFill>
              </a:rPr>
              <a:t> archangel and with the trumpet of God... </a:t>
            </a:r>
            <a:endParaRPr lang="en-US"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VERSE FOR THE JOURNEY</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300"/>
              </a:spcBef>
            </a:pPr>
            <a:r>
              <a:rPr lang="en-US" b="1" dirty="0" smtClean="0">
                <a:solidFill>
                  <a:srgbClr val="002060"/>
                </a:solidFill>
              </a:rPr>
              <a:t>Ephesians 1:9-12 </a:t>
            </a:r>
            <a:r>
              <a:rPr lang="en-US" dirty="0" smtClean="0">
                <a:solidFill>
                  <a:srgbClr val="002060"/>
                </a:solidFill>
              </a:rPr>
              <a:t>He made known to us the mystery of His will, according to His kind intention which He purposed in Him with a view to an administration suitable to the fullness of the times, </a:t>
            </a:r>
            <a:r>
              <a:rPr lang="en-US" i="1" dirty="0" smtClean="0">
                <a:solidFill>
                  <a:srgbClr val="002060"/>
                </a:solidFill>
              </a:rPr>
              <a:t>that is,</a:t>
            </a:r>
            <a:r>
              <a:rPr lang="en-US" dirty="0" smtClean="0">
                <a:solidFill>
                  <a:srgbClr val="002060"/>
                </a:solidFill>
              </a:rPr>
              <a:t> the summing </a:t>
            </a:r>
            <a:r>
              <a:rPr lang="en-US" spc="-150" dirty="0" smtClean="0">
                <a:solidFill>
                  <a:srgbClr val="002060"/>
                </a:solidFill>
              </a:rPr>
              <a:t>up of all </a:t>
            </a:r>
            <a:r>
              <a:rPr lang="en-US" dirty="0" smtClean="0">
                <a:solidFill>
                  <a:srgbClr val="002060"/>
                </a:solidFill>
              </a:rPr>
              <a:t>things in Christ, things </a:t>
            </a:r>
            <a:r>
              <a:rPr lang="en-US" spc="-150" dirty="0" smtClean="0">
                <a:solidFill>
                  <a:srgbClr val="002060"/>
                </a:solidFill>
              </a:rPr>
              <a:t>in the </a:t>
            </a:r>
            <a:r>
              <a:rPr lang="en-US" dirty="0" smtClean="0">
                <a:solidFill>
                  <a:srgbClr val="002060"/>
                </a:solidFill>
              </a:rPr>
              <a:t>heavens and things on the earth. In Him also we have obtained an inheritance, having been predestined according to His purpose who works all things after the counsel of His </a:t>
            </a:r>
            <a:r>
              <a:rPr lang="en-US" dirty="0" err="1" smtClean="0">
                <a:solidFill>
                  <a:srgbClr val="002060"/>
                </a:solidFill>
              </a:rPr>
              <a:t>will,to</a:t>
            </a:r>
            <a:r>
              <a:rPr lang="en-US" dirty="0" smtClean="0">
                <a:solidFill>
                  <a:srgbClr val="002060"/>
                </a:solidFill>
              </a:rPr>
              <a:t> the end that we who were the first to hope in Christ would be to the praise of His glory. </a:t>
            </a:r>
          </a:p>
          <a:p>
            <a:pPr>
              <a:lnSpc>
                <a:spcPct val="90000"/>
              </a:lnSpc>
              <a:spcBef>
                <a:spcPts val="300"/>
              </a:spcBef>
            </a:pPr>
            <a:r>
              <a:rPr lang="en-US" b="1" dirty="0" smtClean="0">
                <a:solidFill>
                  <a:srgbClr val="002060"/>
                </a:solidFill>
              </a:rPr>
              <a:t>Summed up: </a:t>
            </a:r>
            <a:r>
              <a:rPr lang="en-US" i="1" dirty="0" err="1" smtClean="0">
                <a:solidFill>
                  <a:srgbClr val="002060"/>
                </a:solidFill>
              </a:rPr>
              <a:t>anakephalaiomai</a:t>
            </a:r>
            <a:r>
              <a:rPr lang="en-US" i="1" dirty="0" smtClean="0">
                <a:solidFill>
                  <a:srgbClr val="002060"/>
                </a:solidFill>
              </a:rPr>
              <a:t>: </a:t>
            </a:r>
            <a:r>
              <a:rPr lang="en-US" dirty="0" smtClean="0">
                <a:solidFill>
                  <a:srgbClr val="002060"/>
                </a:solidFill>
              </a:rPr>
              <a:t>gathered in one place</a:t>
            </a:r>
          </a:p>
          <a:p>
            <a:pPr>
              <a:lnSpc>
                <a:spcPct val="90000"/>
              </a:lnSpc>
              <a:spcBef>
                <a:spcPts val="300"/>
              </a:spcBef>
            </a:pPr>
            <a:r>
              <a:rPr lang="en-US" b="1" dirty="0" smtClean="0">
                <a:solidFill>
                  <a:srgbClr val="002060"/>
                </a:solidFill>
              </a:rPr>
              <a:t>Predestined: </a:t>
            </a:r>
            <a:r>
              <a:rPr lang="en-US" i="1" dirty="0" err="1" smtClean="0">
                <a:solidFill>
                  <a:srgbClr val="002060"/>
                </a:solidFill>
              </a:rPr>
              <a:t>proorizo</a:t>
            </a:r>
            <a:r>
              <a:rPr lang="en-US" i="1" dirty="0" smtClean="0">
                <a:solidFill>
                  <a:srgbClr val="002060"/>
                </a:solidFill>
              </a:rPr>
              <a:t>: </a:t>
            </a:r>
            <a:r>
              <a:rPr lang="en-US" dirty="0" smtClean="0">
                <a:solidFill>
                  <a:srgbClr val="002060"/>
                </a:solidFill>
              </a:rPr>
              <a:t>to limit in advance</a:t>
            </a:r>
          </a:p>
          <a:p>
            <a:pPr>
              <a:lnSpc>
                <a:spcPct val="90000"/>
              </a:lnSpc>
              <a:spcBef>
                <a:spcPts val="300"/>
              </a:spcBef>
            </a:pPr>
            <a:r>
              <a:rPr lang="en-US" b="1" dirty="0" smtClean="0">
                <a:solidFill>
                  <a:srgbClr val="002060"/>
                </a:solidFill>
              </a:rPr>
              <a:t>Purpose: </a:t>
            </a:r>
            <a:r>
              <a:rPr lang="en-US" i="1" dirty="0" err="1" smtClean="0">
                <a:solidFill>
                  <a:srgbClr val="002060"/>
                </a:solidFill>
              </a:rPr>
              <a:t>prothesis</a:t>
            </a:r>
            <a:r>
              <a:rPr lang="en-US" i="1" dirty="0" smtClean="0">
                <a:solidFill>
                  <a:srgbClr val="002060"/>
                </a:solidFill>
              </a:rPr>
              <a:t>: </a:t>
            </a:r>
            <a:r>
              <a:rPr lang="en-US" dirty="0" smtClean="0">
                <a:solidFill>
                  <a:srgbClr val="002060"/>
                </a:solidFill>
              </a:rPr>
              <a:t>sacred showbread; setting forth of a design for living</a:t>
            </a:r>
            <a:endParaRPr lang="en-US"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SIN ENTERS THROUGH ADAM</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300"/>
              </a:spcBef>
            </a:pPr>
            <a:r>
              <a:rPr lang="en-US" b="1" dirty="0" smtClean="0">
                <a:solidFill>
                  <a:srgbClr val="002060"/>
                </a:solidFill>
              </a:rPr>
              <a:t>Genesis 1:26-27 </a:t>
            </a:r>
            <a:r>
              <a:rPr lang="en-US" dirty="0" smtClean="0">
                <a:solidFill>
                  <a:srgbClr val="002060"/>
                </a:solidFill>
              </a:rPr>
              <a:t> Then God said, "Let Us make man in </a:t>
            </a:r>
            <a:r>
              <a:rPr lang="en-US" b="1" dirty="0" smtClean="0">
                <a:solidFill>
                  <a:srgbClr val="002060"/>
                </a:solidFill>
              </a:rPr>
              <a:t>Our image</a:t>
            </a:r>
            <a:r>
              <a:rPr lang="en-US" dirty="0" smtClean="0">
                <a:solidFill>
                  <a:srgbClr val="002060"/>
                </a:solidFill>
              </a:rPr>
              <a:t>, according </a:t>
            </a:r>
            <a:r>
              <a:rPr lang="en-US" spc="-150" dirty="0" smtClean="0">
                <a:solidFill>
                  <a:srgbClr val="002060"/>
                </a:solidFill>
              </a:rPr>
              <a:t>to Our </a:t>
            </a:r>
            <a:r>
              <a:rPr lang="en-US" dirty="0" smtClean="0">
                <a:solidFill>
                  <a:srgbClr val="002060"/>
                </a:solidFill>
              </a:rPr>
              <a:t>likeness; and let them rule over the fish of the sea and over the birds of the sky and over the cattle </a:t>
            </a:r>
            <a:r>
              <a:rPr lang="en-US" spc="-150" dirty="0" smtClean="0">
                <a:solidFill>
                  <a:srgbClr val="002060"/>
                </a:solidFill>
              </a:rPr>
              <a:t>and over all </a:t>
            </a:r>
            <a:r>
              <a:rPr lang="en-US" dirty="0" smtClean="0">
                <a:solidFill>
                  <a:srgbClr val="002060"/>
                </a:solidFill>
              </a:rPr>
              <a:t>the earth, and over every creeping thing that creeps on the earth</a:t>
            </a:r>
            <a:r>
              <a:rPr lang="en-US" dirty="0" smtClean="0">
                <a:solidFill>
                  <a:srgbClr val="002060"/>
                </a:solidFill>
              </a:rPr>
              <a:t>.”   God </a:t>
            </a:r>
            <a:r>
              <a:rPr lang="en-US" dirty="0" smtClean="0">
                <a:solidFill>
                  <a:srgbClr val="002060"/>
                </a:solidFill>
              </a:rPr>
              <a:t>created man in His own image, in the image of God He created him; male and female He created them. </a:t>
            </a:r>
            <a:endParaRPr lang="en-US" dirty="0" smtClean="0">
              <a:solidFill>
                <a:srgbClr val="002060"/>
              </a:solidFill>
            </a:endParaRPr>
          </a:p>
          <a:p>
            <a:pPr>
              <a:lnSpc>
                <a:spcPct val="88000"/>
              </a:lnSpc>
              <a:spcBef>
                <a:spcPts val="300"/>
              </a:spcBef>
            </a:pPr>
            <a:r>
              <a:rPr lang="en-US" b="1" dirty="0" smtClean="0">
                <a:solidFill>
                  <a:srgbClr val="002060"/>
                </a:solidFill>
              </a:rPr>
              <a:t>Genesis 3:6 </a:t>
            </a:r>
            <a:r>
              <a:rPr lang="en-US" dirty="0" smtClean="0">
                <a:solidFill>
                  <a:srgbClr val="002060"/>
                </a:solidFill>
              </a:rPr>
              <a:t>When </a:t>
            </a:r>
            <a:r>
              <a:rPr lang="en-US" dirty="0" smtClean="0">
                <a:solidFill>
                  <a:srgbClr val="002060"/>
                </a:solidFill>
              </a:rPr>
              <a:t>the woman saw that the tree was good for food, and that it was a delight to the eyes, and that the tree was desirable to make </a:t>
            </a:r>
            <a:r>
              <a:rPr lang="en-US" i="1" dirty="0" smtClean="0">
                <a:solidFill>
                  <a:srgbClr val="002060"/>
                </a:solidFill>
              </a:rPr>
              <a:t>one</a:t>
            </a:r>
            <a:r>
              <a:rPr lang="en-US" dirty="0" smtClean="0">
                <a:solidFill>
                  <a:srgbClr val="002060"/>
                </a:solidFill>
              </a:rPr>
              <a:t> wise, she took from its fruit and ate; and she gave also to her husband with her, and he ate</a:t>
            </a:r>
            <a:r>
              <a:rPr lang="en-US" dirty="0" smtClean="0">
                <a:solidFill>
                  <a:srgbClr val="002060"/>
                </a:solidFill>
              </a:rPr>
              <a:t>.</a:t>
            </a:r>
          </a:p>
          <a:p>
            <a:pPr>
              <a:lnSpc>
                <a:spcPct val="88000"/>
              </a:lnSpc>
              <a:spcBef>
                <a:spcPts val="300"/>
              </a:spcBef>
            </a:pPr>
            <a:r>
              <a:rPr lang="en-US" b="1" dirty="0" smtClean="0">
                <a:solidFill>
                  <a:srgbClr val="002060"/>
                </a:solidFill>
              </a:rPr>
              <a:t>Genesis 5:3 </a:t>
            </a:r>
            <a:r>
              <a:rPr lang="en-US" dirty="0" smtClean="0">
                <a:solidFill>
                  <a:srgbClr val="002060"/>
                </a:solidFill>
              </a:rPr>
              <a:t> When Adam had lived one hundred and thirty years, he became the </a:t>
            </a:r>
            <a:r>
              <a:rPr lang="en-US" spc="-150" dirty="0" smtClean="0">
                <a:solidFill>
                  <a:srgbClr val="002060"/>
                </a:solidFill>
              </a:rPr>
              <a:t>father of </a:t>
            </a:r>
            <a:r>
              <a:rPr lang="en-US" i="1" spc="-150" dirty="0" smtClean="0">
                <a:solidFill>
                  <a:srgbClr val="002060"/>
                </a:solidFill>
              </a:rPr>
              <a:t>a </a:t>
            </a:r>
            <a:r>
              <a:rPr lang="en-US" i="1" dirty="0" smtClean="0">
                <a:solidFill>
                  <a:srgbClr val="002060"/>
                </a:solidFill>
              </a:rPr>
              <a:t>son</a:t>
            </a:r>
            <a:r>
              <a:rPr lang="en-US" dirty="0" smtClean="0">
                <a:solidFill>
                  <a:srgbClr val="002060"/>
                </a:solidFill>
              </a:rPr>
              <a:t> </a:t>
            </a:r>
            <a:r>
              <a:rPr lang="en-US" b="1" dirty="0" smtClean="0">
                <a:solidFill>
                  <a:srgbClr val="002060"/>
                </a:solidFill>
              </a:rPr>
              <a:t>in his own </a:t>
            </a:r>
            <a:r>
              <a:rPr lang="en-US" dirty="0" smtClean="0">
                <a:solidFill>
                  <a:srgbClr val="002060"/>
                </a:solidFill>
              </a:rPr>
              <a:t>likeness, according to his image, and named him Seth</a:t>
            </a:r>
            <a:r>
              <a:rPr lang="en-US" dirty="0" smtClean="0">
                <a:solidFill>
                  <a:srgbClr val="002060"/>
                </a:solidFill>
              </a:rPr>
              <a:t>.</a:t>
            </a:r>
            <a:endParaRPr lang="en-US" b="1"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solidFill>
                  <a:srgbClr val="002060"/>
                </a:solidFill>
              </a:rPr>
              <a:t>IMPUTATION OF ORIGINAL SIN</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200"/>
              </a:spcBef>
              <a:buClr>
                <a:srgbClr val="002060"/>
              </a:buClr>
            </a:pPr>
            <a:r>
              <a:rPr lang="en-US" dirty="0" smtClean="0"/>
              <a:t> </a:t>
            </a:r>
            <a:r>
              <a:rPr lang="en-US" dirty="0" smtClean="0">
                <a:solidFill>
                  <a:srgbClr val="002060"/>
                </a:solidFill>
              </a:rPr>
              <a:t>All people are sinners  </a:t>
            </a:r>
            <a:r>
              <a:rPr lang="en-US" b="1" dirty="0" smtClean="0">
                <a:solidFill>
                  <a:srgbClr val="002060"/>
                </a:solidFill>
              </a:rPr>
              <a:t>Romans 3:23 ..</a:t>
            </a:r>
            <a:r>
              <a:rPr lang="en-US" dirty="0" smtClean="0">
                <a:solidFill>
                  <a:srgbClr val="002060"/>
                </a:solidFill>
              </a:rPr>
              <a:t>for all have sinned and fall short of the glory of God.. </a:t>
            </a:r>
            <a:endParaRPr lang="en-US" dirty="0" smtClean="0">
              <a:solidFill>
                <a:srgbClr val="002060"/>
              </a:solidFill>
            </a:endParaRPr>
          </a:p>
          <a:p>
            <a:pPr>
              <a:lnSpc>
                <a:spcPct val="87000"/>
              </a:lnSpc>
              <a:spcBef>
                <a:spcPts val="200"/>
              </a:spcBef>
              <a:buClr>
                <a:srgbClr val="002060"/>
              </a:buClr>
            </a:pPr>
            <a:r>
              <a:rPr lang="en-US" dirty="0" smtClean="0">
                <a:solidFill>
                  <a:srgbClr val="002060"/>
                </a:solidFill>
              </a:rPr>
              <a:t>People are sinners by </a:t>
            </a:r>
            <a:r>
              <a:rPr lang="en-US" dirty="0" smtClean="0">
                <a:solidFill>
                  <a:srgbClr val="002060"/>
                </a:solidFill>
              </a:rPr>
              <a:t>virtue of being Adam’s descendants – born of the seed of man—enslaved to sin</a:t>
            </a:r>
          </a:p>
          <a:p>
            <a:pPr>
              <a:lnSpc>
                <a:spcPct val="87000"/>
              </a:lnSpc>
              <a:spcBef>
                <a:spcPts val="200"/>
              </a:spcBef>
              <a:buClr>
                <a:srgbClr val="002060"/>
              </a:buClr>
            </a:pPr>
            <a:r>
              <a:rPr lang="en-US" dirty="0" smtClean="0">
                <a:solidFill>
                  <a:srgbClr val="002060"/>
                </a:solidFill>
              </a:rPr>
              <a:t>The earthly domain that had been Adam’s to rule under God was usurped by Satan</a:t>
            </a:r>
          </a:p>
          <a:p>
            <a:pPr>
              <a:lnSpc>
                <a:spcPct val="87000"/>
              </a:lnSpc>
              <a:spcBef>
                <a:spcPts val="200"/>
              </a:spcBef>
              <a:buClr>
                <a:srgbClr val="002060"/>
              </a:buClr>
              <a:buNone/>
            </a:pPr>
            <a:r>
              <a:rPr lang="en-US" dirty="0" smtClean="0">
                <a:solidFill>
                  <a:srgbClr val="002060"/>
                </a:solidFill>
              </a:rPr>
              <a:t> </a:t>
            </a:r>
            <a:r>
              <a:rPr lang="en-US" dirty="0" smtClean="0">
                <a:solidFill>
                  <a:srgbClr val="002060"/>
                </a:solidFill>
              </a:rPr>
              <a:t>   </a:t>
            </a:r>
            <a:r>
              <a:rPr lang="en-US" b="1" dirty="0" smtClean="0">
                <a:solidFill>
                  <a:srgbClr val="002060"/>
                </a:solidFill>
              </a:rPr>
              <a:t>Luke 4:5-6 </a:t>
            </a:r>
            <a:r>
              <a:rPr lang="en-US" dirty="0" smtClean="0">
                <a:solidFill>
                  <a:srgbClr val="002060"/>
                </a:solidFill>
              </a:rPr>
              <a:t>And </a:t>
            </a:r>
            <a:r>
              <a:rPr lang="en-US" dirty="0" smtClean="0">
                <a:solidFill>
                  <a:srgbClr val="002060"/>
                </a:solidFill>
              </a:rPr>
              <a:t>he led Him up and showed Him all the kingdoms of the world in a moment of </a:t>
            </a:r>
            <a:r>
              <a:rPr lang="en-US" dirty="0" smtClean="0">
                <a:solidFill>
                  <a:srgbClr val="002060"/>
                </a:solidFill>
              </a:rPr>
              <a:t>time. And </a:t>
            </a:r>
            <a:r>
              <a:rPr lang="en-US" dirty="0" smtClean="0">
                <a:solidFill>
                  <a:srgbClr val="002060"/>
                </a:solidFill>
              </a:rPr>
              <a:t>the devil said to Him, "I will give You all this domain and its glory; for it has been handed over to me, and I give it to whomever I wish. </a:t>
            </a:r>
            <a:endParaRPr lang="en-US" dirty="0" smtClean="0">
              <a:solidFill>
                <a:srgbClr val="002060"/>
              </a:solidFill>
            </a:endParaRPr>
          </a:p>
          <a:p>
            <a:pPr>
              <a:lnSpc>
                <a:spcPct val="87000"/>
              </a:lnSpc>
              <a:spcBef>
                <a:spcPts val="200"/>
              </a:spcBef>
              <a:buClr>
                <a:srgbClr val="002060"/>
              </a:buClr>
            </a:pPr>
            <a:r>
              <a:rPr lang="en-US" dirty="0" smtClean="0">
                <a:solidFill>
                  <a:srgbClr val="002060"/>
                </a:solidFill>
              </a:rPr>
              <a:t>Death entered</a:t>
            </a:r>
          </a:p>
          <a:p>
            <a:pPr>
              <a:lnSpc>
                <a:spcPct val="87000"/>
              </a:lnSpc>
              <a:spcBef>
                <a:spcPts val="200"/>
              </a:spcBef>
              <a:buClr>
                <a:srgbClr val="002060"/>
              </a:buClr>
            </a:pPr>
            <a:r>
              <a:rPr lang="en-US" dirty="0" smtClean="0">
                <a:solidFill>
                  <a:srgbClr val="002060"/>
                </a:solidFill>
              </a:rPr>
              <a:t>No one was saved</a:t>
            </a:r>
            <a:r>
              <a:rPr lang="en-US" spc="-150" dirty="0" smtClean="0">
                <a:solidFill>
                  <a:srgbClr val="002060"/>
                </a:solidFill>
              </a:rPr>
              <a:t> – </a:t>
            </a:r>
            <a:r>
              <a:rPr lang="en-US" dirty="0" smtClean="0">
                <a:solidFill>
                  <a:srgbClr val="002060"/>
                </a:solidFill>
              </a:rPr>
              <a:t>after death no one was with God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GOD HAD A PLAN</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b="1" dirty="0" smtClean="0">
                <a:solidFill>
                  <a:srgbClr val="002060"/>
                </a:solidFill>
              </a:rPr>
              <a:t> Redeem:</a:t>
            </a:r>
            <a:endParaRPr lang="en-US" sz="2750" dirty="0" smtClean="0">
              <a:solidFill>
                <a:srgbClr val="002060"/>
              </a:solidFill>
            </a:endParaRPr>
          </a:p>
          <a:p>
            <a:pPr>
              <a:lnSpc>
                <a:spcPct val="88000"/>
              </a:lnSpc>
              <a:spcBef>
                <a:spcPts val="0"/>
              </a:spcBef>
              <a:buNone/>
            </a:pPr>
            <a:r>
              <a:rPr lang="en-US" sz="2750" b="1" dirty="0" smtClean="0">
                <a:solidFill>
                  <a:srgbClr val="002060"/>
                </a:solidFill>
              </a:rPr>
              <a:t>     </a:t>
            </a:r>
            <a:r>
              <a:rPr lang="en-US" sz="2750" b="1" dirty="0" err="1" smtClean="0">
                <a:solidFill>
                  <a:srgbClr val="002060"/>
                </a:solidFill>
              </a:rPr>
              <a:t>Padah</a:t>
            </a:r>
            <a:r>
              <a:rPr lang="en-US" sz="2750" b="1" dirty="0" smtClean="0">
                <a:solidFill>
                  <a:srgbClr val="002060"/>
                </a:solidFill>
              </a:rPr>
              <a:t>: </a:t>
            </a:r>
            <a:r>
              <a:rPr lang="en-US" sz="2750" dirty="0" smtClean="0">
                <a:solidFill>
                  <a:srgbClr val="002060"/>
                </a:solidFill>
              </a:rPr>
              <a:t>to transfer ownership through payment</a:t>
            </a:r>
          </a:p>
          <a:p>
            <a:pPr>
              <a:lnSpc>
                <a:spcPct val="88000"/>
              </a:lnSpc>
              <a:spcBef>
                <a:spcPts val="0"/>
              </a:spcBef>
              <a:buNone/>
            </a:pPr>
            <a:r>
              <a:rPr lang="en-US" sz="2750" dirty="0" smtClean="0">
                <a:solidFill>
                  <a:srgbClr val="002060"/>
                </a:solidFill>
              </a:rPr>
              <a:t>     </a:t>
            </a:r>
            <a:r>
              <a:rPr lang="en-US" sz="2750" b="1" dirty="0" err="1" smtClean="0">
                <a:solidFill>
                  <a:srgbClr val="002060"/>
                </a:solidFill>
              </a:rPr>
              <a:t>Koper</a:t>
            </a:r>
            <a:r>
              <a:rPr lang="en-US" sz="2750" dirty="0" smtClean="0">
                <a:solidFill>
                  <a:srgbClr val="002060"/>
                </a:solidFill>
              </a:rPr>
              <a:t> (</a:t>
            </a:r>
            <a:r>
              <a:rPr lang="en-US" sz="2750" dirty="0" err="1" smtClean="0">
                <a:solidFill>
                  <a:srgbClr val="002060"/>
                </a:solidFill>
              </a:rPr>
              <a:t>Kopher</a:t>
            </a:r>
            <a:r>
              <a:rPr lang="en-US" sz="2750" dirty="0" smtClean="0">
                <a:solidFill>
                  <a:srgbClr val="002060"/>
                </a:solidFill>
              </a:rPr>
              <a:t>): </a:t>
            </a:r>
            <a:r>
              <a:rPr lang="en-US" sz="2750" dirty="0" err="1" smtClean="0">
                <a:solidFill>
                  <a:srgbClr val="002060"/>
                </a:solidFill>
              </a:rPr>
              <a:t>substitutionary</a:t>
            </a:r>
            <a:r>
              <a:rPr lang="en-US" sz="2750" dirty="0" smtClean="0">
                <a:solidFill>
                  <a:srgbClr val="002060"/>
                </a:solidFill>
              </a:rPr>
              <a:t> payment</a:t>
            </a:r>
          </a:p>
          <a:p>
            <a:pPr>
              <a:lnSpc>
                <a:spcPct val="88000"/>
              </a:lnSpc>
              <a:spcBef>
                <a:spcPts val="0"/>
              </a:spcBef>
              <a:buNone/>
            </a:pPr>
            <a:r>
              <a:rPr lang="en-US" sz="2750" dirty="0" smtClean="0">
                <a:solidFill>
                  <a:srgbClr val="002060"/>
                </a:solidFill>
              </a:rPr>
              <a:t>    </a:t>
            </a:r>
            <a:r>
              <a:rPr lang="en-US" sz="2750" b="1" dirty="0" smtClean="0">
                <a:solidFill>
                  <a:srgbClr val="002060"/>
                </a:solidFill>
              </a:rPr>
              <a:t> </a:t>
            </a:r>
            <a:r>
              <a:rPr lang="en-US" sz="2750" b="1" dirty="0" err="1" smtClean="0">
                <a:solidFill>
                  <a:srgbClr val="002060"/>
                </a:solidFill>
              </a:rPr>
              <a:t>Ga’al</a:t>
            </a:r>
            <a:r>
              <a:rPr lang="en-US" sz="2750" b="1" dirty="0" smtClean="0">
                <a:solidFill>
                  <a:srgbClr val="002060"/>
                </a:solidFill>
              </a:rPr>
              <a:t>: </a:t>
            </a:r>
            <a:r>
              <a:rPr lang="en-US" sz="2750" dirty="0" smtClean="0">
                <a:solidFill>
                  <a:srgbClr val="002060"/>
                </a:solidFill>
              </a:rPr>
              <a:t>third party redeemer if you couldn’t redeem</a:t>
            </a:r>
          </a:p>
          <a:p>
            <a:pPr>
              <a:lnSpc>
                <a:spcPct val="88000"/>
              </a:lnSpc>
              <a:spcBef>
                <a:spcPts val="0"/>
              </a:spcBef>
              <a:buNone/>
            </a:pPr>
            <a:r>
              <a:rPr lang="en-US" sz="2750" dirty="0" smtClean="0">
                <a:solidFill>
                  <a:srgbClr val="002060"/>
                </a:solidFill>
              </a:rPr>
              <a:t>         yourself</a:t>
            </a:r>
          </a:p>
          <a:p>
            <a:pPr>
              <a:lnSpc>
                <a:spcPct val="88000"/>
              </a:lnSpc>
              <a:spcBef>
                <a:spcPts val="0"/>
              </a:spcBef>
            </a:pPr>
            <a:r>
              <a:rPr lang="en-US" sz="2750" dirty="0" smtClean="0">
                <a:solidFill>
                  <a:srgbClr val="002060"/>
                </a:solidFill>
              </a:rPr>
              <a:t> A person needed a </a:t>
            </a:r>
            <a:r>
              <a:rPr lang="en-US" sz="2750" dirty="0" err="1" smtClean="0">
                <a:solidFill>
                  <a:srgbClr val="002060"/>
                </a:solidFill>
              </a:rPr>
              <a:t>ga’al</a:t>
            </a:r>
            <a:r>
              <a:rPr lang="en-US" sz="2750" dirty="0" smtClean="0">
                <a:solidFill>
                  <a:srgbClr val="002060"/>
                </a:solidFill>
              </a:rPr>
              <a:t> if they had been enslaved by a foreigner; if they had lost control of their land; if there had been a murder in the family; if there were no heirs</a:t>
            </a:r>
          </a:p>
          <a:p>
            <a:pPr>
              <a:lnSpc>
                <a:spcPct val="88000"/>
              </a:lnSpc>
              <a:spcBef>
                <a:spcPts val="0"/>
              </a:spcBef>
            </a:pPr>
            <a:r>
              <a:rPr lang="en-US" sz="2750" b="1" dirty="0" smtClean="0">
                <a:solidFill>
                  <a:srgbClr val="002060"/>
                </a:solidFill>
              </a:rPr>
              <a:t>John 8:34 </a:t>
            </a:r>
            <a:r>
              <a:rPr lang="en-US" sz="2750" dirty="0" smtClean="0">
                <a:solidFill>
                  <a:srgbClr val="002060"/>
                </a:solidFill>
              </a:rPr>
              <a:t>Jesus answered them, "Truly, truly, I say to you, everyone who commits sin is the slave of sin.</a:t>
            </a:r>
          </a:p>
          <a:p>
            <a:pPr>
              <a:lnSpc>
                <a:spcPct val="88000"/>
              </a:lnSpc>
              <a:spcBef>
                <a:spcPts val="0"/>
              </a:spcBef>
            </a:pPr>
            <a:r>
              <a:rPr lang="en-US" sz="2750" b="1" dirty="0" smtClean="0">
                <a:solidFill>
                  <a:srgbClr val="002060"/>
                </a:solidFill>
              </a:rPr>
              <a:t>John 12:31 </a:t>
            </a:r>
            <a:r>
              <a:rPr lang="en-US" sz="2750" dirty="0" smtClean="0">
                <a:solidFill>
                  <a:srgbClr val="002060"/>
                </a:solidFill>
              </a:rPr>
              <a:t>"Now judgment is upon this world; now the ruler of this world will be cast out.” </a:t>
            </a:r>
          </a:p>
          <a:p>
            <a:pPr>
              <a:lnSpc>
                <a:spcPct val="88000"/>
              </a:lnSpc>
              <a:spcBef>
                <a:spcPts val="0"/>
              </a:spcBef>
            </a:pPr>
            <a:r>
              <a:rPr lang="en-US" sz="2750" b="1" dirty="0" smtClean="0">
                <a:solidFill>
                  <a:srgbClr val="002060"/>
                </a:solidFill>
              </a:rPr>
              <a:t>John 8:44 </a:t>
            </a:r>
            <a:r>
              <a:rPr lang="en-US" sz="2750" dirty="0" smtClean="0">
                <a:solidFill>
                  <a:srgbClr val="002060"/>
                </a:solidFill>
              </a:rPr>
              <a:t>"You are of </a:t>
            </a:r>
            <a:r>
              <a:rPr lang="en-US" sz="2750" i="1" dirty="0" smtClean="0">
                <a:solidFill>
                  <a:srgbClr val="002060"/>
                </a:solidFill>
              </a:rPr>
              <a:t>your</a:t>
            </a:r>
            <a:r>
              <a:rPr lang="en-US" sz="2750" dirty="0" smtClean="0">
                <a:solidFill>
                  <a:srgbClr val="002060"/>
                </a:solidFill>
              </a:rPr>
              <a:t> father the devil, and you want to do the desires of your father. He was a murderer from the beginning…” </a:t>
            </a:r>
            <a:endParaRPr lang="en-US" sz="2750" dirty="0">
              <a:solidFill>
                <a:srgbClr val="00206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solidFill>
                  <a:srgbClr val="002060"/>
                </a:solidFill>
              </a:rPr>
              <a:t>WHO COULD SERVE AS A GA’AL?</a:t>
            </a:r>
            <a:endParaRPr lang="en-US" dirty="0">
              <a:solidFill>
                <a:srgbClr val="002060"/>
              </a:solidFill>
            </a:endParaRPr>
          </a:p>
        </p:txBody>
      </p:sp>
      <p:sp>
        <p:nvSpPr>
          <p:cNvPr id="3" name="Content Placeholder 2"/>
          <p:cNvSpPr>
            <a:spLocks noGrp="1"/>
          </p:cNvSpPr>
          <p:nvPr>
            <p:ph idx="1"/>
          </p:nvPr>
        </p:nvSpPr>
        <p:spPr>
          <a:xfrm>
            <a:off x="0" y="762000"/>
            <a:ext cx="9144000" cy="6096000"/>
          </a:xfrm>
        </p:spPr>
        <p:txBody>
          <a:bodyPr>
            <a:noAutofit/>
          </a:bodyPr>
          <a:lstStyle/>
          <a:p>
            <a:pPr>
              <a:lnSpc>
                <a:spcPct val="86000"/>
              </a:lnSpc>
              <a:spcBef>
                <a:spcPts val="300"/>
              </a:spcBef>
            </a:pPr>
            <a:r>
              <a:rPr lang="en-US" sz="2680" b="1" dirty="0" smtClean="0">
                <a:solidFill>
                  <a:srgbClr val="002060"/>
                </a:solidFill>
              </a:rPr>
              <a:t>A BLOOD RELATIVE</a:t>
            </a:r>
          </a:p>
          <a:p>
            <a:pPr>
              <a:lnSpc>
                <a:spcPct val="86000"/>
              </a:lnSpc>
              <a:spcBef>
                <a:spcPts val="300"/>
              </a:spcBef>
            </a:pPr>
            <a:r>
              <a:rPr lang="en-US" b="1" dirty="0" smtClean="0">
                <a:solidFill>
                  <a:srgbClr val="002060"/>
                </a:solidFill>
              </a:rPr>
              <a:t>Leviticus 25:47-49 </a:t>
            </a:r>
            <a:r>
              <a:rPr lang="en-US" dirty="0" smtClean="0">
                <a:solidFill>
                  <a:srgbClr val="002060"/>
                </a:solidFill>
              </a:rPr>
              <a:t> 'Now if the means of a stranger or of a sojourner with you becomes sufficient, and a countryman of yours becomes so poor with regard to him as to sell himself to a stranger who is sojourning with you, or to the descendants of a stranger's family, </a:t>
            </a:r>
            <a:r>
              <a:rPr lang="en-US" dirty="0" smtClean="0">
                <a:solidFill>
                  <a:srgbClr val="002060"/>
                </a:solidFill>
              </a:rPr>
              <a:t>then </a:t>
            </a:r>
            <a:r>
              <a:rPr lang="en-US" dirty="0" smtClean="0">
                <a:solidFill>
                  <a:srgbClr val="002060"/>
                </a:solidFill>
              </a:rPr>
              <a:t>he shall have redemption right after he has been sold. One of his brothers may redeem him, </a:t>
            </a:r>
            <a:r>
              <a:rPr lang="en-US" dirty="0" smtClean="0">
                <a:solidFill>
                  <a:srgbClr val="002060"/>
                </a:solidFill>
              </a:rPr>
              <a:t>or </a:t>
            </a:r>
            <a:r>
              <a:rPr lang="en-US" dirty="0" smtClean="0">
                <a:solidFill>
                  <a:srgbClr val="002060"/>
                </a:solidFill>
              </a:rPr>
              <a:t>his uncle, or his uncle's son, may redeem him, or one of his blood relatives from his family may redeem him; or if he prospers, he may redeem himself. </a:t>
            </a:r>
            <a:endParaRPr lang="en-US" dirty="0" smtClean="0">
              <a:solidFill>
                <a:srgbClr val="002060"/>
              </a:solidFill>
            </a:endParaRPr>
          </a:p>
          <a:p>
            <a:pPr>
              <a:lnSpc>
                <a:spcPct val="86000"/>
              </a:lnSpc>
              <a:spcBef>
                <a:spcPts val="300"/>
              </a:spcBef>
            </a:pPr>
            <a:r>
              <a:rPr lang="en-US" b="1" dirty="0" smtClean="0">
                <a:solidFill>
                  <a:srgbClr val="002060"/>
                </a:solidFill>
              </a:rPr>
              <a:t>RELATIVE HAD TO BE ABLE AND WILLING</a:t>
            </a:r>
          </a:p>
          <a:p>
            <a:pPr>
              <a:lnSpc>
                <a:spcPct val="86000"/>
              </a:lnSpc>
              <a:spcBef>
                <a:spcPts val="300"/>
              </a:spcBef>
              <a:buNone/>
            </a:pPr>
            <a:r>
              <a:rPr lang="en-US" b="1" dirty="0" smtClean="0">
                <a:solidFill>
                  <a:srgbClr val="002060"/>
                </a:solidFill>
              </a:rPr>
              <a:t> </a:t>
            </a:r>
            <a:r>
              <a:rPr lang="en-US" b="1" dirty="0" smtClean="0">
                <a:solidFill>
                  <a:srgbClr val="002060"/>
                </a:solidFill>
              </a:rPr>
              <a:t> </a:t>
            </a:r>
            <a:r>
              <a:rPr lang="en-US" dirty="0" smtClean="0">
                <a:solidFill>
                  <a:srgbClr val="002060"/>
                </a:solidFill>
              </a:rPr>
              <a:t> Problem: a slave can’t redeem a slave; all of our human relatives are born of Adam’s seed, thus enslaved to the sin from which they need to be redeemed</a:t>
            </a:r>
            <a:endParaRPr lang="en-US" b="1" dirty="0" smtClean="0">
              <a:solidFill>
                <a:srgbClr val="002060"/>
              </a:solidFill>
            </a:endParaRPr>
          </a:p>
          <a:p>
            <a:pPr>
              <a:lnSpc>
                <a:spcPct val="86000"/>
              </a:lnSpc>
              <a:spcBef>
                <a:spcPts val="300"/>
              </a:spcBef>
            </a:pPr>
            <a:endParaRPr lang="en-US" b="1" dirty="0">
              <a:solidFill>
                <a:srgbClr val="00206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dirty="0" smtClean="0">
                <a:solidFill>
                  <a:srgbClr val="002060"/>
                </a:solidFill>
              </a:rPr>
              <a:t>JESUS: GOD’S PLAN</a:t>
            </a:r>
            <a:endParaRPr lang="en-US" dirty="0">
              <a:solidFill>
                <a:srgbClr val="002060"/>
              </a:solidFill>
            </a:endParaRPr>
          </a:p>
        </p:txBody>
      </p:sp>
      <p:sp>
        <p:nvSpPr>
          <p:cNvPr id="3" name="Content Placeholder 2"/>
          <p:cNvSpPr>
            <a:spLocks noGrp="1"/>
          </p:cNvSpPr>
          <p:nvPr>
            <p:ph idx="1"/>
          </p:nvPr>
        </p:nvSpPr>
        <p:spPr>
          <a:xfrm>
            <a:off x="0" y="914400"/>
            <a:ext cx="9144000" cy="5943600"/>
          </a:xfrm>
        </p:spPr>
        <p:txBody>
          <a:bodyPr>
            <a:normAutofit fontScale="77500" lnSpcReduction="20000"/>
          </a:bodyPr>
          <a:lstStyle/>
          <a:p>
            <a:pPr>
              <a:lnSpc>
                <a:spcPct val="108000"/>
              </a:lnSpc>
              <a:spcBef>
                <a:spcPts val="300"/>
              </a:spcBef>
            </a:pPr>
            <a:r>
              <a:rPr lang="en-US" sz="3400" dirty="0" smtClean="0">
                <a:solidFill>
                  <a:srgbClr val="002060"/>
                </a:solidFill>
              </a:rPr>
              <a:t>Jesus became a blood relative to humanity</a:t>
            </a:r>
          </a:p>
          <a:p>
            <a:pPr>
              <a:lnSpc>
                <a:spcPct val="108000"/>
              </a:lnSpc>
              <a:spcBef>
                <a:spcPts val="300"/>
              </a:spcBef>
            </a:pPr>
            <a:r>
              <a:rPr lang="en-US" sz="3300" b="1" dirty="0" smtClean="0">
                <a:solidFill>
                  <a:srgbClr val="002060"/>
                </a:solidFill>
              </a:rPr>
              <a:t>Hebrews 2:14 </a:t>
            </a:r>
            <a:r>
              <a:rPr lang="en-US" sz="3300" dirty="0" smtClean="0">
                <a:solidFill>
                  <a:srgbClr val="002060"/>
                </a:solidFill>
              </a:rPr>
              <a:t> Therefore, since the children share in flesh and blood, He Himself likewise also partook of the same, that through death He might render powerless him who had the power of death, that is, the </a:t>
            </a:r>
            <a:r>
              <a:rPr lang="en-US" sz="3300" dirty="0" smtClean="0">
                <a:solidFill>
                  <a:srgbClr val="002060"/>
                </a:solidFill>
              </a:rPr>
              <a:t>devil…</a:t>
            </a:r>
          </a:p>
          <a:p>
            <a:pPr>
              <a:lnSpc>
                <a:spcPct val="108000"/>
              </a:lnSpc>
              <a:spcBef>
                <a:spcPts val="300"/>
              </a:spcBef>
            </a:pPr>
            <a:r>
              <a:rPr lang="en-US" sz="3300" dirty="0" smtClean="0">
                <a:solidFill>
                  <a:srgbClr val="002060"/>
                </a:solidFill>
              </a:rPr>
              <a:t>But he couldn’t be born of the seed of man, or he would be born enslaved to sin</a:t>
            </a:r>
          </a:p>
          <a:p>
            <a:pPr>
              <a:lnSpc>
                <a:spcPct val="108000"/>
              </a:lnSpc>
              <a:spcBef>
                <a:spcPts val="300"/>
              </a:spcBef>
            </a:pPr>
            <a:r>
              <a:rPr lang="en-US" sz="3300" b="1" dirty="0" smtClean="0">
                <a:solidFill>
                  <a:srgbClr val="002060"/>
                </a:solidFill>
              </a:rPr>
              <a:t>Luke 1:35 </a:t>
            </a:r>
            <a:r>
              <a:rPr lang="en-US" sz="3300" dirty="0" smtClean="0">
                <a:solidFill>
                  <a:srgbClr val="002060"/>
                </a:solidFill>
              </a:rPr>
              <a:t>The </a:t>
            </a:r>
            <a:r>
              <a:rPr lang="en-US" sz="3300" dirty="0" smtClean="0">
                <a:solidFill>
                  <a:srgbClr val="002060"/>
                </a:solidFill>
              </a:rPr>
              <a:t>angel answered and said to her, "The Holy Spirit will come upon you, and the power of the Most High will overshadow you; and for that reason the holy Child shall be called the Son of God. </a:t>
            </a:r>
            <a:endParaRPr lang="en-US" sz="3300" dirty="0" smtClean="0">
              <a:solidFill>
                <a:srgbClr val="002060"/>
              </a:solidFill>
            </a:endParaRPr>
          </a:p>
          <a:p>
            <a:pPr>
              <a:lnSpc>
                <a:spcPct val="108000"/>
              </a:lnSpc>
              <a:spcBef>
                <a:spcPts val="300"/>
              </a:spcBef>
            </a:pPr>
            <a:r>
              <a:rPr lang="en-US" sz="3300" dirty="0" smtClean="0">
                <a:solidFill>
                  <a:srgbClr val="002060"/>
                </a:solidFill>
              </a:rPr>
              <a:t>And He had to be willing</a:t>
            </a:r>
          </a:p>
          <a:p>
            <a:pPr>
              <a:lnSpc>
                <a:spcPct val="108000"/>
              </a:lnSpc>
              <a:spcBef>
                <a:spcPts val="300"/>
              </a:spcBef>
            </a:pPr>
            <a:r>
              <a:rPr lang="en-US" sz="3300" b="1" dirty="0" smtClean="0">
                <a:solidFill>
                  <a:srgbClr val="002060"/>
                </a:solidFill>
              </a:rPr>
              <a:t>Hebrews 5:7 </a:t>
            </a:r>
            <a:r>
              <a:rPr lang="en-US" sz="3300" dirty="0" smtClean="0">
                <a:solidFill>
                  <a:srgbClr val="002060"/>
                </a:solidFill>
              </a:rPr>
              <a:t> In the days of His flesh, He offered up both prayers and supplications with loud crying and tears to the One able to save Him from death, and He was heard because of </a:t>
            </a:r>
            <a:r>
              <a:rPr lang="en-US" sz="3400" dirty="0" smtClean="0">
                <a:solidFill>
                  <a:srgbClr val="002060"/>
                </a:solidFill>
              </a:rPr>
              <a:t>His piety. </a:t>
            </a:r>
            <a:endParaRPr lang="en-US" sz="3400"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OUR GA’AL</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rmAutofit lnSpcReduction="10000"/>
          </a:bodyPr>
          <a:lstStyle/>
          <a:p>
            <a:pPr>
              <a:lnSpc>
                <a:spcPct val="90000"/>
              </a:lnSpc>
              <a:spcBef>
                <a:spcPts val="300"/>
              </a:spcBef>
            </a:pPr>
            <a:r>
              <a:rPr lang="en-US" dirty="0" smtClean="0">
                <a:solidFill>
                  <a:srgbClr val="002060"/>
                </a:solidFill>
              </a:rPr>
              <a:t>Redeemed His relatives who were enslaved to sin</a:t>
            </a:r>
          </a:p>
          <a:p>
            <a:pPr>
              <a:lnSpc>
                <a:spcPct val="90000"/>
              </a:lnSpc>
              <a:spcBef>
                <a:spcPts val="300"/>
              </a:spcBef>
            </a:pPr>
            <a:r>
              <a:rPr lang="en-US" dirty="0" smtClean="0">
                <a:solidFill>
                  <a:srgbClr val="002060"/>
                </a:solidFill>
              </a:rPr>
              <a:t>Redeemed His relatives’ lost land (earth)</a:t>
            </a:r>
          </a:p>
          <a:p>
            <a:pPr>
              <a:lnSpc>
                <a:spcPct val="90000"/>
              </a:lnSpc>
              <a:spcBef>
                <a:spcPts val="300"/>
              </a:spcBef>
            </a:pPr>
            <a:r>
              <a:rPr lang="en-US" dirty="0" smtClean="0">
                <a:solidFill>
                  <a:srgbClr val="002060"/>
                </a:solidFill>
              </a:rPr>
              <a:t>Served as the judicial executioner when someone had murdered a family member (Satan was a murderer from the beginning!)</a:t>
            </a:r>
          </a:p>
          <a:p>
            <a:pPr>
              <a:lnSpc>
                <a:spcPct val="90000"/>
              </a:lnSpc>
              <a:spcBef>
                <a:spcPts val="300"/>
              </a:spcBef>
            </a:pPr>
            <a:r>
              <a:rPr lang="en-US" dirty="0" smtClean="0">
                <a:solidFill>
                  <a:srgbClr val="002060"/>
                </a:solidFill>
              </a:rPr>
              <a:t>Married the woman who had no heirs for her original husband  </a:t>
            </a:r>
            <a:r>
              <a:rPr lang="en-US" b="1" dirty="0" smtClean="0">
                <a:solidFill>
                  <a:srgbClr val="002060"/>
                </a:solidFill>
              </a:rPr>
              <a:t>Jeremiah 31:32</a:t>
            </a:r>
            <a:r>
              <a:rPr lang="en-US" dirty="0" smtClean="0">
                <a:solidFill>
                  <a:srgbClr val="002060"/>
                </a:solidFill>
              </a:rPr>
              <a:t> …My </a:t>
            </a:r>
            <a:r>
              <a:rPr lang="en-US" dirty="0" smtClean="0">
                <a:solidFill>
                  <a:srgbClr val="002060"/>
                </a:solidFill>
              </a:rPr>
              <a:t>covenant which they broke, although I was a husband to them," declares the </a:t>
            </a:r>
            <a:r>
              <a:rPr lang="en-US" sz="2400" cap="small" dirty="0" smtClean="0">
                <a:solidFill>
                  <a:srgbClr val="002060"/>
                </a:solidFill>
              </a:rPr>
              <a:t>LORD</a:t>
            </a:r>
            <a:r>
              <a:rPr lang="en-US" dirty="0" smtClean="0">
                <a:solidFill>
                  <a:srgbClr val="002060"/>
                </a:solidFill>
              </a:rPr>
              <a:t>. </a:t>
            </a:r>
            <a:r>
              <a:rPr lang="en-US" dirty="0" smtClean="0">
                <a:solidFill>
                  <a:srgbClr val="002060"/>
                </a:solidFill>
              </a:rPr>
              <a:t>No heirs for God – no one was saved</a:t>
            </a:r>
            <a:endParaRPr lang="en-US" dirty="0" smtClean="0">
              <a:solidFill>
                <a:srgbClr val="002060"/>
              </a:solidFill>
            </a:endParaRPr>
          </a:p>
          <a:p>
            <a:pPr>
              <a:lnSpc>
                <a:spcPct val="90000"/>
              </a:lnSpc>
              <a:spcBef>
                <a:spcPts val="300"/>
              </a:spcBef>
            </a:pPr>
            <a:r>
              <a:rPr lang="en-US" dirty="0" smtClean="0">
                <a:solidFill>
                  <a:srgbClr val="002060"/>
                </a:solidFill>
              </a:rPr>
              <a:t>Jesus paid the price for all of these, but so far He has only transacted business with us – His enslaved relatives; and He has only transacted business with us soul and spirit – our bodily redemption is still future</a:t>
            </a:r>
          </a:p>
          <a:p>
            <a:pPr>
              <a:lnSpc>
                <a:spcPct val="90000"/>
              </a:lnSpc>
              <a:spcBef>
                <a:spcPts val="300"/>
              </a:spcBef>
            </a:pPr>
            <a:r>
              <a:rPr lang="en-US" dirty="0" smtClean="0">
                <a:solidFill>
                  <a:srgbClr val="002060"/>
                </a:solidFill>
              </a:rPr>
              <a:t>The Old Testament has many examples of a kinsman redeemer, in various roles, on a human level</a:t>
            </a:r>
            <a:endParaRPr lang="en-US"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2060"/>
                </a:solidFill>
              </a:rPr>
              <a:t>REDEEMING THE ENSLAVED RELATIVE</a:t>
            </a:r>
            <a:endParaRPr lang="en-US" dirty="0">
              <a:solidFill>
                <a:srgbClr val="002060"/>
              </a:solidFill>
            </a:endParaRP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300"/>
              </a:spcBef>
            </a:pPr>
            <a:r>
              <a:rPr lang="en-US" dirty="0" smtClean="0">
                <a:solidFill>
                  <a:srgbClr val="002060"/>
                </a:solidFill>
              </a:rPr>
              <a:t>When a </a:t>
            </a:r>
            <a:r>
              <a:rPr lang="en-US" dirty="0" err="1" smtClean="0">
                <a:solidFill>
                  <a:srgbClr val="002060"/>
                </a:solidFill>
              </a:rPr>
              <a:t>ga’al</a:t>
            </a:r>
            <a:r>
              <a:rPr lang="en-US" dirty="0" smtClean="0">
                <a:solidFill>
                  <a:srgbClr val="002060"/>
                </a:solidFill>
              </a:rPr>
              <a:t> made a purchase, it was customary to put his seal on the deed of purchase</a:t>
            </a:r>
          </a:p>
          <a:p>
            <a:pPr>
              <a:lnSpc>
                <a:spcPct val="95000"/>
              </a:lnSpc>
              <a:spcBef>
                <a:spcPts val="300"/>
              </a:spcBef>
            </a:pPr>
            <a:r>
              <a:rPr lang="en-US" b="1" dirty="0" smtClean="0">
                <a:solidFill>
                  <a:srgbClr val="002060"/>
                </a:solidFill>
              </a:rPr>
              <a:t>Ephesians 1:13-14 </a:t>
            </a:r>
            <a:r>
              <a:rPr lang="en-US" dirty="0" smtClean="0">
                <a:solidFill>
                  <a:srgbClr val="002060"/>
                </a:solidFill>
              </a:rPr>
              <a:t> In Him, you also, after listening to the message of truth, the gospel of your salvation—having also believed, you were sealed in Him with the Holy Spirit of promise, </a:t>
            </a:r>
            <a:r>
              <a:rPr lang="en-US" dirty="0" smtClean="0">
                <a:solidFill>
                  <a:srgbClr val="002060"/>
                </a:solidFill>
              </a:rPr>
              <a:t>who </a:t>
            </a:r>
            <a:r>
              <a:rPr lang="en-US" dirty="0" smtClean="0">
                <a:solidFill>
                  <a:srgbClr val="002060"/>
                </a:solidFill>
              </a:rPr>
              <a:t>is given as a pledge of our inheritance, with a view to the redemption of </a:t>
            </a:r>
            <a:r>
              <a:rPr lang="en-US" i="1" dirty="0" smtClean="0">
                <a:solidFill>
                  <a:srgbClr val="002060"/>
                </a:solidFill>
              </a:rPr>
              <a:t>God's own</a:t>
            </a:r>
            <a:r>
              <a:rPr lang="en-US" dirty="0" smtClean="0">
                <a:solidFill>
                  <a:srgbClr val="002060"/>
                </a:solidFill>
              </a:rPr>
              <a:t> possession, to the praise of His glory. </a:t>
            </a:r>
            <a:endParaRPr lang="en-US" dirty="0" smtClean="0">
              <a:solidFill>
                <a:srgbClr val="002060"/>
              </a:solidFill>
            </a:endParaRPr>
          </a:p>
          <a:p>
            <a:pPr>
              <a:lnSpc>
                <a:spcPct val="95000"/>
              </a:lnSpc>
              <a:spcBef>
                <a:spcPts val="300"/>
              </a:spcBef>
            </a:pPr>
            <a:r>
              <a:rPr lang="en-US" dirty="0" smtClean="0">
                <a:solidFill>
                  <a:srgbClr val="002060"/>
                </a:solidFill>
              </a:rPr>
              <a:t>A </a:t>
            </a:r>
            <a:r>
              <a:rPr lang="en-US" dirty="0" err="1" smtClean="0">
                <a:solidFill>
                  <a:srgbClr val="002060"/>
                </a:solidFill>
              </a:rPr>
              <a:t>ga’al</a:t>
            </a:r>
            <a:r>
              <a:rPr lang="en-US" dirty="0" smtClean="0">
                <a:solidFill>
                  <a:srgbClr val="002060"/>
                </a:solidFill>
              </a:rPr>
              <a:t> frequently put the sealed deed in a clay jar so it would be protected</a:t>
            </a:r>
          </a:p>
          <a:p>
            <a:pPr>
              <a:lnSpc>
                <a:spcPct val="95000"/>
              </a:lnSpc>
              <a:spcBef>
                <a:spcPts val="300"/>
              </a:spcBef>
            </a:pPr>
            <a:r>
              <a:rPr lang="en-US" b="1" dirty="0" smtClean="0">
                <a:solidFill>
                  <a:srgbClr val="002060"/>
                </a:solidFill>
              </a:rPr>
              <a:t>2 Corinthians 4:7 </a:t>
            </a:r>
            <a:r>
              <a:rPr lang="en-US" dirty="0" smtClean="0">
                <a:solidFill>
                  <a:srgbClr val="002060"/>
                </a:solidFill>
              </a:rPr>
              <a:t>But </a:t>
            </a:r>
            <a:r>
              <a:rPr lang="en-US" dirty="0" smtClean="0">
                <a:solidFill>
                  <a:srgbClr val="002060"/>
                </a:solidFill>
              </a:rPr>
              <a:t>we have this treasure in earthen vessels, so that the surpassing greatness of the power will be of God and not from ourselves; </a:t>
            </a:r>
            <a:br>
              <a:rPr lang="en-US" dirty="0" smtClean="0">
                <a:solidFill>
                  <a:srgbClr val="002060"/>
                </a:solidFill>
              </a:rPr>
            </a:br>
            <a:endParaRPr lang="en-US" dirty="0">
              <a:solidFill>
                <a:srgbClr val="00206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3909</TotalTime>
  <Words>969</Words>
  <Application>Microsoft Office PowerPoint</Application>
  <PresentationFormat>On-screen Show (4:3)</PresentationFormat>
  <Paragraphs>109</Paragraphs>
  <Slides>18</Slides>
  <Notes>5</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 JoLynn Gower        April 2019 jgower@guardingthetruth.org</vt:lpstr>
      <vt:lpstr>VERSE FOR THE JOURNEY</vt:lpstr>
      <vt:lpstr>SIN ENTERS THROUGH ADAM</vt:lpstr>
      <vt:lpstr>IMPUTATION OF ORIGINAL SIN</vt:lpstr>
      <vt:lpstr>GOD HAD A PLAN</vt:lpstr>
      <vt:lpstr>WHO COULD SERVE AS A GA’AL?</vt:lpstr>
      <vt:lpstr>JESUS: GOD’S PLAN</vt:lpstr>
      <vt:lpstr>OUR GA’AL</vt:lpstr>
      <vt:lpstr>REDEEMING THE ENSLAVED RELATIVE</vt:lpstr>
      <vt:lpstr>REDEMPTION OF OUR BODIES</vt:lpstr>
      <vt:lpstr>REDEEMING THE LOST LAND</vt:lpstr>
      <vt:lpstr>WHO COULD OPEN A SEAL</vt:lpstr>
      <vt:lpstr>THE WOMAN WITH NO HEIRS</vt:lpstr>
      <vt:lpstr>PASSING THE SANDAL</vt:lpstr>
      <vt:lpstr>THE BRIDE OF CHRIST</vt:lpstr>
      <vt:lpstr>JUDICIAL EXECUTIONER</vt:lpstr>
      <vt:lpstr>THE JEWISH WEDDING</vt:lpstr>
      <vt:lpstr>GIFTS FOR THE BRIDE</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April 2019 jgower@guardingthetruth.org</dc:title>
  <dc:creator>JoLynn Rees</dc:creator>
  <cp:lastModifiedBy>JoLynn Rees</cp:lastModifiedBy>
  <cp:revision>7</cp:revision>
  <dcterms:created xsi:type="dcterms:W3CDTF">2019-03-09T20:36:58Z</dcterms:created>
  <dcterms:modified xsi:type="dcterms:W3CDTF">2019-04-04T00:20:54Z</dcterms:modified>
</cp:coreProperties>
</file>