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9" r:id="rId3"/>
    <p:sldId id="268" r:id="rId4"/>
    <p:sldId id="257" r:id="rId5"/>
    <p:sldId id="259" r:id="rId6"/>
    <p:sldId id="260" r:id="rId7"/>
    <p:sldId id="261" r:id="rId8"/>
    <p:sldId id="262" r:id="rId9"/>
    <p:sldId id="263" r:id="rId10"/>
    <p:sldId id="264" r:id="rId11"/>
    <p:sldId id="265" r:id="rId12"/>
    <p:sldId id="266" r:id="rId13"/>
    <p:sldId id="267" r:id="rId14"/>
  </p:sldIdLst>
  <p:sldSz cx="9144000" cy="6858000" type="screen4x3"/>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51" d="100"/>
          <a:sy n="51" d="100"/>
        </p:scale>
        <p:origin x="1416"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01DB0DF5-6851-42D3-8FF0-4D3E6CFEA435}" type="datetimeFigureOut">
              <a:rPr lang="en-US" smtClean="0"/>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16C7AE-C522-485A-B439-4B1E5087ACDE}" type="slidenum">
              <a:rPr lang="en-US" smtClean="0"/>
              <a:t>‹#›</a:t>
            </a:fld>
            <a:endParaRPr lang="en-US"/>
          </a:p>
        </p:txBody>
      </p:sp>
    </p:spTree>
    <p:extLst>
      <p:ext uri="{BB962C8B-B14F-4D97-AF65-F5344CB8AC3E}">
        <p14:creationId xmlns:p14="http://schemas.microsoft.com/office/powerpoint/2010/main" val="238517710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DB0DF5-6851-42D3-8FF0-4D3E6CFEA435}"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6C7AE-C522-485A-B439-4B1E5087ACDE}" type="slidenum">
              <a:rPr lang="en-US" smtClean="0"/>
              <a:t>‹#›</a:t>
            </a:fld>
            <a:endParaRPr lang="en-US"/>
          </a:p>
        </p:txBody>
      </p:sp>
    </p:spTree>
    <p:extLst>
      <p:ext uri="{BB962C8B-B14F-4D97-AF65-F5344CB8AC3E}">
        <p14:creationId xmlns:p14="http://schemas.microsoft.com/office/powerpoint/2010/main" val="2168239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DB0DF5-6851-42D3-8FF0-4D3E6CFEA435}"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6C7AE-C522-485A-B439-4B1E5087ACDE}" type="slidenum">
              <a:rPr lang="en-US" smtClean="0"/>
              <a:t>‹#›</a:t>
            </a:fld>
            <a:endParaRPr lang="en-US"/>
          </a:p>
        </p:txBody>
      </p:sp>
    </p:spTree>
    <p:extLst>
      <p:ext uri="{BB962C8B-B14F-4D97-AF65-F5344CB8AC3E}">
        <p14:creationId xmlns:p14="http://schemas.microsoft.com/office/powerpoint/2010/main" val="670043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DB0DF5-6851-42D3-8FF0-4D3E6CFEA435}" type="datetimeFigureOut">
              <a:rPr lang="en-US" smtClean="0"/>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p14="http://schemas.microsoft.com/office/powerpoint/2010/main" val="193704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01DB0DF5-6851-42D3-8FF0-4D3E6CFEA435}" type="datetimeFigureOut">
              <a:rPr lang="en-US" smtClean="0"/>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16C7AE-C522-485A-B439-4B1E5087ACDE}" type="slidenum">
              <a:rPr lang="en-US" smtClean="0"/>
              <a:t>‹#›</a:t>
            </a:fld>
            <a:endParaRPr lang="en-US"/>
          </a:p>
        </p:txBody>
      </p:sp>
    </p:spTree>
    <p:extLst>
      <p:ext uri="{BB962C8B-B14F-4D97-AF65-F5344CB8AC3E}">
        <p14:creationId xmlns:p14="http://schemas.microsoft.com/office/powerpoint/2010/main" val="393420504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01DB0DF5-6851-42D3-8FF0-4D3E6CFEA435}" type="datetimeFigureOut">
              <a:rPr lang="en-US" smtClean="0"/>
              <a:t>9/16/2020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3B16C7AE-C522-485A-B439-4B1E5087ACDE}" type="slidenum">
              <a:rPr lang="en-US" smtClean="0"/>
              <a:t>‹#›</a:t>
            </a:fld>
            <a:endParaRPr lang="en-US"/>
          </a:p>
        </p:txBody>
      </p:sp>
    </p:spTree>
    <p:extLst>
      <p:ext uri="{BB962C8B-B14F-4D97-AF65-F5344CB8AC3E}">
        <p14:creationId xmlns:p14="http://schemas.microsoft.com/office/powerpoint/2010/main" val="1693109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01DB0DF5-6851-42D3-8FF0-4D3E6CFEA435}" type="datetimeFigureOut">
              <a:rPr lang="en-US" smtClean="0"/>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16C7AE-C522-485A-B439-4B1E5087ACDE}"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750131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DB0DF5-6851-42D3-8FF0-4D3E6CFEA435}" type="datetimeFigureOut">
              <a:rPr lang="en-US" smtClean="0"/>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16C7AE-C522-485A-B439-4B1E5087ACDE}" type="slidenum">
              <a:rPr lang="en-US" smtClean="0"/>
              <a:t>‹#›</a:t>
            </a:fld>
            <a:endParaRPr lang="en-US"/>
          </a:p>
        </p:txBody>
      </p:sp>
    </p:spTree>
    <p:extLst>
      <p:ext uri="{BB962C8B-B14F-4D97-AF65-F5344CB8AC3E}">
        <p14:creationId xmlns:p14="http://schemas.microsoft.com/office/powerpoint/2010/main" val="1217785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DB0DF5-6851-42D3-8FF0-4D3E6CFEA435}" type="datetimeFigureOut">
              <a:rPr lang="en-US" smtClean="0"/>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16C7AE-C522-485A-B439-4B1E5087ACDE}" type="slidenum">
              <a:rPr lang="en-US" smtClean="0"/>
              <a:t>‹#›</a:t>
            </a:fld>
            <a:endParaRPr lang="en-US"/>
          </a:p>
        </p:txBody>
      </p:sp>
    </p:spTree>
    <p:extLst>
      <p:ext uri="{BB962C8B-B14F-4D97-AF65-F5344CB8AC3E}">
        <p14:creationId xmlns:p14="http://schemas.microsoft.com/office/powerpoint/2010/main" val="35420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01DB0DF5-6851-42D3-8FF0-4D3E6CFEA435}" type="datetimeFigureOut">
              <a:rPr lang="en-US" smtClean="0"/>
              <a:t>9/16/2020</a:t>
            </a:fld>
            <a:endParaRPr lang="en-US"/>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3B16C7AE-C522-485A-B439-4B1E5087ACDE}" type="slidenum">
              <a:rPr lang="en-US" smtClean="0"/>
              <a:t>‹#›</a:t>
            </a:fld>
            <a:endParaRPr lang="en-US"/>
          </a:p>
        </p:txBody>
      </p:sp>
    </p:spTree>
    <p:extLst>
      <p:ext uri="{BB962C8B-B14F-4D97-AF65-F5344CB8AC3E}">
        <p14:creationId xmlns:p14="http://schemas.microsoft.com/office/powerpoint/2010/main" val="2879883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1DB0DF5-6851-42D3-8FF0-4D3E6CFEA435}" type="datetimeFigureOut">
              <a:rPr lang="en-US" smtClean="0"/>
              <a:t>9/16/2020</a:t>
            </a:fld>
            <a:endParaRPr lang="en-US"/>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3B16C7AE-C522-485A-B439-4B1E5087ACDE}" type="slidenum">
              <a:rPr lang="en-US" smtClean="0"/>
              <a:t>‹#›</a:t>
            </a:fld>
            <a:endParaRPr lang="en-US"/>
          </a:p>
        </p:txBody>
      </p:sp>
    </p:spTree>
    <p:extLst>
      <p:ext uri="{BB962C8B-B14F-4D97-AF65-F5344CB8AC3E}">
        <p14:creationId xmlns:p14="http://schemas.microsoft.com/office/powerpoint/2010/main" val="3654280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01DB0DF5-6851-42D3-8FF0-4D3E6CFEA435}" type="datetimeFigureOut">
              <a:rPr lang="en-US" smtClean="0"/>
              <a:t>9/16/2020</a:t>
            </a:fld>
            <a:endParaRPr lang="en-US"/>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3B16C7AE-C522-485A-B439-4B1E5087ACDE}" type="slidenum">
              <a:rPr lang="en-US" smtClean="0"/>
              <a:t>‹#›</a:t>
            </a:fld>
            <a:endParaRPr lang="en-US"/>
          </a:p>
        </p:txBody>
      </p:sp>
    </p:spTree>
    <p:extLst>
      <p:ext uri="{BB962C8B-B14F-4D97-AF65-F5344CB8AC3E}">
        <p14:creationId xmlns:p14="http://schemas.microsoft.com/office/powerpoint/2010/main" val="16369378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9FF4DCF-6E9D-41EB-835E-99BE39A78903}"/>
              </a:ext>
            </a:extLst>
          </p:cNvPr>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12542" y="98474"/>
            <a:ext cx="8918916" cy="6759526"/>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Box 6">
            <a:extLst>
              <a:ext uri="{FF2B5EF4-FFF2-40B4-BE49-F238E27FC236}">
                <a16:creationId xmlns:a16="http://schemas.microsoft.com/office/drawing/2014/main" id="{BA7B2BF4-9516-45AF-9340-31F40CD1B827}"/>
              </a:ext>
            </a:extLst>
          </p:cNvPr>
          <p:cNvSpPr txBox="1"/>
          <p:nvPr/>
        </p:nvSpPr>
        <p:spPr>
          <a:xfrm>
            <a:off x="464234" y="1533378"/>
            <a:ext cx="8350244" cy="1292662"/>
          </a:xfrm>
          <a:prstGeom prst="rect">
            <a:avLst/>
          </a:prstGeom>
          <a:noFill/>
        </p:spPr>
        <p:txBody>
          <a:bodyPr wrap="square" rtlCol="0">
            <a:spAutoFit/>
          </a:bodyPr>
          <a:lstStyle/>
          <a:p>
            <a:r>
              <a:rPr lang="en-US" sz="46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sz="4600" b="1" dirty="0">
                <a:solidFill>
                  <a:srgbClr val="002060"/>
                </a:solidFill>
                <a:latin typeface="Tahoma" panose="020B0604030504040204" pitchFamily="34" charset="0"/>
                <a:ea typeface="Tahoma" panose="020B0604030504040204" pitchFamily="34" charset="0"/>
                <a:cs typeface="Tahoma" panose="020B0604030504040204" pitchFamily="34" charset="0"/>
              </a:rPr>
              <a:t>STARTING IN JERUSALEM</a:t>
            </a:r>
          </a:p>
          <a:p>
            <a:pPr algn="ctr"/>
            <a:r>
              <a:rPr lang="en-US" sz="3200" b="1" dirty="0">
                <a:solidFill>
                  <a:srgbClr val="002060"/>
                </a:solidFill>
                <a:latin typeface="Tahoma" panose="020B0604030504040204" pitchFamily="34" charset="0"/>
                <a:ea typeface="Tahoma" panose="020B0604030504040204" pitchFamily="34" charset="0"/>
                <a:cs typeface="Tahoma" panose="020B0604030504040204" pitchFamily="34" charset="0"/>
              </a:rPr>
              <a:t>Lesson 1</a:t>
            </a:r>
          </a:p>
        </p:txBody>
      </p:sp>
      <p:sp>
        <p:nvSpPr>
          <p:cNvPr id="8" name="TextBox 7">
            <a:extLst>
              <a:ext uri="{FF2B5EF4-FFF2-40B4-BE49-F238E27FC236}">
                <a16:creationId xmlns:a16="http://schemas.microsoft.com/office/drawing/2014/main" id="{E336AAB9-7C60-4D39-8054-9E16CECFC2E9}"/>
              </a:ext>
            </a:extLst>
          </p:cNvPr>
          <p:cNvSpPr txBox="1"/>
          <p:nvPr/>
        </p:nvSpPr>
        <p:spPr>
          <a:xfrm>
            <a:off x="2121778" y="3585685"/>
            <a:ext cx="4900444" cy="1815882"/>
          </a:xfrm>
          <a:prstGeom prst="rect">
            <a:avLst/>
          </a:prstGeom>
          <a:noFill/>
        </p:spPr>
        <p:txBody>
          <a:bodyPr wrap="none" rtlCol="0">
            <a:spAutoFit/>
          </a:bodyPr>
          <a:lstStyle/>
          <a:p>
            <a:pPr algn="ctr"/>
            <a:r>
              <a:rPr lang="en-US" sz="28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JoLynn Gower</a:t>
            </a:r>
          </a:p>
          <a:p>
            <a:pPr algn="ctr"/>
            <a:r>
              <a:rPr lang="en-US" sz="28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Fall 2020</a:t>
            </a:r>
          </a:p>
          <a:p>
            <a:pPr algn="ctr"/>
            <a:r>
              <a:rPr lang="en-US" sz="28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217-493-6151</a:t>
            </a:r>
          </a:p>
          <a:p>
            <a:pPr algn="ctr"/>
            <a:r>
              <a:rPr lang="en-US" sz="28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jgower@guardingthetruth.org</a:t>
            </a:r>
          </a:p>
        </p:txBody>
      </p:sp>
    </p:spTree>
    <p:extLst>
      <p:ext uri="{BB962C8B-B14F-4D97-AF65-F5344CB8AC3E}">
        <p14:creationId xmlns:p14="http://schemas.microsoft.com/office/powerpoint/2010/main" val="1278636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70671"/>
          </a:xfrm>
          <a:solidFill>
            <a:schemeClr val="bg1">
              <a:lumMod val="95000"/>
            </a:schemeClr>
          </a:solidFill>
          <a:ln>
            <a:noFill/>
          </a:ln>
        </p:spPr>
        <p:txBody>
          <a:bodyPr>
            <a:noAutofit/>
          </a:bodyPr>
          <a:lstStyle/>
          <a:p>
            <a:pPr algn="ctr"/>
            <a:r>
              <a:rPr lang="en-US" sz="4400" dirty="0">
                <a:latin typeface="Tahoma" panose="020B0604030504040204" pitchFamily="34" charset="0"/>
                <a:ea typeface="Tahoma" panose="020B0604030504040204" pitchFamily="34" charset="0"/>
                <a:cs typeface="Tahoma" panose="020B0604030504040204" pitchFamily="34" charset="0"/>
              </a:rPr>
              <a:t>SEEING WAS IMPORTANT!</a:t>
            </a:r>
          </a:p>
        </p:txBody>
      </p:sp>
      <p:sp>
        <p:nvSpPr>
          <p:cNvPr id="3" name="Content Placeholder 2"/>
          <p:cNvSpPr>
            <a:spLocks noGrp="1"/>
          </p:cNvSpPr>
          <p:nvPr>
            <p:ph idx="1"/>
          </p:nvPr>
        </p:nvSpPr>
        <p:spPr>
          <a:xfrm>
            <a:off x="0" y="970671"/>
            <a:ext cx="9144000" cy="5887329"/>
          </a:xfrm>
        </p:spPr>
        <p:txBody>
          <a:bodyPr>
            <a:noAutofit/>
          </a:bodyPr>
          <a:lstStyle/>
          <a:p>
            <a:pPr>
              <a:lnSpc>
                <a:spcPct val="90000"/>
              </a:lnSpc>
              <a:spcBef>
                <a:spcPts val="300"/>
              </a:spcBef>
            </a:pPr>
            <a:r>
              <a:rPr lang="en-US" sz="28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John 14:1-3  </a:t>
            </a:r>
            <a:r>
              <a:rPr lang="en-US" sz="2800" dirty="0">
                <a:latin typeface="Tahoma" panose="020B0604030504040204" pitchFamily="34" charset="0"/>
                <a:ea typeface="Tahoma" panose="020B0604030504040204" pitchFamily="34" charset="0"/>
                <a:cs typeface="Tahoma" panose="020B0604030504040204" pitchFamily="34" charset="0"/>
              </a:rPr>
              <a:t>Do not let your heart be troubled; believe </a:t>
            </a:r>
            <a:r>
              <a:rPr lang="en-US" sz="2800" spc="-150" dirty="0">
                <a:latin typeface="Tahoma" panose="020B0604030504040204" pitchFamily="34" charset="0"/>
                <a:ea typeface="Tahoma" panose="020B0604030504040204" pitchFamily="34" charset="0"/>
                <a:cs typeface="Tahoma" panose="020B0604030504040204" pitchFamily="34" charset="0"/>
              </a:rPr>
              <a:t>in </a:t>
            </a:r>
            <a:r>
              <a:rPr lang="en-US" sz="2800" dirty="0">
                <a:latin typeface="Tahoma" panose="020B0604030504040204" pitchFamily="34" charset="0"/>
                <a:ea typeface="Tahoma" panose="020B0604030504040204" pitchFamily="34" charset="0"/>
                <a:cs typeface="Tahoma" panose="020B0604030504040204" pitchFamily="34" charset="0"/>
              </a:rPr>
              <a:t>God, believe </a:t>
            </a:r>
            <a:r>
              <a:rPr lang="en-US" sz="2800" spc="-150" dirty="0">
                <a:latin typeface="Tahoma" panose="020B0604030504040204" pitchFamily="34" charset="0"/>
                <a:ea typeface="Tahoma" panose="020B0604030504040204" pitchFamily="34" charset="0"/>
                <a:cs typeface="Tahoma" panose="020B0604030504040204" pitchFamily="34" charset="0"/>
              </a:rPr>
              <a:t>also in Me. </a:t>
            </a:r>
            <a:r>
              <a:rPr lang="en-US" sz="2800" dirty="0">
                <a:latin typeface="Tahoma" panose="020B0604030504040204" pitchFamily="34" charset="0"/>
                <a:ea typeface="Tahoma" panose="020B0604030504040204" pitchFamily="34" charset="0"/>
                <a:cs typeface="Tahoma" panose="020B0604030504040204" pitchFamily="34" charset="0"/>
              </a:rPr>
              <a:t>In My Fath</a:t>
            </a:r>
            <a:r>
              <a:rPr lang="en-US" sz="2800" spc="-150" dirty="0">
                <a:latin typeface="Tahoma" panose="020B0604030504040204" pitchFamily="34" charset="0"/>
                <a:ea typeface="Tahoma" panose="020B0604030504040204" pitchFamily="34" charset="0"/>
                <a:cs typeface="Tahoma" panose="020B0604030504040204" pitchFamily="34" charset="0"/>
              </a:rPr>
              <a:t>er's </a:t>
            </a:r>
            <a:r>
              <a:rPr lang="en-US" sz="2800" dirty="0">
                <a:latin typeface="Tahoma" panose="020B0604030504040204" pitchFamily="34" charset="0"/>
                <a:ea typeface="Tahoma" panose="020B0604030504040204" pitchFamily="34" charset="0"/>
                <a:cs typeface="Tahoma" panose="020B0604030504040204" pitchFamily="34" charset="0"/>
              </a:rPr>
              <a:t>house are </a:t>
            </a:r>
            <a:r>
              <a:rPr lang="en-US" sz="2800" spc="-150" dirty="0">
                <a:latin typeface="Tahoma" panose="020B0604030504040204" pitchFamily="34" charset="0"/>
                <a:ea typeface="Tahoma" panose="020B0604030504040204" pitchFamily="34" charset="0"/>
                <a:cs typeface="Tahoma" panose="020B0604030504040204" pitchFamily="34" charset="0"/>
              </a:rPr>
              <a:t>many</a:t>
            </a:r>
            <a:r>
              <a:rPr lang="en-US" sz="2800" dirty="0">
                <a:latin typeface="Tahoma" panose="020B0604030504040204" pitchFamily="34" charset="0"/>
                <a:ea typeface="Tahoma" panose="020B0604030504040204" pitchFamily="34" charset="0"/>
                <a:cs typeface="Tahoma" panose="020B0604030504040204" pitchFamily="34" charset="0"/>
              </a:rPr>
              <a:t> dwelling places; if it were not so, I would have told you; for I go to prepare a place for you.  If I go and prepare a place for you, I will come again and receive you to Myself, that where I am, there you may be also.</a:t>
            </a:r>
          </a:p>
          <a:p>
            <a:pPr>
              <a:lnSpc>
                <a:spcPct val="90000"/>
              </a:lnSpc>
              <a:spcBef>
                <a:spcPts val="300"/>
              </a:spcBef>
            </a:pPr>
            <a:r>
              <a:rPr lang="en-US" sz="28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DUTIES OF KINSMAN REDEEMER</a:t>
            </a:r>
          </a:p>
          <a:p>
            <a:pPr>
              <a:lnSpc>
                <a:spcPct val="90000"/>
              </a:lnSpc>
              <a:spcBef>
                <a:spcPts val="300"/>
              </a:spcBef>
              <a:buNone/>
            </a:pPr>
            <a:r>
              <a:rPr lang="en-US" sz="2800" dirty="0">
                <a:latin typeface="Tahoma" panose="020B0604030504040204" pitchFamily="34" charset="0"/>
                <a:ea typeface="Tahoma" panose="020B0604030504040204" pitchFamily="34" charset="0"/>
                <a:cs typeface="Tahoma" panose="020B0604030504040204" pitchFamily="34" charset="0"/>
              </a:rPr>
              <a:t>    1.  Redeem enslaved relative</a:t>
            </a:r>
          </a:p>
          <a:p>
            <a:pPr>
              <a:lnSpc>
                <a:spcPct val="90000"/>
              </a:lnSpc>
              <a:spcBef>
                <a:spcPts val="300"/>
              </a:spcBef>
              <a:buNone/>
            </a:pPr>
            <a:r>
              <a:rPr lang="en-US" sz="2800" dirty="0">
                <a:latin typeface="Tahoma" panose="020B0604030504040204" pitchFamily="34" charset="0"/>
                <a:ea typeface="Tahoma" panose="020B0604030504040204" pitchFamily="34" charset="0"/>
                <a:cs typeface="Tahoma" panose="020B0604030504040204" pitchFamily="34" charset="0"/>
              </a:rPr>
              <a:t>    2.  Redeem land relative lost</a:t>
            </a:r>
          </a:p>
          <a:p>
            <a:pPr>
              <a:lnSpc>
                <a:spcPct val="90000"/>
              </a:lnSpc>
              <a:spcBef>
                <a:spcPts val="300"/>
              </a:spcBef>
              <a:buNone/>
            </a:pPr>
            <a:r>
              <a:rPr lang="en-US" sz="2800" dirty="0">
                <a:latin typeface="Tahoma" panose="020B0604030504040204" pitchFamily="34" charset="0"/>
                <a:ea typeface="Tahoma" panose="020B0604030504040204" pitchFamily="34" charset="0"/>
                <a:cs typeface="Tahoma" panose="020B0604030504040204" pitchFamily="34" charset="0"/>
              </a:rPr>
              <a:t>    3.  Serve as avenger of blood (guiltless executioner)</a:t>
            </a:r>
          </a:p>
          <a:p>
            <a:pPr>
              <a:lnSpc>
                <a:spcPct val="90000"/>
              </a:lnSpc>
              <a:spcBef>
                <a:spcPts val="300"/>
              </a:spcBef>
              <a:buNone/>
            </a:pPr>
            <a:r>
              <a:rPr lang="en-US" sz="2800" dirty="0">
                <a:latin typeface="Tahoma" panose="020B0604030504040204" pitchFamily="34" charset="0"/>
                <a:ea typeface="Tahoma" panose="020B0604030504040204" pitchFamily="34" charset="0"/>
                <a:cs typeface="Tahoma" panose="020B0604030504040204" pitchFamily="34" charset="0"/>
              </a:rPr>
              <a:t>    4.  </a:t>
            </a:r>
            <a:r>
              <a:rPr lang="en-US" sz="2800" b="1" dirty="0">
                <a:latin typeface="Tahoma" panose="020B0604030504040204" pitchFamily="34" charset="0"/>
                <a:ea typeface="Tahoma" panose="020B0604030504040204" pitchFamily="34" charset="0"/>
                <a:cs typeface="Tahoma" panose="020B0604030504040204" pitchFamily="34" charset="0"/>
              </a:rPr>
              <a:t>MARRY THE ONE WITHOUT HEIRS</a:t>
            </a:r>
          </a:p>
          <a:p>
            <a:pPr>
              <a:lnSpc>
                <a:spcPct val="90000"/>
              </a:lnSpc>
              <a:spcBef>
                <a:spcPts val="300"/>
              </a:spcBef>
            </a:pPr>
            <a:r>
              <a:rPr lang="en-US" sz="2800" dirty="0">
                <a:solidFill>
                  <a:srgbClr val="C00000"/>
                </a:solidFill>
                <a:latin typeface="Tahoma" panose="020B0604030504040204" pitchFamily="34" charset="0"/>
                <a:ea typeface="Tahoma" panose="020B0604030504040204" pitchFamily="34" charset="0"/>
                <a:cs typeface="Tahoma" panose="020B0604030504040204" pitchFamily="34" charset="0"/>
              </a:rPr>
              <a:t>The wedding process:  agreement; groom leaves to prepare a place for his bride; groom returns at an unknown time to take his bride home</a:t>
            </a:r>
            <a:endParaRPr lang="en-US" sz="28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a:xfrm>
            <a:off x="8778240" y="6492240"/>
            <a:ext cx="365760" cy="365760"/>
          </a:xfrm>
          <a:prstGeom prst="rect">
            <a:avLst/>
          </a:prstGeom>
        </p:spPr>
        <p:txBody>
          <a:bodyPr vert="horz" rtlCol="0"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EAD395-F20D-48C2-AA20-BDF87346C4F2}"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a:solidFill>
            <a:schemeClr val="bg1">
              <a:lumMod val="95000"/>
            </a:schemeClr>
          </a:solidFill>
          <a:ln>
            <a:noFill/>
          </a:ln>
        </p:spPr>
        <p:txBody>
          <a:bodyPr>
            <a:normAutofit fontScale="90000"/>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ASCENSION &amp; SECOND COMING</a:t>
            </a:r>
          </a:p>
        </p:txBody>
      </p:sp>
      <p:sp>
        <p:nvSpPr>
          <p:cNvPr id="3" name="Content Placeholder 2"/>
          <p:cNvSpPr>
            <a:spLocks noGrp="1"/>
          </p:cNvSpPr>
          <p:nvPr>
            <p:ph idx="1"/>
          </p:nvPr>
        </p:nvSpPr>
        <p:spPr>
          <a:xfrm>
            <a:off x="0" y="829994"/>
            <a:ext cx="9144000" cy="6028006"/>
          </a:xfrm>
        </p:spPr>
        <p:txBody>
          <a:bodyPr>
            <a:noAutofit/>
          </a:bodyPr>
          <a:lstStyle/>
          <a:p>
            <a:pPr>
              <a:lnSpc>
                <a:spcPct val="90000"/>
              </a:lnSpc>
              <a:spcBef>
                <a:spcPts val="200"/>
              </a:spcBef>
            </a:pPr>
            <a:r>
              <a:rPr lang="en-US" sz="27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Acts 1:9-11  </a:t>
            </a:r>
            <a:r>
              <a:rPr lang="en-US" sz="2700" dirty="0">
                <a:latin typeface="Tahoma" panose="020B0604030504040204" pitchFamily="34" charset="0"/>
                <a:ea typeface="Tahoma" panose="020B0604030504040204" pitchFamily="34" charset="0"/>
                <a:cs typeface="Tahoma" panose="020B0604030504040204" pitchFamily="34" charset="0"/>
              </a:rPr>
              <a:t>After He had said these things, He was lifted up while they were looking on, and a cloud received Him </a:t>
            </a:r>
            <a:r>
              <a:rPr lang="en-US" sz="2700" spc="-150" dirty="0">
                <a:latin typeface="Tahoma" panose="020B0604030504040204" pitchFamily="34" charset="0"/>
                <a:ea typeface="Tahoma" panose="020B0604030504040204" pitchFamily="34" charset="0"/>
                <a:cs typeface="Tahoma" panose="020B0604030504040204" pitchFamily="34" charset="0"/>
              </a:rPr>
              <a:t>out of </a:t>
            </a:r>
            <a:r>
              <a:rPr lang="en-US" sz="2700" dirty="0">
                <a:latin typeface="Tahoma" panose="020B0604030504040204" pitchFamily="34" charset="0"/>
                <a:ea typeface="Tahoma" panose="020B0604030504040204" pitchFamily="34" charset="0"/>
                <a:cs typeface="Tahoma" panose="020B0604030504040204" pitchFamily="34" charset="0"/>
              </a:rPr>
              <a:t>their sight</a:t>
            </a:r>
            <a:r>
              <a:rPr lang="en-US" sz="2700" spc="-150" dirty="0">
                <a:latin typeface="Tahoma" panose="020B0604030504040204" pitchFamily="34" charset="0"/>
                <a:ea typeface="Tahoma" panose="020B0604030504040204" pitchFamily="34" charset="0"/>
                <a:cs typeface="Tahoma" panose="020B0604030504040204" pitchFamily="34" charset="0"/>
              </a:rPr>
              <a:t>. And as </a:t>
            </a:r>
            <a:r>
              <a:rPr lang="en-US" sz="2700" dirty="0">
                <a:latin typeface="Tahoma" panose="020B0604030504040204" pitchFamily="34" charset="0"/>
                <a:ea typeface="Tahoma" panose="020B0604030504040204" pitchFamily="34" charset="0"/>
                <a:cs typeface="Tahoma" panose="020B0604030504040204" pitchFamily="34" charset="0"/>
              </a:rPr>
              <a:t>they were gazing intently into the sky while He was going</a:t>
            </a:r>
            <a:r>
              <a:rPr lang="en-US" sz="2700" spc="-150" dirty="0">
                <a:latin typeface="Tahoma" panose="020B0604030504040204" pitchFamily="34" charset="0"/>
                <a:ea typeface="Tahoma" panose="020B0604030504040204" pitchFamily="34" charset="0"/>
                <a:cs typeface="Tahoma" panose="020B0604030504040204" pitchFamily="34" charset="0"/>
              </a:rPr>
              <a:t>, behold, </a:t>
            </a:r>
            <a:r>
              <a:rPr lang="en-US" sz="2700" dirty="0">
                <a:latin typeface="Tahoma" panose="020B0604030504040204" pitchFamily="34" charset="0"/>
                <a:ea typeface="Tahoma" panose="020B0604030504040204" pitchFamily="34" charset="0"/>
                <a:cs typeface="Tahoma" panose="020B0604030504040204" pitchFamily="34" charset="0"/>
              </a:rPr>
              <a:t>two men in white clothing stood beside them. They also said, "Men of Galilee, why do you stand </a:t>
            </a:r>
            <a:r>
              <a:rPr lang="en-US" sz="2700" spc="-150" dirty="0">
                <a:latin typeface="Tahoma" panose="020B0604030504040204" pitchFamily="34" charset="0"/>
                <a:ea typeface="Tahoma" panose="020B0604030504040204" pitchFamily="34" charset="0"/>
                <a:cs typeface="Tahoma" panose="020B0604030504040204" pitchFamily="34" charset="0"/>
              </a:rPr>
              <a:t>looking into the </a:t>
            </a:r>
            <a:r>
              <a:rPr lang="en-US" sz="2700" dirty="0">
                <a:latin typeface="Tahoma" panose="020B0604030504040204" pitchFamily="34" charset="0"/>
                <a:ea typeface="Tahoma" panose="020B0604030504040204" pitchFamily="34" charset="0"/>
                <a:cs typeface="Tahoma" panose="020B0604030504040204" pitchFamily="34" charset="0"/>
              </a:rPr>
              <a:t>sky? This Jesus</a:t>
            </a:r>
            <a:r>
              <a:rPr lang="en-US" sz="2700" spc="-150" dirty="0">
                <a:latin typeface="Tahoma" panose="020B0604030504040204" pitchFamily="34" charset="0"/>
                <a:ea typeface="Tahoma" panose="020B0604030504040204" pitchFamily="34" charset="0"/>
                <a:cs typeface="Tahoma" panose="020B0604030504040204" pitchFamily="34" charset="0"/>
              </a:rPr>
              <a:t>, who </a:t>
            </a:r>
            <a:r>
              <a:rPr lang="en-US" sz="2700" dirty="0">
                <a:latin typeface="Tahoma" panose="020B0604030504040204" pitchFamily="34" charset="0"/>
                <a:ea typeface="Tahoma" panose="020B0604030504040204" pitchFamily="34" charset="0"/>
                <a:cs typeface="Tahoma" panose="020B0604030504040204" pitchFamily="34" charset="0"/>
              </a:rPr>
              <a:t>has been taken </a:t>
            </a:r>
            <a:r>
              <a:rPr lang="en-US" sz="2700" spc="-150" dirty="0">
                <a:latin typeface="Tahoma" panose="020B0604030504040204" pitchFamily="34" charset="0"/>
                <a:ea typeface="Tahoma" panose="020B0604030504040204" pitchFamily="34" charset="0"/>
                <a:cs typeface="Tahoma" panose="020B0604030504040204" pitchFamily="34" charset="0"/>
              </a:rPr>
              <a:t>up from you into </a:t>
            </a:r>
            <a:r>
              <a:rPr lang="en-US" sz="2700" dirty="0">
                <a:latin typeface="Tahoma" panose="020B0604030504040204" pitchFamily="34" charset="0"/>
                <a:ea typeface="Tahoma" panose="020B0604030504040204" pitchFamily="34" charset="0"/>
                <a:cs typeface="Tahoma" panose="020B0604030504040204" pitchFamily="34" charset="0"/>
              </a:rPr>
              <a:t>heaven</a:t>
            </a:r>
            <a:r>
              <a:rPr lang="en-US" sz="2700" spc="-150" dirty="0">
                <a:latin typeface="Tahoma" panose="020B0604030504040204" pitchFamily="34" charset="0"/>
                <a:ea typeface="Tahoma" panose="020B0604030504040204" pitchFamily="34" charset="0"/>
                <a:cs typeface="Tahoma" panose="020B0604030504040204" pitchFamily="34" charset="0"/>
              </a:rPr>
              <a:t>, </a:t>
            </a:r>
            <a:r>
              <a:rPr lang="en-US" sz="2700" b="1" spc="-150" dirty="0">
                <a:solidFill>
                  <a:srgbClr val="C00000"/>
                </a:solidFill>
                <a:latin typeface="Tahoma" panose="020B0604030504040204" pitchFamily="34" charset="0"/>
                <a:ea typeface="Tahoma" panose="020B0604030504040204" pitchFamily="34" charset="0"/>
                <a:cs typeface="Tahoma" panose="020B0604030504040204" pitchFamily="34" charset="0"/>
              </a:rPr>
              <a:t>will </a:t>
            </a:r>
            <a:r>
              <a:rPr lang="en-US" sz="2700" b="1" dirty="0">
                <a:solidFill>
                  <a:srgbClr val="C00000"/>
                </a:solidFill>
                <a:latin typeface="Tahoma" panose="020B0604030504040204" pitchFamily="34" charset="0"/>
                <a:ea typeface="Tahoma" panose="020B0604030504040204" pitchFamily="34" charset="0"/>
                <a:cs typeface="Tahoma" panose="020B0604030504040204" pitchFamily="34" charset="0"/>
              </a:rPr>
              <a:t>come in just the same way </a:t>
            </a:r>
            <a:r>
              <a:rPr lang="en-US" sz="2700" dirty="0">
                <a:solidFill>
                  <a:srgbClr val="000000"/>
                </a:solidFill>
                <a:latin typeface="Tahoma" panose="020B0604030504040204" pitchFamily="34" charset="0"/>
                <a:ea typeface="Tahoma" panose="020B0604030504040204" pitchFamily="34" charset="0"/>
                <a:cs typeface="Tahoma" panose="020B0604030504040204" pitchFamily="34" charset="0"/>
              </a:rPr>
              <a:t>as you have watched Him go </a:t>
            </a:r>
            <a:r>
              <a:rPr lang="en-US" sz="2700" dirty="0">
                <a:latin typeface="Tahoma" panose="020B0604030504040204" pitchFamily="34" charset="0"/>
                <a:ea typeface="Tahoma" panose="020B0604030504040204" pitchFamily="34" charset="0"/>
                <a:cs typeface="Tahoma" panose="020B0604030504040204" pitchFamily="34" charset="0"/>
              </a:rPr>
              <a:t>into heaven."</a:t>
            </a:r>
          </a:p>
          <a:p>
            <a:pPr>
              <a:lnSpc>
                <a:spcPct val="90000"/>
              </a:lnSpc>
              <a:spcBef>
                <a:spcPts val="200"/>
              </a:spcBef>
            </a:pPr>
            <a:r>
              <a:rPr lang="en-US" sz="2700" b="1" dirty="0">
                <a:solidFill>
                  <a:srgbClr val="C00000"/>
                </a:solidFill>
                <a:latin typeface="Tahoma" panose="020B0604030504040204" pitchFamily="34" charset="0"/>
                <a:ea typeface="Tahoma" panose="020B0604030504040204" pitchFamily="34" charset="0"/>
                <a:cs typeface="Tahoma" panose="020B0604030504040204" pitchFamily="34" charset="0"/>
              </a:rPr>
              <a:t>FROM THE CLOUDS, TO THE MOUNT OF OLIVES</a:t>
            </a:r>
          </a:p>
          <a:p>
            <a:pPr>
              <a:lnSpc>
                <a:spcPct val="90000"/>
              </a:lnSpc>
              <a:spcBef>
                <a:spcPts val="200"/>
              </a:spcBef>
            </a:pPr>
            <a:r>
              <a:rPr lang="en-US" sz="27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Zechariah 14:3-4  </a:t>
            </a:r>
            <a:r>
              <a:rPr lang="en-US" sz="2700" dirty="0">
                <a:solidFill>
                  <a:srgbClr val="002060"/>
                </a:solidFill>
                <a:latin typeface="Tahoma" panose="020B0604030504040204" pitchFamily="34" charset="0"/>
                <a:ea typeface="Tahoma" panose="020B0604030504040204" pitchFamily="34" charset="0"/>
                <a:cs typeface="Tahoma" panose="020B0604030504040204" pitchFamily="34" charset="0"/>
              </a:rPr>
              <a:t>Then the Lord will go forth and fight against those nations, as when He fights on a day of battle. In that day His feet will stand on the Mount of Olives</a:t>
            </a:r>
            <a:r>
              <a:rPr lang="en-US" sz="2700" spc="-150" dirty="0">
                <a:solidFill>
                  <a:srgbClr val="002060"/>
                </a:solidFill>
                <a:latin typeface="Tahoma" panose="020B0604030504040204" pitchFamily="34" charset="0"/>
                <a:ea typeface="Tahoma" panose="020B0604030504040204" pitchFamily="34" charset="0"/>
                <a:cs typeface="Tahoma" panose="020B0604030504040204" pitchFamily="34" charset="0"/>
              </a:rPr>
              <a:t>, which is in </a:t>
            </a:r>
            <a:r>
              <a:rPr lang="en-US" sz="2700" dirty="0">
                <a:solidFill>
                  <a:srgbClr val="002060"/>
                </a:solidFill>
                <a:latin typeface="Tahoma" panose="020B0604030504040204" pitchFamily="34" charset="0"/>
                <a:ea typeface="Tahoma" panose="020B0604030504040204" pitchFamily="34" charset="0"/>
                <a:cs typeface="Tahoma" panose="020B0604030504040204" pitchFamily="34" charset="0"/>
              </a:rPr>
              <a:t>front of Jerusalem on the east; and the Mount of Olives </a:t>
            </a:r>
            <a:r>
              <a:rPr lang="en-US" sz="2700" spc="-150" dirty="0">
                <a:solidFill>
                  <a:srgbClr val="002060"/>
                </a:solidFill>
                <a:latin typeface="Tahoma" panose="020B0604030504040204" pitchFamily="34" charset="0"/>
                <a:ea typeface="Tahoma" panose="020B0604030504040204" pitchFamily="34" charset="0"/>
                <a:cs typeface="Tahoma" panose="020B0604030504040204" pitchFamily="34" charset="0"/>
              </a:rPr>
              <a:t>will be split in its </a:t>
            </a:r>
            <a:r>
              <a:rPr lang="en-US" sz="2700" dirty="0">
                <a:solidFill>
                  <a:srgbClr val="002060"/>
                </a:solidFill>
                <a:latin typeface="Tahoma" panose="020B0604030504040204" pitchFamily="34" charset="0"/>
                <a:ea typeface="Tahoma" panose="020B0604030504040204" pitchFamily="34" charset="0"/>
                <a:cs typeface="Tahoma" panose="020B0604030504040204" pitchFamily="34" charset="0"/>
              </a:rPr>
              <a:t>middle from east to west by a very large valley, so that half of the mountain will </a:t>
            </a:r>
            <a:r>
              <a:rPr lang="en-US" sz="2700" spc="-150" dirty="0">
                <a:solidFill>
                  <a:srgbClr val="002060"/>
                </a:solidFill>
                <a:latin typeface="Tahoma" panose="020B0604030504040204" pitchFamily="34" charset="0"/>
                <a:ea typeface="Tahoma" panose="020B0604030504040204" pitchFamily="34" charset="0"/>
                <a:cs typeface="Tahoma" panose="020B0604030504040204" pitchFamily="34" charset="0"/>
              </a:rPr>
              <a:t>move </a:t>
            </a:r>
            <a:r>
              <a:rPr lang="en-US" sz="2700" dirty="0">
                <a:solidFill>
                  <a:srgbClr val="002060"/>
                </a:solidFill>
                <a:latin typeface="Tahoma" panose="020B0604030504040204" pitchFamily="34" charset="0"/>
                <a:ea typeface="Tahoma" panose="020B0604030504040204" pitchFamily="34" charset="0"/>
                <a:cs typeface="Tahoma" panose="020B0604030504040204" pitchFamily="34" charset="0"/>
              </a:rPr>
              <a:t>toward the </a:t>
            </a:r>
            <a:r>
              <a:rPr lang="en-US" sz="2700" spc="-150" dirty="0">
                <a:solidFill>
                  <a:srgbClr val="002060"/>
                </a:solidFill>
                <a:latin typeface="Tahoma" panose="020B0604030504040204" pitchFamily="34" charset="0"/>
                <a:ea typeface="Tahoma" panose="020B0604030504040204" pitchFamily="34" charset="0"/>
                <a:cs typeface="Tahoma" panose="020B0604030504040204" pitchFamily="34" charset="0"/>
              </a:rPr>
              <a:t>north and the other </a:t>
            </a:r>
            <a:r>
              <a:rPr lang="en-US" sz="2700" dirty="0">
                <a:solidFill>
                  <a:srgbClr val="002060"/>
                </a:solidFill>
                <a:latin typeface="Tahoma" panose="020B0604030504040204" pitchFamily="34" charset="0"/>
                <a:ea typeface="Tahoma" panose="020B0604030504040204" pitchFamily="34" charset="0"/>
                <a:cs typeface="Tahoma" panose="020B0604030504040204" pitchFamily="34" charset="0"/>
              </a:rPr>
              <a:t>half toward </a:t>
            </a:r>
            <a:r>
              <a:rPr lang="en-US" sz="2700" spc="-150" dirty="0">
                <a:solidFill>
                  <a:srgbClr val="002060"/>
                </a:solidFill>
                <a:latin typeface="Tahoma" panose="020B0604030504040204" pitchFamily="34" charset="0"/>
                <a:ea typeface="Tahoma" panose="020B0604030504040204" pitchFamily="34" charset="0"/>
                <a:cs typeface="Tahoma" panose="020B0604030504040204" pitchFamily="34" charset="0"/>
              </a:rPr>
              <a:t>the </a:t>
            </a:r>
            <a:r>
              <a:rPr lang="en-US" sz="2700" dirty="0">
                <a:solidFill>
                  <a:srgbClr val="002060"/>
                </a:solidFill>
                <a:latin typeface="Tahoma" panose="020B0604030504040204" pitchFamily="34" charset="0"/>
                <a:ea typeface="Tahoma" panose="020B0604030504040204" pitchFamily="34" charset="0"/>
                <a:cs typeface="Tahoma" panose="020B0604030504040204" pitchFamily="34" charset="0"/>
              </a:rPr>
              <a:t>south. </a:t>
            </a:r>
            <a:endParaRPr lang="en-US" sz="2700" dirty="0"/>
          </a:p>
        </p:txBody>
      </p:sp>
      <p:sp>
        <p:nvSpPr>
          <p:cNvPr id="4" name="Slide Number Placeholder 3"/>
          <p:cNvSpPr>
            <a:spLocks noGrp="1"/>
          </p:cNvSpPr>
          <p:nvPr>
            <p:ph type="sldNum" sz="quarter" idx="12"/>
          </p:nvPr>
        </p:nvSpPr>
        <p:spPr>
          <a:xfrm>
            <a:off x="8778240" y="6464105"/>
            <a:ext cx="365760" cy="365760"/>
          </a:xfrm>
          <a:prstGeom prst="rect">
            <a:avLst/>
          </a:prstGeom>
        </p:spPr>
        <p:txBody>
          <a:bodyPr vert="horz" rtlCol="0"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EAD395-F20D-48C2-AA20-BDF87346C4F2}"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a:solidFill>
            <a:schemeClr val="bg1">
              <a:lumMod val="95000"/>
            </a:schemeClr>
          </a:solidFill>
          <a:ln>
            <a:noFill/>
          </a:ln>
        </p:spPr>
        <p:txBody>
          <a:bodyPr>
            <a:norm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WHAT HAPPENED TO JUDAS?</a:t>
            </a:r>
          </a:p>
        </p:txBody>
      </p:sp>
      <p:sp>
        <p:nvSpPr>
          <p:cNvPr id="3" name="Content Placeholder 2"/>
          <p:cNvSpPr>
            <a:spLocks noGrp="1"/>
          </p:cNvSpPr>
          <p:nvPr>
            <p:ph idx="1"/>
          </p:nvPr>
        </p:nvSpPr>
        <p:spPr>
          <a:xfrm>
            <a:off x="0" y="900332"/>
            <a:ext cx="9144000" cy="5957668"/>
          </a:xfrm>
        </p:spPr>
        <p:txBody>
          <a:bodyPr>
            <a:noAutofit/>
          </a:bodyPr>
          <a:lstStyle/>
          <a:p>
            <a:pPr>
              <a:lnSpc>
                <a:spcPct val="90000"/>
              </a:lnSpc>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Peter pointed out that scripture said what happened </a:t>
            </a:r>
          </a:p>
          <a:p>
            <a:pPr>
              <a:lnSpc>
                <a:spcPct val="90000"/>
              </a:lnSpc>
              <a:spcBef>
                <a:spcPts val="0"/>
              </a:spcBef>
            </a:pPr>
            <a:r>
              <a:rPr lang="en-US" sz="28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Acts 1:16-20  </a:t>
            </a:r>
            <a:r>
              <a:rPr lang="en-US" sz="2800" dirty="0">
                <a:latin typeface="Tahoma" panose="020B0604030504040204" pitchFamily="34" charset="0"/>
                <a:ea typeface="Tahoma" panose="020B0604030504040204" pitchFamily="34" charset="0"/>
                <a:cs typeface="Tahoma" panose="020B0604030504040204" pitchFamily="34" charset="0"/>
              </a:rPr>
              <a:t>"Brethren, the Scripture had to be fulfilled, which the Holy Spirit foretold by the mouth of David concerning Judas, who became a guide to those who arrested Jesus. For he was counted among us and received his share in this ministry. (Now this man acquired a field with the price of his wickedness, and falling headlong, he burst open in the middle and all his intestines gushed out. And it became known to all who were living in Jerusalem; so that in their own language that field was called </a:t>
            </a:r>
            <a:r>
              <a:rPr lang="en-US" sz="2800" dirty="0" err="1">
                <a:latin typeface="Tahoma" panose="020B0604030504040204" pitchFamily="34" charset="0"/>
                <a:ea typeface="Tahoma" panose="020B0604030504040204" pitchFamily="34" charset="0"/>
                <a:cs typeface="Tahoma" panose="020B0604030504040204" pitchFamily="34" charset="0"/>
              </a:rPr>
              <a:t>Hakeldama</a:t>
            </a:r>
            <a:r>
              <a:rPr lang="en-US" sz="2800" dirty="0">
                <a:latin typeface="Tahoma" panose="020B0604030504040204" pitchFamily="34" charset="0"/>
                <a:ea typeface="Tahoma" panose="020B0604030504040204" pitchFamily="34" charset="0"/>
                <a:cs typeface="Tahoma" panose="020B0604030504040204" pitchFamily="34" charset="0"/>
              </a:rPr>
              <a:t>, that is, Field of Blood.)  For it is written in the book of Psalms,  'Let his homestead be made desolate, and let no one dwell in it'; and, 'Let another man take his office.’ </a:t>
            </a:r>
          </a:p>
          <a:p>
            <a:pPr>
              <a:lnSpc>
                <a:spcPct val="90000"/>
              </a:lnSpc>
              <a:spcBef>
                <a:spcPts val="0"/>
              </a:spcBef>
            </a:pPr>
            <a:r>
              <a:rPr lang="en-US" sz="2800" b="1" dirty="0">
                <a:solidFill>
                  <a:srgbClr val="A50021"/>
                </a:solidFill>
                <a:latin typeface="Tahoma" panose="020B0604030504040204" pitchFamily="34" charset="0"/>
                <a:ea typeface="Tahoma" panose="020B0604030504040204" pitchFamily="34" charset="0"/>
                <a:cs typeface="Tahoma" panose="020B0604030504040204" pitchFamily="34" charset="0"/>
              </a:rPr>
              <a:t>There should be a replacement for Judas</a:t>
            </a:r>
          </a:p>
        </p:txBody>
      </p:sp>
      <p:sp>
        <p:nvSpPr>
          <p:cNvPr id="4" name="Slide Number Placeholder 3"/>
          <p:cNvSpPr>
            <a:spLocks noGrp="1"/>
          </p:cNvSpPr>
          <p:nvPr>
            <p:ph type="sldNum" sz="quarter" idx="12"/>
          </p:nvPr>
        </p:nvSpPr>
        <p:spPr>
          <a:xfrm>
            <a:off x="8778240" y="6492240"/>
            <a:ext cx="365760" cy="365760"/>
          </a:xfrm>
          <a:prstGeom prst="rect">
            <a:avLst/>
          </a:prstGeom>
        </p:spPr>
        <p:txBody>
          <a:bodyPr vert="horz" rtlCol="0"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EAD395-F20D-48C2-AA20-BDF87346C4F2}"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bg1">
              <a:lumMod val="95000"/>
            </a:schemeClr>
          </a:solidFill>
          <a:ln>
            <a:noFill/>
          </a:ln>
        </p:spPr>
        <p:txBody>
          <a:bodyPr>
            <a:noAutofit/>
          </a:bodyPr>
          <a:lstStyle/>
          <a:p>
            <a:pPr algn="ctr"/>
            <a:r>
              <a:rPr lang="en-US" sz="4400" dirty="0" err="1">
                <a:latin typeface="Tahoma" panose="020B0604030504040204" pitchFamily="34" charset="0"/>
                <a:ea typeface="Tahoma" panose="020B0604030504040204" pitchFamily="34" charset="0"/>
                <a:cs typeface="Tahoma" panose="020B0604030504040204" pitchFamily="34" charset="0"/>
              </a:rPr>
              <a:t>tHE</a:t>
            </a:r>
            <a:r>
              <a:rPr lang="en-US" sz="4400" dirty="0">
                <a:latin typeface="Tahoma" panose="020B0604030504040204" pitchFamily="34" charset="0"/>
                <a:ea typeface="Tahoma" panose="020B0604030504040204" pitchFamily="34" charset="0"/>
                <a:cs typeface="Tahoma" panose="020B0604030504040204" pitchFamily="34" charset="0"/>
              </a:rPr>
              <a:t> REPLACEMENT</a:t>
            </a:r>
          </a:p>
        </p:txBody>
      </p:sp>
      <p:sp>
        <p:nvSpPr>
          <p:cNvPr id="3" name="Content Placeholder 2"/>
          <p:cNvSpPr>
            <a:spLocks noGrp="1"/>
          </p:cNvSpPr>
          <p:nvPr>
            <p:ph idx="1"/>
          </p:nvPr>
        </p:nvSpPr>
        <p:spPr>
          <a:xfrm>
            <a:off x="0" y="942535"/>
            <a:ext cx="9144000" cy="5915465"/>
          </a:xfrm>
        </p:spPr>
        <p:txBody>
          <a:bodyPr>
            <a:noAutofit/>
          </a:bodyPr>
          <a:lstStyle/>
          <a:p>
            <a:pPr>
              <a:lnSpc>
                <a:spcPct val="88000"/>
              </a:lnSpc>
              <a:spcBef>
                <a:spcPts val="200"/>
              </a:spcBef>
            </a:pPr>
            <a:r>
              <a:rPr lang="en-US" sz="27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Acts 1:21-26  </a:t>
            </a:r>
            <a:r>
              <a:rPr lang="en-US" sz="2700" dirty="0">
                <a:latin typeface="Tahoma" panose="020B0604030504040204" pitchFamily="34" charset="0"/>
                <a:ea typeface="Tahoma" panose="020B0604030504040204" pitchFamily="34" charset="0"/>
                <a:cs typeface="Tahoma" panose="020B0604030504040204" pitchFamily="34" charset="0"/>
              </a:rPr>
              <a:t>“There</a:t>
            </a:r>
            <a:r>
              <a:rPr lang="en-US" sz="2700" spc="-150" dirty="0">
                <a:latin typeface="Tahoma" panose="020B0604030504040204" pitchFamily="34" charset="0"/>
                <a:ea typeface="Tahoma" panose="020B0604030504040204" pitchFamily="34" charset="0"/>
                <a:cs typeface="Tahoma" panose="020B0604030504040204" pitchFamily="34" charset="0"/>
              </a:rPr>
              <a:t>fore it is </a:t>
            </a:r>
            <a:r>
              <a:rPr lang="en-US" sz="2700" dirty="0">
                <a:latin typeface="Tahoma" panose="020B0604030504040204" pitchFamily="34" charset="0"/>
                <a:ea typeface="Tahoma" panose="020B0604030504040204" pitchFamily="34" charset="0"/>
                <a:cs typeface="Tahoma" panose="020B0604030504040204" pitchFamily="34" charset="0"/>
              </a:rPr>
              <a:t>necessary that of the men who have accompanied us all the time that the Lord Jesus went in and out among us—beginning with the baptism of John until the day that He was taken up from us—one of these must become a witness with us of His </a:t>
            </a:r>
            <a:r>
              <a:rPr lang="en-US" sz="2700" spc="-150" dirty="0">
                <a:latin typeface="Tahoma" panose="020B0604030504040204" pitchFamily="34" charset="0"/>
                <a:ea typeface="Tahoma" panose="020B0604030504040204" pitchFamily="34" charset="0"/>
                <a:cs typeface="Tahoma" panose="020B0604030504040204" pitchFamily="34" charset="0"/>
              </a:rPr>
              <a:t>resurrection.” So they put </a:t>
            </a:r>
            <a:r>
              <a:rPr lang="en-US" sz="2700" dirty="0">
                <a:latin typeface="Tahoma" panose="020B0604030504040204" pitchFamily="34" charset="0"/>
                <a:ea typeface="Tahoma" panose="020B0604030504040204" pitchFamily="34" charset="0"/>
                <a:cs typeface="Tahoma" panose="020B0604030504040204" pitchFamily="34" charset="0"/>
              </a:rPr>
              <a:t>forward two men, Joseph called Barsabbas (who was also called Justus), and Matthias. They prayed and said, "You, Lord, who know the hearts of all men, show </a:t>
            </a:r>
            <a:r>
              <a:rPr lang="en-US" sz="2700" spc="-150" dirty="0">
                <a:latin typeface="Tahoma" panose="020B0604030504040204" pitchFamily="34" charset="0"/>
                <a:ea typeface="Tahoma" panose="020B0604030504040204" pitchFamily="34" charset="0"/>
                <a:cs typeface="Tahoma" panose="020B0604030504040204" pitchFamily="34" charset="0"/>
              </a:rPr>
              <a:t>which one </a:t>
            </a:r>
            <a:r>
              <a:rPr lang="en-US" sz="2700" dirty="0">
                <a:latin typeface="Tahoma" panose="020B0604030504040204" pitchFamily="34" charset="0"/>
                <a:ea typeface="Tahoma" panose="020B0604030504040204" pitchFamily="34" charset="0"/>
                <a:cs typeface="Tahoma" panose="020B0604030504040204" pitchFamily="34" charset="0"/>
              </a:rPr>
              <a:t>of these two You have chosen  to occupy this ministry and apostleship from which Judas turned aside to go to his own place”  And they drew lots for them, and the lot fell to Matthias; and he was added to the eleven apostles.</a:t>
            </a:r>
          </a:p>
          <a:p>
            <a:pPr>
              <a:lnSpc>
                <a:spcPct val="88000"/>
              </a:lnSpc>
              <a:spcBef>
                <a:spcPts val="200"/>
              </a:spcBef>
            </a:pPr>
            <a:r>
              <a:rPr lang="en-US" sz="2700" b="1" dirty="0">
                <a:solidFill>
                  <a:srgbClr val="A50021"/>
                </a:solidFill>
                <a:latin typeface="Tahoma" panose="020B0604030504040204" pitchFamily="34" charset="0"/>
                <a:ea typeface="Tahoma" panose="020B0604030504040204" pitchFamily="34" charset="0"/>
                <a:cs typeface="Tahoma" panose="020B0604030504040204" pitchFamily="34" charset="0"/>
              </a:rPr>
              <a:t>Proverbs 16:33  The lot is cast into the lap,  but its every decision is from the Lord.</a:t>
            </a:r>
          </a:p>
          <a:p>
            <a:pPr>
              <a:lnSpc>
                <a:spcPct val="88000"/>
              </a:lnSpc>
              <a:spcBef>
                <a:spcPts val="200"/>
              </a:spcBef>
            </a:pPr>
            <a:r>
              <a:rPr lang="en-US" sz="2700" b="1" dirty="0">
                <a:solidFill>
                  <a:srgbClr val="002060"/>
                </a:solidFill>
                <a:latin typeface="Tahoma" panose="020B0604030504040204" pitchFamily="34" charset="0"/>
                <a:ea typeface="Tahoma" panose="020B0604030504040204" pitchFamily="34" charset="0"/>
                <a:cs typeface="Tahoma" panose="020B0604030504040204" pitchFamily="34" charset="0"/>
              </a:rPr>
              <a:t>Last time that scripture mentions casting lots</a:t>
            </a:r>
            <a:r>
              <a:rPr lang="en-US" sz="2700" b="1" dirty="0">
                <a:solidFill>
                  <a:srgbClr val="A50021"/>
                </a:solidFill>
                <a:latin typeface="Tahoma" panose="020B0604030504040204" pitchFamily="34" charset="0"/>
                <a:ea typeface="Tahoma" panose="020B0604030504040204" pitchFamily="34" charset="0"/>
                <a:cs typeface="Tahoma" panose="020B0604030504040204" pitchFamily="34" charset="0"/>
              </a:rPr>
              <a:t> </a:t>
            </a:r>
            <a:endParaRPr lang="en-US" sz="2700" dirty="0"/>
          </a:p>
        </p:txBody>
      </p:sp>
      <p:sp>
        <p:nvSpPr>
          <p:cNvPr id="4" name="Slide Number Placeholder 3"/>
          <p:cNvSpPr>
            <a:spLocks noGrp="1"/>
          </p:cNvSpPr>
          <p:nvPr>
            <p:ph type="sldNum" sz="quarter" idx="12"/>
          </p:nvPr>
        </p:nvSpPr>
        <p:spPr>
          <a:xfrm>
            <a:off x="8788752" y="6492240"/>
            <a:ext cx="365760" cy="365760"/>
          </a:xfrm>
          <a:prstGeom prst="rect">
            <a:avLst/>
          </a:prstGeom>
        </p:spPr>
        <p:txBody>
          <a:bodyPr vert="horz" rtlCol="0"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EAD395-F20D-48C2-AA20-BDF87346C4F2}" type="slidenum">
              <a:rPr lang="en-US" smtClean="0"/>
              <a:pPr/>
              <a:t>13</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9145"/>
          </a:xfrm>
          <a:solidFill>
            <a:schemeClr val="bg1">
              <a:lumMod val="95000"/>
            </a:schemeClr>
          </a:solidFill>
          <a:ln>
            <a:noFill/>
          </a:ln>
        </p:spPr>
        <p:txBody>
          <a:bodyPr>
            <a:normAutofit fontScale="90000"/>
          </a:bodyPr>
          <a:lstStyle/>
          <a:p>
            <a:pPr algn="ctr"/>
            <a:r>
              <a:rPr lang="en-US" sz="5400" dirty="0">
                <a:latin typeface="Tahoma" panose="020B0604030504040204" pitchFamily="34" charset="0"/>
                <a:ea typeface="Tahoma" panose="020B0604030504040204" pitchFamily="34" charset="0"/>
                <a:cs typeface="Tahoma" panose="020B0604030504040204" pitchFamily="34" charset="0"/>
              </a:rPr>
              <a:t>ABOUT THIS CLASS</a:t>
            </a:r>
          </a:p>
        </p:txBody>
      </p:sp>
      <p:sp>
        <p:nvSpPr>
          <p:cNvPr id="3" name="Content Placeholder 2"/>
          <p:cNvSpPr>
            <a:spLocks noGrp="1"/>
          </p:cNvSpPr>
          <p:nvPr>
            <p:ph idx="1"/>
          </p:nvPr>
        </p:nvSpPr>
        <p:spPr>
          <a:xfrm>
            <a:off x="0" y="1069145"/>
            <a:ext cx="9144000" cy="5788855"/>
          </a:xfrm>
        </p:spPr>
        <p:txBody>
          <a:bodyPr>
            <a:normAutofit lnSpcReduction="10000"/>
          </a:bodyPr>
          <a:lstStyle/>
          <a:p>
            <a:r>
              <a:rPr lang="en-US" sz="2800" dirty="0">
                <a:solidFill>
                  <a:schemeClr val="bg2">
                    <a:lumMod val="1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YOU WILL NEED:</a:t>
            </a:r>
          </a:p>
          <a:p>
            <a:pPr marL="0" indent="0">
              <a:buNone/>
            </a:pPr>
            <a:r>
              <a:rPr lang="en-US" sz="2800" dirty="0">
                <a:solidFill>
                  <a:schemeClr val="bg2">
                    <a:lumMod val="10000"/>
                  </a:schemeClr>
                </a:solidFill>
                <a:latin typeface="Tahoma" panose="020B0604030504040204" pitchFamily="34" charset="0"/>
                <a:ea typeface="Tahoma" panose="020B0604030504040204" pitchFamily="34" charset="0"/>
                <a:cs typeface="Tahoma" panose="020B0604030504040204" pitchFamily="34" charset="0"/>
              </a:rPr>
              <a:t>     1.  A workbook</a:t>
            </a:r>
          </a:p>
          <a:p>
            <a:pPr marL="0" indent="0">
              <a:buNone/>
            </a:pPr>
            <a:r>
              <a:rPr lang="en-US" sz="2800" dirty="0">
                <a:solidFill>
                  <a:schemeClr val="bg2">
                    <a:lumMod val="10000"/>
                  </a:schemeClr>
                </a:solidFill>
                <a:latin typeface="Tahoma" panose="020B0604030504040204" pitchFamily="34" charset="0"/>
                <a:ea typeface="Tahoma" panose="020B0604030504040204" pitchFamily="34" charset="0"/>
                <a:cs typeface="Tahoma" panose="020B0604030504040204" pitchFamily="34" charset="0"/>
              </a:rPr>
              <a:t>     2.  A good Bible translation (NASB read in class)</a:t>
            </a:r>
          </a:p>
          <a:p>
            <a:pPr marL="0" indent="0">
              <a:buNone/>
            </a:pPr>
            <a:r>
              <a:rPr lang="en-US" sz="2800" dirty="0">
                <a:solidFill>
                  <a:schemeClr val="bg2">
                    <a:lumMod val="10000"/>
                  </a:schemeClr>
                </a:solidFill>
                <a:latin typeface="Tahoma" panose="020B0604030504040204" pitchFamily="34" charset="0"/>
                <a:ea typeface="Tahoma" panose="020B0604030504040204" pitchFamily="34" charset="0"/>
                <a:cs typeface="Tahoma" panose="020B0604030504040204" pitchFamily="34" charset="0"/>
              </a:rPr>
              <a:t>     3.  A concordance keyed to your translation</a:t>
            </a:r>
          </a:p>
          <a:p>
            <a:pPr marL="0" indent="0">
              <a:buNone/>
            </a:pPr>
            <a:r>
              <a:rPr lang="en-US" sz="2800" dirty="0">
                <a:solidFill>
                  <a:schemeClr val="bg2">
                    <a:lumMod val="10000"/>
                  </a:schemeClr>
                </a:solidFill>
                <a:latin typeface="Tahoma" panose="020B0604030504040204" pitchFamily="34" charset="0"/>
                <a:ea typeface="Tahoma" panose="020B0604030504040204" pitchFamily="34" charset="0"/>
                <a:cs typeface="Tahoma" panose="020B0604030504040204" pitchFamily="34" charset="0"/>
              </a:rPr>
              <a:t>     4.  Access to a Bible atlas</a:t>
            </a:r>
          </a:p>
          <a:p>
            <a:pPr marL="0" indent="0">
              <a:buNone/>
            </a:pPr>
            <a:r>
              <a:rPr lang="en-US" sz="2800" dirty="0">
                <a:solidFill>
                  <a:schemeClr val="bg2">
                    <a:lumMod val="10000"/>
                  </a:schemeClr>
                </a:solidFill>
                <a:latin typeface="Tahoma" panose="020B0604030504040204" pitchFamily="34" charset="0"/>
                <a:ea typeface="Tahoma" panose="020B0604030504040204" pitchFamily="34" charset="0"/>
                <a:cs typeface="Tahoma" panose="020B0604030504040204" pitchFamily="34" charset="0"/>
              </a:rPr>
              <a:t>     5.  About 2-3 hours per week for study</a:t>
            </a:r>
          </a:p>
          <a:p>
            <a:r>
              <a:rPr lang="en-US" sz="2800" dirty="0">
                <a:solidFill>
                  <a:schemeClr val="bg2">
                    <a:lumMod val="1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IF YOU MISS A CLASS:</a:t>
            </a:r>
          </a:p>
          <a:p>
            <a:pPr marL="0" indent="0">
              <a:buNone/>
            </a:pPr>
            <a:r>
              <a:rPr lang="en-US" sz="2800" dirty="0">
                <a:solidFill>
                  <a:schemeClr val="bg2">
                    <a:lumMod val="10000"/>
                  </a:schemeClr>
                </a:solidFill>
                <a:latin typeface="Tahoma" panose="020B0604030504040204" pitchFamily="34" charset="0"/>
                <a:ea typeface="Tahoma" panose="020B0604030504040204" pitchFamily="34" charset="0"/>
                <a:cs typeface="Tahoma" panose="020B0604030504040204" pitchFamily="34" charset="0"/>
              </a:rPr>
              <a:t>          recording and </a:t>
            </a:r>
            <a:r>
              <a:rPr lang="en-US" sz="2800" dirty="0" err="1">
                <a:solidFill>
                  <a:schemeClr val="bg2">
                    <a:lumMod val="10000"/>
                  </a:schemeClr>
                </a:solidFill>
                <a:latin typeface="Tahoma" panose="020B0604030504040204" pitchFamily="34" charset="0"/>
                <a:ea typeface="Tahoma" panose="020B0604030504040204" pitchFamily="34" charset="0"/>
                <a:cs typeface="Tahoma" panose="020B0604030504040204" pitchFamily="34" charset="0"/>
              </a:rPr>
              <a:t>powerpoint</a:t>
            </a:r>
            <a:r>
              <a:rPr lang="en-US" sz="2800" dirty="0">
                <a:solidFill>
                  <a:schemeClr val="bg2">
                    <a:lumMod val="10000"/>
                  </a:schemeClr>
                </a:solidFill>
                <a:latin typeface="Tahoma" panose="020B0604030504040204" pitchFamily="34" charset="0"/>
                <a:ea typeface="Tahoma" panose="020B0604030504040204" pitchFamily="34" charset="0"/>
                <a:cs typeface="Tahoma" panose="020B0604030504040204" pitchFamily="34" charset="0"/>
              </a:rPr>
              <a:t> plus extra books:</a:t>
            </a:r>
          </a:p>
          <a:p>
            <a:pPr marL="0" indent="0">
              <a:buNone/>
            </a:pPr>
            <a:r>
              <a:rPr lang="en-US" sz="2800" dirty="0">
                <a:solidFill>
                  <a:schemeClr val="bg2">
                    <a:lumMod val="10000"/>
                  </a:schemeClr>
                </a:solidFill>
                <a:latin typeface="Tahoma" panose="020B0604030504040204" pitchFamily="34" charset="0"/>
                <a:ea typeface="Tahoma" panose="020B0604030504040204" pitchFamily="34" charset="0"/>
                <a:cs typeface="Tahoma" panose="020B0604030504040204" pitchFamily="34" charset="0"/>
              </a:rPr>
              <a:t>          meadow.org under media, classes</a:t>
            </a:r>
          </a:p>
          <a:p>
            <a:pPr marL="0" indent="0">
              <a:buNone/>
            </a:pPr>
            <a:r>
              <a:rPr lang="en-US" sz="2800" dirty="0">
                <a:solidFill>
                  <a:schemeClr val="bg2">
                    <a:lumMod val="10000"/>
                  </a:schemeClr>
                </a:solidFill>
                <a:latin typeface="Tahoma" panose="020B0604030504040204" pitchFamily="34" charset="0"/>
                <a:ea typeface="Tahoma" panose="020B0604030504040204" pitchFamily="34" charset="0"/>
                <a:cs typeface="Tahoma" panose="020B0604030504040204" pitchFamily="34" charset="0"/>
              </a:rPr>
              <a:t>          guardingthetruth.org under curriculum</a:t>
            </a:r>
          </a:p>
          <a:p>
            <a:pPr marL="0" indent="0">
              <a:buNone/>
            </a:pPr>
            <a:r>
              <a:rPr lang="en-US" sz="2800" dirty="0">
                <a:solidFill>
                  <a:schemeClr val="bg2">
                    <a:lumMod val="10000"/>
                  </a:schemeClr>
                </a:solidFill>
                <a:latin typeface="Tahoma" panose="020B0604030504040204" pitchFamily="34" charset="0"/>
                <a:ea typeface="Tahoma" panose="020B0604030504040204" pitchFamily="34" charset="0"/>
                <a:cs typeface="Tahoma" panose="020B0604030504040204" pitchFamily="34" charset="0"/>
              </a:rPr>
              <a:t>     </a:t>
            </a:r>
          </a:p>
        </p:txBody>
      </p:sp>
      <p:sp>
        <p:nvSpPr>
          <p:cNvPr id="4" name="Slide Number Placeholder 3"/>
          <p:cNvSpPr>
            <a:spLocks noGrp="1"/>
          </p:cNvSpPr>
          <p:nvPr>
            <p:ph type="sldNum" sz="quarter" idx="12"/>
          </p:nvPr>
        </p:nvSpPr>
        <p:spPr>
          <a:xfrm>
            <a:off x="8778240" y="6492240"/>
            <a:ext cx="365760" cy="365760"/>
          </a:xfrm>
          <a:prstGeom prst="rect">
            <a:avLst/>
          </a:prstGeom>
        </p:spPr>
        <p:txBody>
          <a:bodyPr vert="horz" rtlCol="0"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EAD395-F20D-48C2-AA20-BDF87346C4F2}" type="slidenum">
              <a:rPr lang="en-US" smtClean="0"/>
              <a:pPr/>
              <a:t>2</a:t>
            </a:fld>
            <a:endParaRPr lang="en-US" dirty="0"/>
          </a:p>
        </p:txBody>
      </p:sp>
    </p:spTree>
    <p:extLst>
      <p:ext uri="{BB962C8B-B14F-4D97-AF65-F5344CB8AC3E}">
        <p14:creationId xmlns:p14="http://schemas.microsoft.com/office/powerpoint/2010/main" val="2144139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8C3779C-53C9-4D71-A75E-6BD18822FD1C}"/>
              </a:ext>
            </a:extLst>
          </p:cNvPr>
          <p:cNvSpPr txBox="1"/>
          <p:nvPr/>
        </p:nvSpPr>
        <p:spPr>
          <a:xfrm>
            <a:off x="0" y="947882"/>
            <a:ext cx="9144000" cy="6532558"/>
          </a:xfrm>
          <a:prstGeom prst="rect">
            <a:avLst/>
          </a:prstGeom>
          <a:noFill/>
        </p:spPr>
        <p:txBody>
          <a:bodyPr wrap="square">
            <a:spAutoFit/>
          </a:bodyPr>
          <a:lstStyle/>
          <a:p>
            <a:pPr marL="457200" indent="-457200">
              <a:lnSpc>
                <a:spcPct val="90000"/>
              </a:lnSpc>
              <a:spcAft>
                <a:spcPts val="300"/>
              </a:spcAft>
              <a:buFont typeface="Arial" panose="020B0604020202020204" pitchFamily="34" charset="0"/>
              <a:buChar char="•"/>
            </a:pPr>
            <a:r>
              <a:rPr lang="en-US" sz="2800" b="1" dirty="0">
                <a:latin typeface="Tahoma" panose="020B0604030504040204" pitchFamily="34" charset="0"/>
                <a:ea typeface="Tahoma" panose="020B0604030504040204" pitchFamily="34" charset="0"/>
                <a:cs typeface="Tahoma" panose="020B0604030504040204" pitchFamily="34" charset="0"/>
              </a:rPr>
              <a:t>Acts 1:7-9 </a:t>
            </a:r>
            <a:r>
              <a:rPr lang="en-US" sz="2800" dirty="0">
                <a:latin typeface="Tahoma" panose="020B0604030504040204" pitchFamily="34" charset="0"/>
                <a:ea typeface="Tahoma" panose="020B0604030504040204" pitchFamily="34" charset="0"/>
                <a:cs typeface="Tahoma" panose="020B0604030504040204" pitchFamily="34" charset="0"/>
              </a:rPr>
              <a:t> He said to them, "It is not for you to know times or epochs which the Father has fixed by His own authority;  but you will receive </a:t>
            </a:r>
            <a:r>
              <a:rPr lang="en-US" sz="2800" u="sng" dirty="0">
                <a:latin typeface="Tahoma" panose="020B0604030504040204" pitchFamily="34" charset="0"/>
                <a:ea typeface="Tahoma" panose="020B0604030504040204" pitchFamily="34" charset="0"/>
                <a:cs typeface="Tahoma" panose="020B0604030504040204" pitchFamily="34" charset="0"/>
              </a:rPr>
              <a:t>power</a:t>
            </a:r>
            <a:r>
              <a:rPr lang="en-US" sz="2800" dirty="0">
                <a:latin typeface="Tahoma" panose="020B0604030504040204" pitchFamily="34" charset="0"/>
                <a:ea typeface="Tahoma" panose="020B0604030504040204" pitchFamily="34" charset="0"/>
                <a:cs typeface="Tahoma" panose="020B0604030504040204" pitchFamily="34" charset="0"/>
              </a:rPr>
              <a:t> when the Holy Spirit has come upon you; and you shall be My witnesses both in Jerusalem, and in all Judea and Samaria, and even to the remotest part of the earth."  And after He had said these things, He was lifted up while they were looking on, and a cloud received Him out of their sight. </a:t>
            </a:r>
          </a:p>
          <a:p>
            <a:pPr marL="457200" indent="-457200">
              <a:lnSpc>
                <a:spcPct val="90000"/>
              </a:lnSpc>
              <a:buFont typeface="Arial" panose="020B0604020202020204" pitchFamily="34" charset="0"/>
              <a:buChar char="•"/>
            </a:pPr>
            <a:r>
              <a:rPr lang="en-US" sz="2800" dirty="0">
                <a:solidFill>
                  <a:srgbClr val="A5002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AUTHORITY: </a:t>
            </a:r>
            <a:r>
              <a:rPr lang="en-US" sz="2800" i="1" dirty="0">
                <a:solidFill>
                  <a:srgbClr val="A50021"/>
                </a:solidFill>
                <a:latin typeface="Tahoma" panose="020B0604030504040204" pitchFamily="34" charset="0"/>
                <a:ea typeface="Tahoma" panose="020B0604030504040204" pitchFamily="34" charset="0"/>
                <a:cs typeface="Tahoma" panose="020B0604030504040204" pitchFamily="34" charset="0"/>
              </a:rPr>
              <a:t>EXOUSIA: </a:t>
            </a:r>
            <a:r>
              <a:rPr lang="en-US" sz="2800" dirty="0">
                <a:solidFill>
                  <a:srgbClr val="A50021"/>
                </a:solidFill>
                <a:latin typeface="Tahoma" panose="020B0604030504040204" pitchFamily="34" charset="0"/>
                <a:ea typeface="Tahoma" panose="020B0604030504040204" pitchFamily="34" charset="0"/>
                <a:cs typeface="Tahoma" panose="020B0604030504040204" pitchFamily="34" charset="0"/>
              </a:rPr>
              <a:t>the right to act</a:t>
            </a:r>
          </a:p>
          <a:p>
            <a:pPr>
              <a:lnSpc>
                <a:spcPct val="90000"/>
              </a:lnSpc>
              <a:buNone/>
            </a:pPr>
            <a:r>
              <a:rPr lang="en-US" sz="2800" dirty="0">
                <a:latin typeface="Tahoma" panose="020B0604030504040204" pitchFamily="34" charset="0"/>
                <a:ea typeface="Tahoma" panose="020B0604030504040204" pitchFamily="34" charset="0"/>
                <a:cs typeface="Tahoma" panose="020B0604030504040204" pitchFamily="34" charset="0"/>
              </a:rPr>
              <a:t>        1. given by someone to someone</a:t>
            </a:r>
          </a:p>
          <a:p>
            <a:pPr>
              <a:lnSpc>
                <a:spcPct val="90000"/>
              </a:lnSpc>
              <a:buNone/>
            </a:pPr>
            <a:r>
              <a:rPr lang="en-US" sz="2800" dirty="0">
                <a:latin typeface="Tahoma" panose="020B0604030504040204" pitchFamily="34" charset="0"/>
                <a:ea typeface="Tahoma" panose="020B0604030504040204" pitchFamily="34" charset="0"/>
                <a:cs typeface="Tahoma" panose="020B0604030504040204" pitchFamily="34" charset="0"/>
              </a:rPr>
              <a:t>        2. works within certain specified rules</a:t>
            </a:r>
          </a:p>
          <a:p>
            <a:pPr>
              <a:lnSpc>
                <a:spcPct val="90000"/>
              </a:lnSpc>
              <a:buNone/>
            </a:pPr>
            <a:r>
              <a:rPr lang="en-US" sz="2800" dirty="0">
                <a:latin typeface="Tahoma" panose="020B0604030504040204" pitchFamily="34" charset="0"/>
                <a:ea typeface="Tahoma" panose="020B0604030504040204" pitchFamily="34" charset="0"/>
                <a:cs typeface="Tahoma" panose="020B0604030504040204" pitchFamily="34" charset="0"/>
              </a:rPr>
              <a:t>        3. has established parameters (or domain)</a:t>
            </a:r>
          </a:p>
          <a:p>
            <a:pPr marL="457200" indent="-457200">
              <a:lnSpc>
                <a:spcPct val="90000"/>
              </a:lnSpc>
              <a:buFont typeface="Arial" panose="020B0604020202020204" pitchFamily="34" charset="0"/>
              <a:buChar char="•"/>
            </a:pPr>
            <a:r>
              <a:rPr lang="en-US" sz="2800" dirty="0">
                <a:solidFill>
                  <a:srgbClr val="A5002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POWER: </a:t>
            </a:r>
            <a:r>
              <a:rPr lang="en-US" sz="2800" i="1" dirty="0">
                <a:solidFill>
                  <a:srgbClr val="A50021"/>
                </a:solidFill>
                <a:latin typeface="Tahoma" panose="020B0604030504040204" pitchFamily="34" charset="0"/>
                <a:ea typeface="Tahoma" panose="020B0604030504040204" pitchFamily="34" charset="0"/>
                <a:cs typeface="Tahoma" panose="020B0604030504040204" pitchFamily="34" charset="0"/>
              </a:rPr>
              <a:t>DUNAMIS:</a:t>
            </a:r>
            <a:r>
              <a:rPr lang="en-US" sz="2800" dirty="0">
                <a:solidFill>
                  <a:srgbClr val="A50021"/>
                </a:solidFill>
                <a:latin typeface="Tahoma" panose="020B0604030504040204" pitchFamily="34" charset="0"/>
                <a:ea typeface="Tahoma" panose="020B0604030504040204" pitchFamily="34" charset="0"/>
                <a:cs typeface="Tahoma" panose="020B0604030504040204" pitchFamily="34" charset="0"/>
              </a:rPr>
              <a:t> the ability to act</a:t>
            </a:r>
          </a:p>
          <a:p>
            <a:pPr marL="457200" indent="-457200">
              <a:lnSpc>
                <a:spcPct val="90000"/>
              </a:lnSpc>
              <a:buFont typeface="Arial" panose="020B0604020202020204" pitchFamily="34" charset="0"/>
              <a:buChar char="•"/>
            </a:pPr>
            <a:r>
              <a:rPr lang="en-US" sz="2800" dirty="0">
                <a:solidFill>
                  <a:srgbClr val="0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AUTHORITY AND POWER WORK TOGETHER</a:t>
            </a:r>
          </a:p>
          <a:p>
            <a:pPr marL="457200" indent="-457200">
              <a:buFont typeface="Arial" panose="020B0604020202020204" pitchFamily="34" charset="0"/>
              <a:buChar char="•"/>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1E926D7C-EF10-4175-A7C9-210BFA4C92B2}"/>
              </a:ext>
            </a:extLst>
          </p:cNvPr>
          <p:cNvSpPr txBox="1"/>
          <p:nvPr/>
        </p:nvSpPr>
        <p:spPr>
          <a:xfrm>
            <a:off x="1153551" y="140678"/>
            <a:ext cx="6836898" cy="769441"/>
          </a:xfrm>
          <a:prstGeom prst="rect">
            <a:avLst/>
          </a:prstGeom>
          <a:noFill/>
        </p:spPr>
        <p:txBody>
          <a:bodyPr wrap="square" rtlCol="0">
            <a:spAutoFit/>
          </a:bodyPr>
          <a:lstStyle/>
          <a:p>
            <a:r>
              <a:rPr lang="en-US" sz="4400" dirty="0">
                <a:latin typeface="Tahoma" panose="020B0604030504040204" pitchFamily="34" charset="0"/>
                <a:ea typeface="Tahoma" panose="020B0604030504040204" pitchFamily="34" charset="0"/>
                <a:cs typeface="Tahoma" panose="020B0604030504040204" pitchFamily="34" charset="0"/>
              </a:rPr>
              <a:t>VERSE FOR THE JOURNEY</a:t>
            </a:r>
          </a:p>
        </p:txBody>
      </p:sp>
    </p:spTree>
    <p:extLst>
      <p:ext uri="{BB962C8B-B14F-4D97-AF65-F5344CB8AC3E}">
        <p14:creationId xmlns:p14="http://schemas.microsoft.com/office/powerpoint/2010/main" val="4169131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53551"/>
          </a:xfrm>
          <a:solidFill>
            <a:schemeClr val="bg1">
              <a:lumMod val="95000"/>
            </a:schemeClr>
          </a:solidFill>
          <a:ln>
            <a:noFill/>
          </a:ln>
        </p:spPr>
        <p:txBody>
          <a:bodyPr>
            <a:normAutofit/>
          </a:bodyPr>
          <a:lstStyle/>
          <a:p>
            <a:pPr algn="ctr"/>
            <a:r>
              <a:rPr lang="en-US" sz="4800" dirty="0">
                <a:latin typeface="Tahoma" pitchFamily="34" charset="0"/>
                <a:cs typeface="Tahoma" pitchFamily="34" charset="0"/>
              </a:rPr>
              <a:t>THE CHURCH BEGINS</a:t>
            </a:r>
          </a:p>
        </p:txBody>
      </p:sp>
      <p:sp>
        <p:nvSpPr>
          <p:cNvPr id="3" name="Content Placeholder 2"/>
          <p:cNvSpPr>
            <a:spLocks noGrp="1"/>
          </p:cNvSpPr>
          <p:nvPr>
            <p:ph idx="1"/>
          </p:nvPr>
        </p:nvSpPr>
        <p:spPr>
          <a:xfrm>
            <a:off x="0" y="1153551"/>
            <a:ext cx="9144000" cy="5704449"/>
          </a:xfrm>
          <a:solidFill>
            <a:schemeClr val="bg1">
              <a:lumMod val="95000"/>
            </a:schemeClr>
          </a:solidFill>
        </p:spPr>
        <p:txBody>
          <a:bodyPr>
            <a:normAutofit lnSpcReduction="10000"/>
          </a:bodyPr>
          <a:lstStyle/>
          <a:p>
            <a:pPr>
              <a:lnSpc>
                <a:spcPct val="100000"/>
              </a:lnSpc>
              <a:spcBef>
                <a:spcPts val="300"/>
              </a:spcBef>
            </a:pPr>
            <a:r>
              <a:rPr lang="en-US" sz="3000" dirty="0">
                <a:latin typeface="Tahoma" panose="020B0604030504040204" pitchFamily="34" charset="0"/>
                <a:ea typeface="Tahoma" panose="020B0604030504040204" pitchFamily="34" charset="0"/>
                <a:cs typeface="Tahoma" panose="020B0604030504040204" pitchFamily="34" charset="0"/>
              </a:rPr>
              <a:t>Acts 1 continues where Luke’s gospel left off</a:t>
            </a:r>
          </a:p>
          <a:p>
            <a:pPr>
              <a:lnSpc>
                <a:spcPct val="100000"/>
              </a:lnSpc>
              <a:spcBef>
                <a:spcPts val="300"/>
              </a:spcBef>
            </a:pPr>
            <a:r>
              <a:rPr lang="en-US" sz="3000" dirty="0">
                <a:latin typeface="Tahoma" panose="020B0604030504040204" pitchFamily="34" charset="0"/>
                <a:ea typeface="Tahoma" panose="020B0604030504040204" pitchFamily="34" charset="0"/>
                <a:cs typeface="Tahoma" panose="020B0604030504040204" pitchFamily="34" charset="0"/>
              </a:rPr>
              <a:t>Acts is addressed to the same person, </a:t>
            </a:r>
            <a:r>
              <a:rPr lang="en-US" sz="3000" dirty="0" err="1">
                <a:latin typeface="Tahoma" panose="020B0604030504040204" pitchFamily="34" charset="0"/>
                <a:ea typeface="Tahoma" panose="020B0604030504040204" pitchFamily="34" charset="0"/>
                <a:cs typeface="Tahoma" panose="020B0604030504040204" pitchFamily="34" charset="0"/>
              </a:rPr>
              <a:t>Theophilus</a:t>
            </a:r>
            <a:endParaRPr lang="en-US" sz="3000"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300"/>
              </a:spcBef>
            </a:pPr>
            <a:r>
              <a:rPr lang="en-US" sz="3000" dirty="0">
                <a:latin typeface="Tahoma" panose="020B0604030504040204" pitchFamily="34" charset="0"/>
                <a:ea typeface="Tahoma" panose="020B0604030504040204" pitchFamily="34" charset="0"/>
                <a:cs typeface="Tahoma" panose="020B0604030504040204" pitchFamily="34" charset="0"/>
              </a:rPr>
              <a:t>The coming of the Spirit marks the beginning of the church—the covenant has been established</a:t>
            </a:r>
          </a:p>
          <a:p>
            <a:pPr>
              <a:lnSpc>
                <a:spcPct val="100000"/>
              </a:lnSpc>
              <a:spcBef>
                <a:spcPts val="300"/>
              </a:spcBef>
            </a:pPr>
            <a:r>
              <a:rPr lang="en-US" sz="3000" dirty="0">
                <a:latin typeface="Tahoma" panose="020B0604030504040204" pitchFamily="34" charset="0"/>
                <a:ea typeface="Tahoma" panose="020B0604030504040204" pitchFamily="34" charset="0"/>
                <a:cs typeface="Tahoma" panose="020B0604030504040204" pitchFamily="34" charset="0"/>
              </a:rPr>
              <a:t>The ability to fulfill the great commission was becoming reality with the coming of the Spirit</a:t>
            </a:r>
          </a:p>
          <a:p>
            <a:pPr>
              <a:lnSpc>
                <a:spcPct val="100000"/>
              </a:lnSpc>
              <a:spcBef>
                <a:spcPts val="300"/>
              </a:spcBef>
            </a:pPr>
            <a:r>
              <a:rPr lang="en-US" sz="2800" dirty="0">
                <a:solidFill>
                  <a:srgbClr val="A5002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Matthew 28:18-20   </a:t>
            </a:r>
            <a:r>
              <a:rPr lang="en-US" sz="2800" dirty="0">
                <a:solidFill>
                  <a:srgbClr val="A50021"/>
                </a:solidFill>
                <a:latin typeface="Tahoma" panose="020B0604030504040204" pitchFamily="34" charset="0"/>
                <a:ea typeface="Tahoma" panose="020B0604030504040204" pitchFamily="34" charset="0"/>
                <a:cs typeface="Tahoma" panose="020B0604030504040204" pitchFamily="34" charset="0"/>
              </a:rPr>
              <a:t>And Jesus came up and spoke to them, saying, "All authority has been given to Me in heaven and on earth. Go therefore and make disciples of all the nations, baptizing them in the name of the Father and the Son and the Holy Spirit, teaching them to observe all that I commanded you; and lo, I am with you always, even to the end of the age.”</a:t>
            </a:r>
          </a:p>
        </p:txBody>
      </p:sp>
      <p:sp>
        <p:nvSpPr>
          <p:cNvPr id="4" name="Slide Number Placeholder 3"/>
          <p:cNvSpPr>
            <a:spLocks noGrp="1"/>
          </p:cNvSpPr>
          <p:nvPr>
            <p:ph type="sldNum" sz="quarter" idx="12"/>
          </p:nvPr>
        </p:nvSpPr>
        <p:spPr>
          <a:xfrm>
            <a:off x="8778240" y="6492240"/>
            <a:ext cx="365760" cy="365760"/>
          </a:xfrm>
          <a:prstGeom prst="rect">
            <a:avLst/>
          </a:prstGeom>
        </p:spPr>
        <p:txBody>
          <a:bodyPr vert="horz" rtlCol="0"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EAD395-F20D-48C2-AA20-BDF87346C4F2}"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24393"/>
          </a:xfrm>
          <a:solidFill>
            <a:schemeClr val="bg1">
              <a:lumMod val="95000"/>
            </a:schemeClr>
          </a:solidFill>
          <a:ln>
            <a:noFill/>
          </a:ln>
        </p:spPr>
        <p:txBody>
          <a:bodyPr>
            <a:norm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BREAKDOWN OF EVENTS</a:t>
            </a:r>
          </a:p>
        </p:txBody>
      </p:sp>
      <p:sp>
        <p:nvSpPr>
          <p:cNvPr id="3" name="Content Placeholder 2"/>
          <p:cNvSpPr>
            <a:spLocks noGrp="1"/>
          </p:cNvSpPr>
          <p:nvPr>
            <p:ph idx="1"/>
          </p:nvPr>
        </p:nvSpPr>
        <p:spPr>
          <a:xfrm>
            <a:off x="0" y="1024394"/>
            <a:ext cx="9144000" cy="5833606"/>
          </a:xfrm>
        </p:spPr>
        <p:txBody>
          <a:bodyPr>
            <a:normAutofit lnSpcReduction="10000"/>
          </a:bodyPr>
          <a:lstStyle/>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Jesus presented Himself alive over a period of 40 days after his resurrection</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Gave “convincing proofs”</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Jesus gave orders to his apostles </a:t>
            </a:r>
          </a:p>
          <a:p>
            <a:pPr>
              <a:spcBef>
                <a:spcPts val="300"/>
              </a:spcBef>
              <a:buNone/>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a:solidFill>
                  <a:srgbClr val="A50021"/>
                </a:solidFill>
                <a:latin typeface="Tahoma" panose="020B0604030504040204" pitchFamily="34" charset="0"/>
                <a:ea typeface="Tahoma" panose="020B0604030504040204" pitchFamily="34" charset="0"/>
                <a:cs typeface="Tahoma" panose="020B0604030504040204" pitchFamily="34" charset="0"/>
              </a:rPr>
              <a:t>orders: </a:t>
            </a:r>
            <a:r>
              <a:rPr lang="en-US" sz="2800" i="1" dirty="0" err="1">
                <a:solidFill>
                  <a:srgbClr val="A50021"/>
                </a:solidFill>
                <a:latin typeface="Tahoma" panose="020B0604030504040204" pitchFamily="34" charset="0"/>
                <a:ea typeface="Tahoma" panose="020B0604030504040204" pitchFamily="34" charset="0"/>
                <a:cs typeface="Tahoma" panose="020B0604030504040204" pitchFamily="34" charset="0"/>
              </a:rPr>
              <a:t>entellomai</a:t>
            </a:r>
            <a:r>
              <a:rPr lang="en-US" sz="2800" i="1" dirty="0">
                <a:solidFill>
                  <a:srgbClr val="A50021"/>
                </a:solidFill>
                <a:latin typeface="Tahoma" panose="020B0604030504040204" pitchFamily="34" charset="0"/>
                <a:ea typeface="Tahoma" panose="020B0604030504040204" pitchFamily="34" charset="0"/>
                <a:cs typeface="Tahoma" panose="020B0604030504040204" pitchFamily="34" charset="0"/>
              </a:rPr>
              <a:t>:</a:t>
            </a:r>
            <a:r>
              <a:rPr lang="en-US" sz="2800" dirty="0">
                <a:solidFill>
                  <a:srgbClr val="A50021"/>
                </a:solidFill>
                <a:latin typeface="Tahoma" panose="020B0604030504040204" pitchFamily="34" charset="0"/>
                <a:ea typeface="Tahoma" panose="020B0604030504040204" pitchFamily="34" charset="0"/>
                <a:cs typeface="Tahoma" panose="020B0604030504040204" pitchFamily="34" charset="0"/>
              </a:rPr>
              <a:t> commandments</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Spoke of kingdom things</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Commanded them not to leave Jerusalem</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Told disciples to “wait for what the Father had promised”</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Compared John’s baptism with Spirit baptism</a:t>
            </a:r>
          </a:p>
          <a:p>
            <a:pPr>
              <a:spcBef>
                <a:spcPts val="300"/>
              </a:spcBef>
            </a:pPr>
            <a:r>
              <a:rPr lang="en-US" sz="28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Matthew 3:11  </a:t>
            </a:r>
            <a:r>
              <a:rPr lang="en-US" sz="2800" dirty="0">
                <a:solidFill>
                  <a:srgbClr val="002060"/>
                </a:solidFill>
                <a:latin typeface="Tahoma" panose="020B0604030504040204" pitchFamily="34" charset="0"/>
                <a:ea typeface="Tahoma" panose="020B0604030504040204" pitchFamily="34" charset="0"/>
                <a:cs typeface="Tahoma" panose="020B0604030504040204" pitchFamily="34" charset="0"/>
              </a:rPr>
              <a:t>"As for me, I baptize you with water for repentance, but He who is coming after me is mightier      than I, and I am not fit to remove His sandals; He will    baptize you with the Holy Spirit and fire. </a:t>
            </a:r>
          </a:p>
        </p:txBody>
      </p:sp>
      <p:sp>
        <p:nvSpPr>
          <p:cNvPr id="4" name="Slide Number Placeholder 3"/>
          <p:cNvSpPr>
            <a:spLocks noGrp="1"/>
          </p:cNvSpPr>
          <p:nvPr>
            <p:ph type="sldNum" sz="quarter" idx="12"/>
          </p:nvPr>
        </p:nvSpPr>
        <p:spPr>
          <a:xfrm>
            <a:off x="8778240" y="6492240"/>
            <a:ext cx="365760" cy="365760"/>
          </a:xfrm>
          <a:prstGeom prst="rect">
            <a:avLst/>
          </a:prstGeom>
        </p:spPr>
        <p:txBody>
          <a:bodyPr vert="horz" rtlCol="0"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EAD395-F20D-48C2-AA20-BDF87346C4F2}"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9145"/>
          </a:xfrm>
          <a:solidFill>
            <a:schemeClr val="bg1">
              <a:lumMod val="95000"/>
            </a:schemeClr>
          </a:solidFill>
          <a:ln>
            <a:noFill/>
          </a:ln>
        </p:spPr>
        <p:txBody>
          <a:bodyPr>
            <a:normAutofit fontScale="90000"/>
          </a:bodyPr>
          <a:lstStyle/>
          <a:p>
            <a:pPr algn="ctr"/>
            <a:r>
              <a:rPr lang="en-US" sz="5400" dirty="0">
                <a:latin typeface="Tahoma" panose="020B0604030504040204" pitchFamily="34" charset="0"/>
                <a:ea typeface="Tahoma" panose="020B0604030504040204" pitchFamily="34" charset="0"/>
                <a:cs typeface="Tahoma" panose="020B0604030504040204" pitchFamily="34" charset="0"/>
              </a:rPr>
              <a:t>BAPTISM</a:t>
            </a:r>
          </a:p>
        </p:txBody>
      </p:sp>
      <p:sp>
        <p:nvSpPr>
          <p:cNvPr id="3" name="Content Placeholder 2"/>
          <p:cNvSpPr>
            <a:spLocks noGrp="1"/>
          </p:cNvSpPr>
          <p:nvPr>
            <p:ph idx="1"/>
          </p:nvPr>
        </p:nvSpPr>
        <p:spPr>
          <a:xfrm>
            <a:off x="0" y="1069145"/>
            <a:ext cx="9144000" cy="5788855"/>
          </a:xfrm>
        </p:spPr>
        <p:txBody>
          <a:bodyPr>
            <a:normAutofit/>
          </a:bodyPr>
          <a:lstStyle/>
          <a:p>
            <a:r>
              <a:rPr lang="en-US" sz="2800" dirty="0">
                <a:solidFill>
                  <a:srgbClr val="A50021"/>
                </a:solidFill>
                <a:latin typeface="Tahoma" panose="020B0604030504040204" pitchFamily="34" charset="0"/>
                <a:ea typeface="Tahoma" panose="020B0604030504040204" pitchFamily="34" charset="0"/>
                <a:cs typeface="Tahoma" panose="020B0604030504040204" pitchFamily="34" charset="0"/>
              </a:rPr>
              <a:t>BAPTIZE: </a:t>
            </a:r>
            <a:r>
              <a:rPr lang="en-US" sz="2800" i="1" dirty="0">
                <a:solidFill>
                  <a:srgbClr val="A50021"/>
                </a:solidFill>
                <a:latin typeface="Tahoma" panose="020B0604030504040204" pitchFamily="34" charset="0"/>
                <a:ea typeface="Tahoma" panose="020B0604030504040204" pitchFamily="34" charset="0"/>
                <a:cs typeface="Tahoma" panose="020B0604030504040204" pitchFamily="34" charset="0"/>
              </a:rPr>
              <a:t>BAPTIZO: </a:t>
            </a:r>
            <a:r>
              <a:rPr lang="en-US" sz="2800" dirty="0">
                <a:solidFill>
                  <a:srgbClr val="A50021"/>
                </a:solidFill>
                <a:latin typeface="Tahoma" panose="020B0604030504040204" pitchFamily="34" charset="0"/>
                <a:ea typeface="Tahoma" panose="020B0604030504040204" pitchFamily="34" charset="0"/>
                <a:cs typeface="Tahoma" panose="020B0604030504040204" pitchFamily="34" charset="0"/>
              </a:rPr>
              <a:t>to be fully immersed</a:t>
            </a:r>
          </a:p>
          <a:p>
            <a:r>
              <a:rPr lang="en-US" sz="2800" dirty="0">
                <a:solidFill>
                  <a:schemeClr val="bg2">
                    <a:lumMod val="1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Ephesians 1:13  </a:t>
            </a:r>
            <a:r>
              <a:rPr lang="en-US" sz="2800" dirty="0">
                <a:solidFill>
                  <a:schemeClr val="bg2">
                    <a:lumMod val="10000"/>
                  </a:schemeClr>
                </a:solidFill>
                <a:latin typeface="Tahoma" panose="020B0604030504040204" pitchFamily="34" charset="0"/>
                <a:ea typeface="Tahoma" panose="020B0604030504040204" pitchFamily="34" charset="0"/>
                <a:cs typeface="Tahoma" panose="020B0604030504040204" pitchFamily="34" charset="0"/>
              </a:rPr>
              <a:t>In Him, you also, after listening to the message of truth, the gospel of your salvation—having also believed, you were sealed in Him with the Holy Spirit of promise…</a:t>
            </a:r>
          </a:p>
          <a:p>
            <a:r>
              <a:rPr lang="en-US" sz="2800" dirty="0">
                <a:solidFill>
                  <a:schemeClr val="bg2">
                    <a:lumMod val="1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Ephesians 4:30  </a:t>
            </a:r>
            <a:r>
              <a:rPr lang="en-US" sz="2800" dirty="0">
                <a:solidFill>
                  <a:schemeClr val="bg2">
                    <a:lumMod val="10000"/>
                  </a:schemeClr>
                </a:solidFill>
                <a:latin typeface="Tahoma" panose="020B0604030504040204" pitchFamily="34" charset="0"/>
                <a:ea typeface="Tahoma" panose="020B0604030504040204" pitchFamily="34" charset="0"/>
                <a:cs typeface="Tahoma" panose="020B0604030504040204" pitchFamily="34" charset="0"/>
              </a:rPr>
              <a:t>Do not grieve the Holy Spirit of God, by whom you were sealed for the day of redemption.</a:t>
            </a:r>
          </a:p>
          <a:p>
            <a:r>
              <a:rPr lang="en-US" sz="2800" dirty="0">
                <a:solidFill>
                  <a:schemeClr val="bg2">
                    <a:lumMod val="1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 Corinthians 1:21-22   </a:t>
            </a:r>
            <a:r>
              <a:rPr lang="en-US" sz="2800" dirty="0">
                <a:solidFill>
                  <a:schemeClr val="bg2">
                    <a:lumMod val="10000"/>
                  </a:schemeClr>
                </a:solidFill>
                <a:latin typeface="Tahoma" panose="020B0604030504040204" pitchFamily="34" charset="0"/>
                <a:ea typeface="Tahoma" panose="020B0604030504040204" pitchFamily="34" charset="0"/>
                <a:cs typeface="Tahoma" panose="020B0604030504040204" pitchFamily="34" charset="0"/>
              </a:rPr>
              <a:t>Now He who establishes us with you in Christ and anointed us is God, who also sealed us and gave us the Spirit in our hearts as a pledge. </a:t>
            </a:r>
          </a:p>
        </p:txBody>
      </p:sp>
      <p:sp>
        <p:nvSpPr>
          <p:cNvPr id="4" name="Slide Number Placeholder 3"/>
          <p:cNvSpPr>
            <a:spLocks noGrp="1"/>
          </p:cNvSpPr>
          <p:nvPr>
            <p:ph type="sldNum" sz="quarter" idx="12"/>
          </p:nvPr>
        </p:nvSpPr>
        <p:spPr>
          <a:xfrm>
            <a:off x="8778240" y="6492240"/>
            <a:ext cx="365760" cy="365760"/>
          </a:xfrm>
          <a:prstGeom prst="rect">
            <a:avLst/>
          </a:prstGeom>
        </p:spPr>
        <p:txBody>
          <a:bodyPr vert="horz" rtlCol="0"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EAD395-F20D-48C2-AA20-BDF87346C4F2}"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bg1">
              <a:lumMod val="95000"/>
            </a:schemeClr>
          </a:solidFill>
          <a:ln>
            <a:noFill/>
          </a:ln>
        </p:spPr>
        <p:txBody>
          <a:bodyPr>
            <a:norm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THE WORK OF THE SPIRIT</a:t>
            </a:r>
          </a:p>
        </p:txBody>
      </p:sp>
      <p:sp>
        <p:nvSpPr>
          <p:cNvPr id="3" name="Content Placeholder 2"/>
          <p:cNvSpPr>
            <a:spLocks noGrp="1"/>
          </p:cNvSpPr>
          <p:nvPr>
            <p:ph idx="1"/>
          </p:nvPr>
        </p:nvSpPr>
        <p:spPr>
          <a:xfrm>
            <a:off x="0" y="970671"/>
            <a:ext cx="9144000" cy="5887329"/>
          </a:xfrm>
        </p:spPr>
        <p:txBody>
          <a:bodyPr>
            <a:noAutofit/>
          </a:bodyPr>
          <a:lstStyle/>
          <a:p>
            <a:pPr>
              <a:lnSpc>
                <a:spcPct val="90000"/>
              </a:lnSpc>
              <a:spcBef>
                <a:spcPts val="300"/>
              </a:spcBef>
              <a:buNone/>
            </a:pPr>
            <a:r>
              <a:rPr lang="en-US" sz="2700" b="1" dirty="0"/>
              <a:t>1</a:t>
            </a:r>
            <a:r>
              <a:rPr lang="en-US" sz="2700" b="1" dirty="0">
                <a:latin typeface="Tahoma" panose="020B0604030504040204" pitchFamily="34" charset="0"/>
                <a:ea typeface="Tahoma" panose="020B0604030504040204" pitchFamily="34" charset="0"/>
                <a:cs typeface="Tahoma" panose="020B0604030504040204" pitchFamily="34" charset="0"/>
              </a:rPr>
              <a:t>. The Spirit indwells us when we believe—when we belong to Christ</a:t>
            </a:r>
          </a:p>
          <a:p>
            <a:pPr>
              <a:lnSpc>
                <a:spcPct val="90000"/>
              </a:lnSpc>
              <a:spcBef>
                <a:spcPts val="300"/>
              </a:spcBef>
            </a:pPr>
            <a:r>
              <a:rPr lang="en-US" sz="2700" dirty="0">
                <a:solidFill>
                  <a:srgbClr val="A5002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Romans 8:9  </a:t>
            </a:r>
            <a:r>
              <a:rPr lang="en-US" sz="2700" dirty="0">
                <a:solidFill>
                  <a:srgbClr val="A50021"/>
                </a:solidFill>
                <a:latin typeface="Tahoma" panose="020B0604030504040204" pitchFamily="34" charset="0"/>
                <a:ea typeface="Tahoma" panose="020B0604030504040204" pitchFamily="34" charset="0"/>
                <a:cs typeface="Tahoma" panose="020B0604030504040204" pitchFamily="34" charset="0"/>
              </a:rPr>
              <a:t>However, you are not in the flesh but in the Spirit, if indeed the Spirit of God dwells in you. But if anyone does not have the Spirit of Christ, he does not belong to Him. </a:t>
            </a:r>
          </a:p>
          <a:p>
            <a:pPr>
              <a:lnSpc>
                <a:spcPct val="90000"/>
              </a:lnSpc>
              <a:spcBef>
                <a:spcPts val="300"/>
              </a:spcBef>
            </a:pPr>
            <a:r>
              <a:rPr lang="en-US" sz="2700" dirty="0">
                <a:solidFill>
                  <a:schemeClr val="tx1">
                    <a:lumMod val="95000"/>
                    <a:lumOff val="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 Corinthians 6:17  </a:t>
            </a:r>
            <a:r>
              <a:rPr lang="en-US" sz="2700" dirty="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rPr>
              <a:t>But the one who joins himself to the Lord is one spirit with Him. </a:t>
            </a:r>
          </a:p>
          <a:p>
            <a:pPr>
              <a:lnSpc>
                <a:spcPct val="90000"/>
              </a:lnSpc>
              <a:spcBef>
                <a:spcPts val="300"/>
              </a:spcBef>
            </a:pPr>
            <a:r>
              <a:rPr lang="en-US" sz="2700" dirty="0">
                <a:solidFill>
                  <a:srgbClr val="A5002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Galatians 4:6-7  </a:t>
            </a:r>
            <a:r>
              <a:rPr lang="en-US" sz="2700" dirty="0">
                <a:solidFill>
                  <a:srgbClr val="A50021"/>
                </a:solidFill>
                <a:latin typeface="Tahoma" panose="020B0604030504040204" pitchFamily="34" charset="0"/>
                <a:ea typeface="Tahoma" panose="020B0604030504040204" pitchFamily="34" charset="0"/>
                <a:cs typeface="Tahoma" panose="020B0604030504040204" pitchFamily="34" charset="0"/>
              </a:rPr>
              <a:t>Because you are sons, God has sent forth the Spirit of His Son into our hearts, crying, “Abba! Father!” Therefore you are no longer a slave, but a        son; and if a son, then an heir through God.</a:t>
            </a:r>
          </a:p>
          <a:p>
            <a:pPr>
              <a:lnSpc>
                <a:spcPct val="90000"/>
              </a:lnSpc>
              <a:spcBef>
                <a:spcPts val="300"/>
              </a:spcBef>
            </a:pPr>
            <a:r>
              <a:rPr lang="en-US" sz="2700" dirty="0">
                <a:solidFill>
                  <a:schemeClr val="tx1">
                    <a:lumMod val="95000"/>
                    <a:lumOff val="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 Corinthians </a:t>
            </a:r>
            <a:r>
              <a:rPr lang="en-US" sz="2700" spc="-150" dirty="0">
                <a:solidFill>
                  <a:schemeClr val="tx1">
                    <a:lumMod val="95000"/>
                    <a:lumOff val="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12:13  </a:t>
            </a:r>
            <a:r>
              <a:rPr lang="en-US" sz="2700" spc="-150" dirty="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rPr>
              <a:t>For by one </a:t>
            </a:r>
            <a:r>
              <a:rPr lang="en-US" sz="2700" dirty="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rPr>
              <a:t>Spirit we were all baptized into one body, whether Jews or Greeks, whether slaves or free, and we were all made to drink of one Spirit. </a:t>
            </a:r>
          </a:p>
        </p:txBody>
      </p:sp>
      <p:sp>
        <p:nvSpPr>
          <p:cNvPr id="4" name="Slide Number Placeholder 3"/>
          <p:cNvSpPr>
            <a:spLocks noGrp="1"/>
          </p:cNvSpPr>
          <p:nvPr>
            <p:ph type="sldNum" sz="quarter" idx="12"/>
          </p:nvPr>
        </p:nvSpPr>
        <p:spPr>
          <a:xfrm>
            <a:off x="8778240" y="6492240"/>
            <a:ext cx="365760" cy="365760"/>
          </a:xfrm>
          <a:prstGeom prst="rect">
            <a:avLst/>
          </a:prstGeom>
        </p:spPr>
        <p:txBody>
          <a:bodyPr vert="horz" rtlCol="0"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EAD395-F20D-48C2-AA20-BDF87346C4F2}"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a:solidFill>
            <a:schemeClr val="bg1">
              <a:lumMod val="95000"/>
            </a:schemeClr>
          </a:solidFill>
          <a:ln>
            <a:noFill/>
          </a:ln>
        </p:spPr>
        <p:txBody>
          <a:bodyPr>
            <a:norm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THE WORK OF THE SPIRIT</a:t>
            </a:r>
          </a:p>
        </p:txBody>
      </p:sp>
      <p:sp>
        <p:nvSpPr>
          <p:cNvPr id="3" name="Content Placeholder 2"/>
          <p:cNvSpPr>
            <a:spLocks noGrp="1"/>
          </p:cNvSpPr>
          <p:nvPr>
            <p:ph idx="1"/>
          </p:nvPr>
        </p:nvSpPr>
        <p:spPr>
          <a:xfrm>
            <a:off x="0" y="1066800"/>
            <a:ext cx="9144000" cy="5791200"/>
          </a:xfrm>
        </p:spPr>
        <p:txBody>
          <a:bodyPr>
            <a:normAutofit/>
          </a:bodyPr>
          <a:lstStyle/>
          <a:p>
            <a:pPr>
              <a:buNone/>
            </a:pPr>
            <a:r>
              <a:rPr lang="en-US" sz="2800" b="1" dirty="0">
                <a:latin typeface="Tahoma" panose="020B0604030504040204" pitchFamily="34" charset="0"/>
                <a:ea typeface="Tahoma" panose="020B0604030504040204" pitchFamily="34" charset="0"/>
                <a:cs typeface="Tahoma" panose="020B0604030504040204" pitchFamily="34" charset="0"/>
              </a:rPr>
              <a:t>2.  The Spirit empowers our new lives in Christ; the Spirit begins a lifelong process of changing us so that we become more </a:t>
            </a:r>
            <a:r>
              <a:rPr lang="en-US" sz="2800" b="1" dirty="0" err="1">
                <a:latin typeface="Tahoma" panose="020B0604030504040204" pitchFamily="34" charset="0"/>
                <a:ea typeface="Tahoma" panose="020B0604030504040204" pitchFamily="34" charset="0"/>
                <a:cs typeface="Tahoma" panose="020B0604030504040204" pitchFamily="34" charset="0"/>
              </a:rPr>
              <a:t>Christlike</a:t>
            </a:r>
            <a:endParaRPr lang="en-US" sz="2800" b="1" dirty="0">
              <a:latin typeface="Tahoma" panose="020B0604030504040204" pitchFamily="34" charset="0"/>
              <a:ea typeface="Tahoma" panose="020B0604030504040204" pitchFamily="34" charset="0"/>
              <a:cs typeface="Tahoma" panose="020B0604030504040204" pitchFamily="34" charset="0"/>
            </a:endParaRPr>
          </a:p>
          <a:p>
            <a:r>
              <a:rPr lang="en-US" sz="2800" dirty="0">
                <a:solidFill>
                  <a:srgbClr val="A5002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Galatians 3:2-3  </a:t>
            </a:r>
            <a:r>
              <a:rPr lang="en-US" sz="2800" dirty="0">
                <a:solidFill>
                  <a:srgbClr val="A50021"/>
                </a:solidFill>
                <a:latin typeface="Tahoma" panose="020B0604030504040204" pitchFamily="34" charset="0"/>
                <a:ea typeface="Tahoma" panose="020B0604030504040204" pitchFamily="34" charset="0"/>
                <a:cs typeface="Tahoma" panose="020B0604030504040204" pitchFamily="34" charset="0"/>
              </a:rPr>
              <a:t>This is the only thing I want to find out from you: did you receive the Spirit by the works of the Law, or by hearing with faith? Are you so foolish? Having begun by the Spirit, are you now being perfected by the flesh? </a:t>
            </a:r>
          </a:p>
          <a:p>
            <a:r>
              <a:rPr lang="en-US" sz="28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Philippians 1:6  </a:t>
            </a:r>
            <a:r>
              <a:rPr lang="en-US" sz="2800" dirty="0">
                <a:latin typeface="Tahoma" panose="020B0604030504040204" pitchFamily="34" charset="0"/>
                <a:ea typeface="Tahoma" panose="020B0604030504040204" pitchFamily="34" charset="0"/>
                <a:cs typeface="Tahoma" panose="020B0604030504040204" pitchFamily="34" charset="0"/>
              </a:rPr>
              <a:t>For I am confident of this very thing, that He who began a good work in you will perfect it until the day of Christ Jesus. </a:t>
            </a:r>
          </a:p>
        </p:txBody>
      </p:sp>
      <p:sp>
        <p:nvSpPr>
          <p:cNvPr id="4" name="Slide Number Placeholder 3"/>
          <p:cNvSpPr>
            <a:spLocks noGrp="1"/>
          </p:cNvSpPr>
          <p:nvPr>
            <p:ph type="sldNum" sz="quarter" idx="12"/>
          </p:nvPr>
        </p:nvSpPr>
        <p:spPr>
          <a:xfrm>
            <a:off x="8808720" y="6492240"/>
            <a:ext cx="365760" cy="365760"/>
          </a:xfrm>
          <a:prstGeom prst="rect">
            <a:avLst/>
          </a:prstGeom>
        </p:spPr>
        <p:txBody>
          <a:bodyPr vert="horz" rtlCol="0"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EAD395-F20D-48C2-AA20-BDF87346C4F2}"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bg1">
              <a:lumMod val="95000"/>
            </a:schemeClr>
          </a:solidFill>
          <a:ln>
            <a:noFill/>
          </a:ln>
        </p:spPr>
        <p:txBody>
          <a:bodyPr>
            <a:norm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THE WORK OF THE SPIRIT</a:t>
            </a:r>
          </a:p>
        </p:txBody>
      </p:sp>
      <p:sp>
        <p:nvSpPr>
          <p:cNvPr id="3" name="Content Placeholder 2"/>
          <p:cNvSpPr>
            <a:spLocks noGrp="1"/>
          </p:cNvSpPr>
          <p:nvPr>
            <p:ph idx="1"/>
          </p:nvPr>
        </p:nvSpPr>
        <p:spPr>
          <a:xfrm>
            <a:off x="0" y="1066800"/>
            <a:ext cx="9144000" cy="5791200"/>
          </a:xfrm>
        </p:spPr>
        <p:txBody>
          <a:bodyPr>
            <a:normAutofit/>
          </a:bodyPr>
          <a:lstStyle/>
          <a:p>
            <a:pPr>
              <a:lnSpc>
                <a:spcPct val="90000"/>
              </a:lnSpc>
              <a:spcBef>
                <a:spcPts val="300"/>
              </a:spcBef>
              <a:buNone/>
            </a:pPr>
            <a:r>
              <a:rPr lang="en-US" sz="2800" b="1" dirty="0">
                <a:latin typeface="Tahoma" panose="020B0604030504040204" pitchFamily="34" charset="0"/>
                <a:ea typeface="Tahoma" panose="020B0604030504040204" pitchFamily="34" charset="0"/>
                <a:cs typeface="Tahoma" panose="020B0604030504040204" pitchFamily="34" charset="0"/>
              </a:rPr>
              <a:t>3.  The Spirit unites the Christian church in Christ</a:t>
            </a:r>
          </a:p>
          <a:p>
            <a:pPr>
              <a:lnSpc>
                <a:spcPct val="90000"/>
              </a:lnSpc>
              <a:spcBef>
                <a:spcPts val="300"/>
              </a:spcBef>
            </a:pPr>
            <a:r>
              <a:rPr lang="en-US" sz="2800" dirty="0">
                <a:solidFill>
                  <a:srgbClr val="A5002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Ephesians 2:19-22  </a:t>
            </a:r>
            <a:r>
              <a:rPr lang="en-US" sz="2800" dirty="0">
                <a:solidFill>
                  <a:srgbClr val="A50021"/>
                </a:solidFill>
                <a:latin typeface="Tahoma" panose="020B0604030504040204" pitchFamily="34" charset="0"/>
                <a:ea typeface="Tahoma" panose="020B0604030504040204" pitchFamily="34" charset="0"/>
                <a:cs typeface="Tahoma" panose="020B0604030504040204" pitchFamily="34" charset="0"/>
              </a:rPr>
              <a:t>So then you are no longer strangers and aliens, but you are fellow citizens with the saints, and are of God's household, having been built on the foundation of the apostles and prophets, Christ Jesus Himself being the corner stone, in whom the whole building, being fitted together, is growing into a holy temple in the Lord, in whom you also are being built together into a dwelling of God in the Spirit.</a:t>
            </a:r>
          </a:p>
          <a:p>
            <a:pPr>
              <a:lnSpc>
                <a:spcPct val="90000"/>
              </a:lnSpc>
              <a:spcBef>
                <a:spcPts val="300"/>
              </a:spcBef>
            </a:pPr>
            <a:r>
              <a:rPr lang="en-US" sz="28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1 Corinthians 12:11 </a:t>
            </a:r>
            <a:r>
              <a:rPr lang="en-US" sz="2800" dirty="0">
                <a:latin typeface="Tahoma" panose="020B0604030504040204" pitchFamily="34" charset="0"/>
                <a:ea typeface="Tahoma" panose="020B0604030504040204" pitchFamily="34" charset="0"/>
                <a:cs typeface="Tahoma" panose="020B0604030504040204" pitchFamily="34" charset="0"/>
              </a:rPr>
              <a:t>But one and the same Spirit works all these things, distributing to each one individually    just as He wills. </a:t>
            </a:r>
          </a:p>
          <a:p>
            <a:pPr>
              <a:lnSpc>
                <a:spcPct val="90000"/>
              </a:lnSpc>
              <a:spcBef>
                <a:spcPts val="300"/>
              </a:spcBef>
            </a:pPr>
            <a:r>
              <a:rPr lang="en-US" sz="2800" dirty="0">
                <a:solidFill>
                  <a:srgbClr val="A5002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Ephesians 4:4  </a:t>
            </a:r>
            <a:r>
              <a:rPr lang="en-US" sz="2800" dirty="0">
                <a:solidFill>
                  <a:srgbClr val="A50021"/>
                </a:solidFill>
                <a:latin typeface="Tahoma" panose="020B0604030504040204" pitchFamily="34" charset="0"/>
                <a:ea typeface="Tahoma" panose="020B0604030504040204" pitchFamily="34" charset="0"/>
                <a:cs typeface="Tahoma" panose="020B0604030504040204" pitchFamily="34" charset="0"/>
              </a:rPr>
              <a:t>There is one body and one Spirit, just        as also you were called in one hope of your calling; </a:t>
            </a:r>
          </a:p>
        </p:txBody>
      </p:sp>
      <p:sp>
        <p:nvSpPr>
          <p:cNvPr id="4" name="Slide Number Placeholder 3"/>
          <p:cNvSpPr>
            <a:spLocks noGrp="1"/>
          </p:cNvSpPr>
          <p:nvPr>
            <p:ph type="sldNum" sz="quarter" idx="12"/>
          </p:nvPr>
        </p:nvSpPr>
        <p:spPr>
          <a:xfrm>
            <a:off x="8778240" y="6492240"/>
            <a:ext cx="365760" cy="365760"/>
          </a:xfrm>
          <a:prstGeom prst="rect">
            <a:avLst/>
          </a:prstGeom>
        </p:spPr>
        <p:txBody>
          <a:bodyPr vert="horz" rtlCol="0"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EAD395-F20D-48C2-AA20-BDF87346C4F2}" type="slidenum">
              <a:rPr lang="en-US" smtClean="0"/>
              <a:pPr/>
              <a:t>9</a:t>
            </a:fld>
            <a:endParaRPr lang="en-US" dirty="0"/>
          </a:p>
        </p:txBody>
      </p:sp>
    </p:spTree>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561</TotalTime>
  <Words>1719</Words>
  <Application>Microsoft Office PowerPoint</Application>
  <PresentationFormat>On-screen Show (4:3)</PresentationFormat>
  <Paragraphs>93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Gill Sans MT</vt:lpstr>
      <vt:lpstr>Tahoma</vt:lpstr>
      <vt:lpstr>Parcel</vt:lpstr>
      <vt:lpstr>PowerPoint Presentation</vt:lpstr>
      <vt:lpstr>ABOUT THIS CLASS</vt:lpstr>
      <vt:lpstr>PowerPoint Presentation</vt:lpstr>
      <vt:lpstr>THE CHURCH BEGINS</vt:lpstr>
      <vt:lpstr>BREAKDOWN OF EVENTS</vt:lpstr>
      <vt:lpstr>BAPTISM</vt:lpstr>
      <vt:lpstr>THE WORK OF THE SPIRIT</vt:lpstr>
      <vt:lpstr>THE WORK OF THE SPIRIT</vt:lpstr>
      <vt:lpstr>THE WORK OF THE SPIRIT</vt:lpstr>
      <vt:lpstr>SEEING WAS IMPORTANT!</vt:lpstr>
      <vt:lpstr> ASCENSION &amp; SECOND COMING</vt:lpstr>
      <vt:lpstr>WHAT HAPPENED TO JUDAS?</vt:lpstr>
      <vt:lpstr>tHE REPLACEMENT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JoLynn Gower</dc:creator>
  <cp:lastModifiedBy>Gower</cp:lastModifiedBy>
  <cp:revision>20</cp:revision>
  <cp:lastPrinted>2020-09-09T15:48:39Z</cp:lastPrinted>
  <dcterms:created xsi:type="dcterms:W3CDTF">2020-09-03T20:44:39Z</dcterms:created>
  <dcterms:modified xsi:type="dcterms:W3CDTF">2020-09-16T16:19:28Z</dcterms:modified>
</cp:coreProperties>
</file>