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6" r:id="rId2"/>
    <p:sldId id="258" r:id="rId3"/>
    <p:sldId id="263" r:id="rId4"/>
    <p:sldId id="264" r:id="rId5"/>
    <p:sldId id="265" r:id="rId6"/>
    <p:sldId id="267" r:id="rId7"/>
    <p:sldId id="268" r:id="rId8"/>
    <p:sldId id="269" r:id="rId9"/>
    <p:sldId id="270" r:id="rId10"/>
    <p:sldId id="271" r:id="rId11"/>
    <p:sldId id="257" r:id="rId12"/>
    <p:sldId id="266" r:id="rId13"/>
    <p:sldId id="272" r:id="rId14"/>
    <p:sldId id="273" r:id="rId15"/>
    <p:sldId id="274" r:id="rId16"/>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1C5212F3-BAB4-46B4-B004-E6871342D6A2}" type="datetimeFigureOut">
              <a:rPr lang="en-US" smtClean="0"/>
              <a:pPr/>
              <a:t>10/30/2019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158FB85-846D-42C2-AC67-6DB85F259DE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5C15F04A-4BFB-43B9-9C1A-12FE36563644}" type="datetimeFigureOut">
              <a:rPr lang="en-US" smtClean="0"/>
              <a:pPr/>
              <a:t>10/30/2019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3E20C81B-AB55-48C1-97E7-3B567E8E4A7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f</a:t>
            </a:r>
            <a:endParaRPr lang="en-US" dirty="0"/>
          </a:p>
        </p:txBody>
      </p:sp>
      <p:sp>
        <p:nvSpPr>
          <p:cNvPr id="4" name="Slide Number Placeholder 3"/>
          <p:cNvSpPr>
            <a:spLocks noGrp="1"/>
          </p:cNvSpPr>
          <p:nvPr>
            <p:ph type="sldNum" sz="quarter" idx="10"/>
          </p:nvPr>
        </p:nvSpPr>
        <p:spPr/>
        <p:txBody>
          <a:bodyPr/>
          <a:lstStyle/>
          <a:p>
            <a:fld id="{3E20C81B-AB55-48C1-97E7-3B567E8E4A7E}"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10/30/2019</a:t>
            </a:fld>
            <a:endParaRPr lang="en-US"/>
          </a:p>
        </p:txBody>
      </p:sp>
      <p:sp>
        <p:nvSpPr>
          <p:cNvPr id="19" name="Footer Placeholder 18"/>
          <p:cNvSpPr>
            <a:spLocks noGrp="1"/>
          </p:cNvSpPr>
          <p:nvPr>
            <p:ph type="ftr" sz="quarter" idx="11"/>
          </p:nvPr>
        </p:nvSpPr>
        <p:spPr>
          <a:xfrm>
            <a:off x="2667000" y="6356350"/>
            <a:ext cx="3352800" cy="365125"/>
          </a:xfrm>
          <a:prstGeom prst="rect">
            <a:avLst/>
          </a:prstGeom>
        </p:spPr>
        <p:txBody>
          <a:bodyPr/>
          <a:lstStyle/>
          <a:p>
            <a:endParaRPr lang="en-US"/>
          </a:p>
        </p:txBody>
      </p:sp>
      <p:sp>
        <p:nvSpPr>
          <p:cNvPr id="27" name="Slide Number Placeholder 26"/>
          <p:cNvSpPr>
            <a:spLocks noGrp="1"/>
          </p:cNvSpPr>
          <p:nvPr>
            <p:ph type="sldNum" sz="quarter" idx="12"/>
          </p:nvPr>
        </p:nvSpPr>
        <p:spPr/>
        <p:txBody>
          <a:bodyPr/>
          <a:lstStyle/>
          <a:p>
            <a:fld id="{F1B233A4-0326-4F23-A1AE-B4D793E88E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10/30/2019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10/30/2019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a:defRPr>
                <a:solidFill>
                  <a:schemeClr val="accent2">
                    <a:lumMod val="50000"/>
                  </a:schemeClr>
                </a:solidFill>
              </a:defRPr>
            </a:lvl1pPr>
            <a:lvl2pPr>
              <a:defRPr>
                <a:solidFill>
                  <a:schemeClr val="accent2">
                    <a:lumMod val="50000"/>
                  </a:schemeClr>
                </a:solidFill>
              </a:defRPr>
            </a:lvl2pPr>
            <a:lvl3pPr>
              <a:defRPr>
                <a:solidFill>
                  <a:schemeClr val="accent2">
                    <a:lumMod val="50000"/>
                  </a:schemeClr>
                </a:solidFill>
              </a:defRPr>
            </a:lvl3pPr>
            <a:lvl4pPr>
              <a:defRPr>
                <a:solidFill>
                  <a:schemeClr val="accent2">
                    <a:lumMod val="50000"/>
                  </a:schemeClr>
                </a:solidFill>
              </a:defRPr>
            </a:lvl4pPr>
            <a:lvl5pPr>
              <a:defRPr>
                <a:solidFill>
                  <a:schemeClr val="accent2">
                    <a:lumMod val="50000"/>
                  </a:schemeClr>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10/30/2019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914400"/>
          </a:xfrm>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1" cap="none" baseline="0" dirty="0">
                <a:ln w="635">
                  <a:noFill/>
                </a:ln>
                <a:solidFill>
                  <a:schemeClr val="accent2">
                    <a:lumMod val="50000"/>
                  </a:schemeClr>
                </a:solidFill>
                <a:effectLst/>
                <a:latin typeface="Tahoma" pitchFamily="34" charset="0"/>
                <a:ea typeface="Tahoma" pitchFamily="34" charset="0"/>
                <a:cs typeface="Tahoma" pitchFamily="34" charset="0"/>
              </a:defRPr>
            </a:lvl1pPr>
          </a:lstStyle>
          <a:p>
            <a:r>
              <a:rPr kumimoji="0" lang="en-US" dirty="0" smtClean="0"/>
              <a:t>Click to edit Master title </a:t>
            </a:r>
            <a:endParaRPr kumimoji="0" lang="en-US" dirty="0"/>
          </a:p>
        </p:txBody>
      </p:sp>
      <p:sp>
        <p:nvSpPr>
          <p:cNvPr id="3" name="Text Placeholder 2"/>
          <p:cNvSpPr>
            <a:spLocks noGrp="1"/>
          </p:cNvSpPr>
          <p:nvPr>
            <p:ph type="body" idx="1"/>
          </p:nvPr>
        </p:nvSpPr>
        <p:spPr>
          <a:xfrm>
            <a:off x="0" y="1219200"/>
            <a:ext cx="8915400" cy="5638800"/>
          </a:xfrm>
        </p:spPr>
        <p:txBody>
          <a:bodyPr lIns="45720" rIns="45720" anchor="t">
            <a:normAutofit/>
          </a:bodyPr>
          <a:lstStyle>
            <a:lvl1pPr marL="0" indent="0">
              <a:buFont typeface="Wingdings" pitchFamily="2" charset="2"/>
              <a:buChar char="q"/>
              <a:defRPr sz="2800">
                <a:solidFill>
                  <a:schemeClr val="tx1"/>
                </a:solidFill>
                <a:latin typeface="Tahoma" pitchFamily="34" charset="0"/>
                <a:ea typeface="Tahoma" pitchFamily="34" charset="0"/>
                <a:cs typeface="Tahoma"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endParaRPr kumimoji="0" lang="en-US" dirty="0" smtClean="0"/>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10/30/2019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10/30/2019</a:t>
            </a:fld>
            <a:endParaRPr lang="en-US"/>
          </a:p>
        </p:txBody>
      </p:sp>
      <p:sp>
        <p:nvSpPr>
          <p:cNvPr id="8" name="Footer Placeholder 7"/>
          <p:cNvSpPr>
            <a:spLocks noGrp="1"/>
          </p:cNvSpPr>
          <p:nvPr>
            <p:ph type="ftr" sz="quarter" idx="11"/>
          </p:nvPr>
        </p:nvSpPr>
        <p:spPr>
          <a:xfrm>
            <a:off x="2667000" y="6356350"/>
            <a:ext cx="3352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10/30/2019</a:t>
            </a:fld>
            <a:endParaRPr lang="en-US"/>
          </a:p>
        </p:txBody>
      </p:sp>
      <p:sp>
        <p:nvSpPr>
          <p:cNvPr id="4" name="Footer Placeholder 3"/>
          <p:cNvSpPr>
            <a:spLocks noGrp="1"/>
          </p:cNvSpPr>
          <p:nvPr>
            <p:ph type="ftr" sz="quarter" idx="11"/>
          </p:nvPr>
        </p:nvSpPr>
        <p:spPr>
          <a:xfrm>
            <a:off x="2667000" y="6356350"/>
            <a:ext cx="3352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10/30/2019</a:t>
            </a:fld>
            <a:endParaRPr lang="en-US"/>
          </a:p>
        </p:txBody>
      </p:sp>
      <p:sp>
        <p:nvSpPr>
          <p:cNvPr id="3" name="Footer Placeholder 2"/>
          <p:cNvSpPr>
            <a:spLocks noGrp="1"/>
          </p:cNvSpPr>
          <p:nvPr>
            <p:ph type="ftr" sz="quarter" idx="11"/>
          </p:nvPr>
        </p:nvSpPr>
        <p:spPr>
          <a:xfrm>
            <a:off x="2667000" y="6356350"/>
            <a:ext cx="3352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10/30/2019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10/30/2019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1B233A4-0326-4F23-A1AE-B4D793E88E7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0" y="0"/>
            <a:ext cx="9144000" cy="1143000"/>
          </a:xfrm>
          <a:prstGeom prst="rect">
            <a:avLst/>
          </a:prstGeom>
        </p:spPr>
        <p:txBody>
          <a:bodyPr vert="horz" lIns="0" rIns="0" bIns="0" anchor="b">
            <a:normAutofit/>
          </a:bodyPr>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0" y="1143000"/>
            <a:ext cx="9144000" cy="57150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1B233A4-0326-4F23-A1AE-B4D793E88E7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5000" b="0" kern="1200">
          <a:ln>
            <a:noFill/>
          </a:ln>
          <a:solidFill>
            <a:schemeClr val="accent2">
              <a:lumMod val="50000"/>
            </a:schemeClr>
          </a:solidFill>
          <a:effectLst/>
          <a:latin typeface="Tahoma" pitchFamily="34" charset="0"/>
          <a:ea typeface="Tahoma" pitchFamily="34" charset="0"/>
          <a:cs typeface="Tahoma" pitchFamily="34" charset="0"/>
        </a:defRPr>
      </a:lvl1pPr>
    </p:titleStyle>
    <p:bodyStyle>
      <a:lvl1pPr marL="274320" indent="-274320" algn="l" rtl="0" eaLnBrk="1" latinLnBrk="0" hangingPunct="1">
        <a:spcBef>
          <a:spcPct val="20000"/>
        </a:spcBef>
        <a:buClr>
          <a:schemeClr val="accent2">
            <a:lumMod val="50000"/>
          </a:schemeClr>
        </a:buClr>
        <a:buSzPct val="95000"/>
        <a:buFont typeface="Wingdings" pitchFamily="2" charset="2"/>
        <a:buChar char="q"/>
        <a:defRPr kumimoji="0" sz="2800" kern="1200">
          <a:solidFill>
            <a:schemeClr val="tx1"/>
          </a:solidFill>
          <a:latin typeface="Tahoma" pitchFamily="34" charset="0"/>
          <a:ea typeface="Tahoma" pitchFamily="34" charset="0"/>
          <a:cs typeface="Tahoma" pitchFamily="34" charset="0"/>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143000"/>
            <a:ext cx="7851648" cy="1828800"/>
          </a:xfrm>
        </p:spPr>
        <p:txBody>
          <a:bodyPr>
            <a:normAutofit fontScale="90000"/>
          </a:bodyPr>
          <a:lstStyle/>
          <a:p>
            <a:pPr algn="ctr"/>
            <a:r>
              <a:rPr lang="en-US" dirty="0" smtClean="0">
                <a:solidFill>
                  <a:schemeClr val="accent2">
                    <a:lumMod val="50000"/>
                  </a:schemeClr>
                </a:solidFill>
                <a:latin typeface="Tahoma" pitchFamily="34" charset="0"/>
                <a:ea typeface="Tahoma" pitchFamily="34" charset="0"/>
                <a:cs typeface="Tahoma" pitchFamily="34" charset="0"/>
              </a:rPr>
              <a:t>STANDING FOR TRUTH</a:t>
            </a:r>
            <a:br>
              <a:rPr lang="en-US" dirty="0" smtClean="0">
                <a:solidFill>
                  <a:schemeClr val="accent2">
                    <a:lumMod val="50000"/>
                  </a:schemeClr>
                </a:solidFill>
                <a:latin typeface="Tahoma" pitchFamily="34" charset="0"/>
                <a:ea typeface="Tahoma" pitchFamily="34" charset="0"/>
                <a:cs typeface="Tahoma" pitchFamily="34" charset="0"/>
              </a:rPr>
            </a:br>
            <a:r>
              <a:rPr lang="en-US" sz="3200" dirty="0" smtClean="0">
                <a:solidFill>
                  <a:schemeClr val="accent2">
                    <a:lumMod val="50000"/>
                  </a:schemeClr>
                </a:solidFill>
                <a:latin typeface="Tahoma" pitchFamily="34" charset="0"/>
                <a:ea typeface="Tahoma" pitchFamily="34" charset="0"/>
                <a:cs typeface="Tahoma" pitchFamily="34" charset="0"/>
              </a:rPr>
              <a:t>fall 2019</a:t>
            </a:r>
            <a:endParaRPr lang="en-US" sz="3200" dirty="0">
              <a:solidFill>
                <a:schemeClr val="accent2">
                  <a:lumMod val="50000"/>
                </a:schemeClr>
              </a:solidFill>
              <a:latin typeface="Tahoma" pitchFamily="34" charset="0"/>
              <a:ea typeface="Tahoma" pitchFamily="34" charset="0"/>
              <a:cs typeface="Tahoma" pitchFamily="34" charset="0"/>
            </a:endParaRPr>
          </a:p>
        </p:txBody>
      </p:sp>
      <p:sp>
        <p:nvSpPr>
          <p:cNvPr id="3" name="Subtitle 2"/>
          <p:cNvSpPr>
            <a:spLocks noGrp="1"/>
          </p:cNvSpPr>
          <p:nvPr>
            <p:ph type="subTitle" idx="1"/>
          </p:nvPr>
        </p:nvSpPr>
        <p:spPr>
          <a:xfrm>
            <a:off x="533400" y="4191000"/>
            <a:ext cx="7854696" cy="1752600"/>
          </a:xfrm>
        </p:spPr>
        <p:txBody>
          <a:bodyPr/>
          <a:lstStyle/>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JoLynn Gower</a:t>
            </a:r>
          </a:p>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493-6151</a:t>
            </a:r>
          </a:p>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jgower@guardingthetruth.org</a:t>
            </a:r>
          </a:p>
          <a:p>
            <a:pPr algn="ctr">
              <a:spcBef>
                <a:spcPts val="300"/>
              </a:spcBef>
            </a:pPr>
            <a:endParaRPr lang="en-US" dirty="0">
              <a:solidFill>
                <a:schemeClr val="accent2">
                  <a:lumMod val="50000"/>
                </a:schemeClr>
              </a:solidFill>
              <a:latin typeface="Tahoma" pitchFamily="34" charset="0"/>
              <a:ea typeface="Tahoma" pitchFamily="34" charset="0"/>
              <a:cs typeface="Tahoma" pitchFamily="34" charset="0"/>
            </a:endParaRPr>
          </a:p>
        </p:txBody>
      </p:sp>
      <p:sp>
        <p:nvSpPr>
          <p:cNvPr id="4" name="TextBox 3"/>
          <p:cNvSpPr txBox="1"/>
          <p:nvPr/>
        </p:nvSpPr>
        <p:spPr>
          <a:xfrm>
            <a:off x="3581400" y="5791200"/>
            <a:ext cx="2057400" cy="369332"/>
          </a:xfrm>
          <a:prstGeom prst="rect">
            <a:avLst/>
          </a:prstGeom>
          <a:noFill/>
        </p:spPr>
        <p:txBody>
          <a:bodyPr wrap="square" rtlCol="0">
            <a:spAutoFit/>
          </a:bodyPr>
          <a:lstStyle/>
          <a:p>
            <a:r>
              <a:rPr lang="en-US" dirty="0" smtClean="0">
                <a:solidFill>
                  <a:schemeClr val="accent2">
                    <a:lumMod val="50000"/>
                  </a:schemeClr>
                </a:solidFill>
                <a:latin typeface="Tahoma" pitchFamily="34" charset="0"/>
                <a:ea typeface="Tahoma" pitchFamily="34" charset="0"/>
                <a:cs typeface="Tahoma" pitchFamily="34" charset="0"/>
              </a:rPr>
              <a:t>LESSON  NINE</a:t>
            </a:r>
            <a:endParaRPr lang="en-US" dirty="0">
              <a:solidFill>
                <a:schemeClr val="accent2">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TITUS APPOINTING</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pPr>
            <a:r>
              <a:rPr lang="en-US" dirty="0" smtClean="0"/>
              <a:t> Was a vote to happen here? </a:t>
            </a:r>
          </a:p>
          <a:p>
            <a:pPr>
              <a:lnSpc>
                <a:spcPct val="90000"/>
              </a:lnSpc>
            </a:pPr>
            <a:r>
              <a:rPr lang="en-US" b="1" dirty="0" smtClean="0"/>
              <a:t>Titus 1:5-9</a:t>
            </a:r>
            <a:r>
              <a:rPr lang="en-US" dirty="0" smtClean="0"/>
              <a:t> For this reason I left you in Crete, that you would set in order what remains and appoint </a:t>
            </a:r>
            <a:r>
              <a:rPr lang="en-US" b="1" dirty="0" smtClean="0"/>
              <a:t>elders</a:t>
            </a:r>
            <a:r>
              <a:rPr lang="en-US" dirty="0" smtClean="0"/>
              <a:t> in every city as I directed you, </a:t>
            </a:r>
            <a:r>
              <a:rPr lang="en-US" i="1" dirty="0" smtClean="0"/>
              <a:t>namely</a:t>
            </a:r>
            <a:r>
              <a:rPr lang="en-US" i="1" dirty="0" smtClean="0"/>
              <a:t>,</a:t>
            </a:r>
            <a:r>
              <a:rPr lang="en-US" dirty="0" smtClean="0"/>
              <a:t> if any man is above reproach, the husband of one wife, having children who believe, not accused of dissipation or rebellion. </a:t>
            </a:r>
            <a:r>
              <a:rPr lang="en-US" dirty="0" smtClean="0"/>
              <a:t>For </a:t>
            </a:r>
            <a:r>
              <a:rPr lang="en-US" dirty="0" smtClean="0"/>
              <a:t>the </a:t>
            </a:r>
            <a:r>
              <a:rPr lang="en-US" b="1" dirty="0" smtClean="0"/>
              <a:t>overseer</a:t>
            </a:r>
            <a:r>
              <a:rPr lang="en-US" dirty="0" smtClean="0"/>
              <a:t> must be above reproach as God's steward, not self-willed, not quick-tempered, not addicted to wine, not pugnacious, not fond of sordid </a:t>
            </a:r>
            <a:r>
              <a:rPr lang="en-US" dirty="0" smtClean="0"/>
              <a:t>gain,</a:t>
            </a:r>
            <a:r>
              <a:rPr lang="en-US" dirty="0" smtClean="0"/>
              <a:t> but hospitable, loving what is good, sensible, just, devout, self-controlled, </a:t>
            </a:r>
            <a:r>
              <a:rPr lang="en-US" dirty="0" smtClean="0"/>
              <a:t>holding </a:t>
            </a:r>
            <a:r>
              <a:rPr lang="en-US" dirty="0" smtClean="0"/>
              <a:t>fast the faithful word which is in accordance with the teaching, so that he will be able both to exhort in sound doctrine and to refute those who contradict. </a:t>
            </a:r>
          </a:p>
          <a:p>
            <a:pPr>
              <a:lnSpc>
                <a:spcPct val="90000"/>
              </a:lnSpc>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OVERSEERS AND DEACONS</a:t>
            </a:r>
            <a:endParaRPr lang="en-US" dirty="0"/>
          </a:p>
        </p:txBody>
      </p:sp>
      <p:sp>
        <p:nvSpPr>
          <p:cNvPr id="3" name="Content Placeholder 2"/>
          <p:cNvSpPr>
            <a:spLocks noGrp="1"/>
          </p:cNvSpPr>
          <p:nvPr>
            <p:ph idx="1"/>
          </p:nvPr>
        </p:nvSpPr>
        <p:spPr>
          <a:xfrm>
            <a:off x="0" y="990600"/>
            <a:ext cx="9144000" cy="5867400"/>
          </a:xfrm>
        </p:spPr>
        <p:txBody>
          <a:bodyPr>
            <a:normAutofit fontScale="92500" lnSpcReduction="10000"/>
          </a:bodyPr>
          <a:lstStyle/>
          <a:p>
            <a:pPr>
              <a:spcBef>
                <a:spcPts val="300"/>
              </a:spcBef>
            </a:pPr>
            <a:r>
              <a:rPr lang="en-US" b="1" dirty="0" smtClean="0"/>
              <a:t>Philippians 1:1 </a:t>
            </a:r>
            <a:r>
              <a:rPr lang="en-US" dirty="0" smtClean="0"/>
              <a:t>Paul </a:t>
            </a:r>
            <a:r>
              <a:rPr lang="en-US" dirty="0" smtClean="0"/>
              <a:t>and Timothy, bond-servants of Christ Jesus, To all the saints in Christ Jesus who are in Philippi, including the overseers and deacons: </a:t>
            </a:r>
            <a:endParaRPr lang="en-US" dirty="0" smtClean="0"/>
          </a:p>
          <a:p>
            <a:pPr>
              <a:spcBef>
                <a:spcPts val="300"/>
              </a:spcBef>
            </a:pPr>
            <a:r>
              <a:rPr lang="en-US" b="1" dirty="0" smtClean="0"/>
              <a:t>1 Timothy </a:t>
            </a:r>
            <a:r>
              <a:rPr lang="en-US" b="1" dirty="0" smtClean="0"/>
              <a:t>3:8-13 </a:t>
            </a:r>
            <a:r>
              <a:rPr lang="en-US" dirty="0" smtClean="0"/>
              <a:t>Deacons </a:t>
            </a:r>
            <a:r>
              <a:rPr lang="en-US" dirty="0" smtClean="0"/>
              <a:t>likewise </a:t>
            </a:r>
            <a:r>
              <a:rPr lang="en-US" i="1" dirty="0" smtClean="0"/>
              <a:t>must be</a:t>
            </a:r>
            <a:r>
              <a:rPr lang="en-US" dirty="0" smtClean="0"/>
              <a:t> men of dignity, not double-tongued, or addicted to much wine or fond of sordid gain, </a:t>
            </a:r>
            <a:r>
              <a:rPr lang="en-US" i="1" dirty="0" smtClean="0"/>
              <a:t>but</a:t>
            </a:r>
            <a:r>
              <a:rPr lang="en-US" dirty="0" smtClean="0"/>
              <a:t> </a:t>
            </a:r>
            <a:r>
              <a:rPr lang="en-US" dirty="0" smtClean="0"/>
              <a:t>holding to the mystery of the faith with a clear conscience. </a:t>
            </a:r>
            <a:r>
              <a:rPr lang="en-US" dirty="0" smtClean="0"/>
              <a:t>These </a:t>
            </a:r>
            <a:r>
              <a:rPr lang="en-US" dirty="0" smtClean="0"/>
              <a:t>men must also first be tested; then let them serve as deacons if they are beyond reproach.  Women </a:t>
            </a:r>
            <a:r>
              <a:rPr lang="en-US" i="1" dirty="0" smtClean="0"/>
              <a:t>must</a:t>
            </a:r>
            <a:r>
              <a:rPr lang="en-US" dirty="0" smtClean="0"/>
              <a:t> likewise </a:t>
            </a:r>
            <a:r>
              <a:rPr lang="en-US" i="1" dirty="0" smtClean="0"/>
              <a:t>be</a:t>
            </a:r>
            <a:r>
              <a:rPr lang="en-US" dirty="0" smtClean="0"/>
              <a:t> dignified, not malicious gossips, but temperate, faithful in all things.  Deacons must be husbands of </a:t>
            </a:r>
            <a:r>
              <a:rPr lang="en-US" i="1" dirty="0" smtClean="0"/>
              <a:t>only</a:t>
            </a:r>
            <a:r>
              <a:rPr lang="en-US" dirty="0" smtClean="0"/>
              <a:t> one wife, </a:t>
            </a:r>
            <a:r>
              <a:rPr lang="en-US" i="1" dirty="0" smtClean="0"/>
              <a:t>and</a:t>
            </a:r>
            <a:r>
              <a:rPr lang="en-US" dirty="0" smtClean="0"/>
              <a:t> good managers of </a:t>
            </a:r>
            <a:r>
              <a:rPr lang="en-US" i="1" dirty="0" smtClean="0"/>
              <a:t>their</a:t>
            </a:r>
            <a:r>
              <a:rPr lang="en-US" dirty="0" smtClean="0"/>
              <a:t> children and their own </a:t>
            </a:r>
            <a:r>
              <a:rPr lang="en-US" dirty="0" smtClean="0"/>
              <a:t>households.</a:t>
            </a:r>
            <a:r>
              <a:rPr lang="en-US" baseline="30000" dirty="0" smtClean="0"/>
              <a:t> </a:t>
            </a:r>
            <a:r>
              <a:rPr lang="en-US" dirty="0" smtClean="0"/>
              <a:t> For those who have served well as deacons obtain for themselves a high standing and great confidence in the faith that is in Christ Jesus. </a:t>
            </a:r>
            <a:endParaRPr lang="en-US" dirty="0">
              <a:solidFill>
                <a:schemeClr val="accent2">
                  <a:lumMod val="50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t>MOTIVATION</a:t>
            </a:r>
            <a:endParaRPr lang="en-US" dirty="0"/>
          </a:p>
        </p:txBody>
      </p:sp>
      <p:sp>
        <p:nvSpPr>
          <p:cNvPr id="3" name="Content Placeholder 2"/>
          <p:cNvSpPr>
            <a:spLocks noGrp="1"/>
          </p:cNvSpPr>
          <p:nvPr>
            <p:ph idx="1"/>
          </p:nvPr>
        </p:nvSpPr>
        <p:spPr>
          <a:xfrm>
            <a:off x="0" y="838200"/>
            <a:ext cx="9144000" cy="6019800"/>
          </a:xfrm>
        </p:spPr>
        <p:txBody>
          <a:bodyPr>
            <a:noAutofit/>
          </a:bodyPr>
          <a:lstStyle/>
          <a:p>
            <a:pPr>
              <a:lnSpc>
                <a:spcPct val="87000"/>
              </a:lnSpc>
              <a:spcBef>
                <a:spcPts val="0"/>
              </a:spcBef>
            </a:pPr>
            <a:r>
              <a:rPr lang="en-US" dirty="0" smtClean="0"/>
              <a:t> </a:t>
            </a:r>
            <a:r>
              <a:rPr lang="en-US" dirty="0" smtClean="0"/>
              <a:t>Church leaders should not be motivated by a desire for appreciation</a:t>
            </a:r>
            <a:r>
              <a:rPr lang="en-US" spc="-150" dirty="0" smtClean="0"/>
              <a:t> and </a:t>
            </a:r>
            <a:r>
              <a:rPr lang="en-US" dirty="0" smtClean="0"/>
              <a:t>praise; they </a:t>
            </a:r>
            <a:r>
              <a:rPr lang="en-US" spc="-150" dirty="0" smtClean="0"/>
              <a:t>have a </a:t>
            </a:r>
            <a:r>
              <a:rPr lang="en-US" dirty="0" smtClean="0"/>
              <a:t>heart of service</a:t>
            </a:r>
          </a:p>
          <a:p>
            <a:pPr>
              <a:lnSpc>
                <a:spcPct val="87000"/>
              </a:lnSpc>
              <a:spcBef>
                <a:spcPts val="0"/>
              </a:spcBef>
            </a:pPr>
            <a:r>
              <a:rPr lang="en-US" b="1" dirty="0" smtClean="0"/>
              <a:t>Nehemiah 8:8-11 </a:t>
            </a:r>
            <a:r>
              <a:rPr lang="en-US" dirty="0" smtClean="0"/>
              <a:t> They read from the book, from the law of God, translating to give the sense so that they understood the reading. </a:t>
            </a:r>
            <a:r>
              <a:rPr lang="en-US" dirty="0" smtClean="0"/>
              <a:t>Then </a:t>
            </a:r>
            <a:r>
              <a:rPr lang="en-US" dirty="0" smtClean="0"/>
              <a:t>Nehemiah, who was the governor, and Ezra the priest </a:t>
            </a:r>
            <a:r>
              <a:rPr lang="en-US" i="1" dirty="0" smtClean="0"/>
              <a:t>and</a:t>
            </a:r>
            <a:r>
              <a:rPr lang="en-US" dirty="0" smtClean="0"/>
              <a:t> scribe, and the Levites who taught the people said to all the people, "This day is holy to the </a:t>
            </a:r>
            <a:r>
              <a:rPr lang="en-US" cap="small" dirty="0" smtClean="0"/>
              <a:t>LORD</a:t>
            </a:r>
            <a:r>
              <a:rPr lang="en-US" dirty="0" smtClean="0"/>
              <a:t> your God; do not mourn or weep." For all the people were weeping when they heard the words of the law. </a:t>
            </a:r>
            <a:r>
              <a:rPr lang="en-US" dirty="0" smtClean="0"/>
              <a:t>Then </a:t>
            </a:r>
            <a:r>
              <a:rPr lang="en-US" dirty="0" smtClean="0"/>
              <a:t>he said to them, "Go, eat of the fat, drink of the sweet, and send portions to him who has nothing prepared; for this day is holy to our Lord. Do not be grieved, for the joy of the </a:t>
            </a:r>
            <a:r>
              <a:rPr lang="en-US" cap="small" dirty="0" smtClean="0"/>
              <a:t>LORD</a:t>
            </a:r>
            <a:r>
              <a:rPr lang="en-US" dirty="0" smtClean="0"/>
              <a:t> is your strength</a:t>
            </a:r>
            <a:r>
              <a:rPr lang="en-US" dirty="0" smtClean="0"/>
              <a:t>.”</a:t>
            </a:r>
            <a:r>
              <a:rPr lang="en-US" dirty="0" smtClean="0"/>
              <a:t> So the Levites calmed all the people, saying, "Be still, for the day is holy; do not be grieved</a:t>
            </a:r>
            <a:r>
              <a:rPr lang="en-US" dirty="0" smtClean="0"/>
              <a:t>.”</a:t>
            </a:r>
            <a:endParaRPr lang="en-US" dirty="0">
              <a:solidFill>
                <a:schemeClr val="accent2">
                  <a:lumMod val="50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t>SPIRITUAL QUALITIES</a:t>
            </a:r>
            <a:endParaRPr lang="en-US" dirty="0"/>
          </a:p>
        </p:txBody>
      </p:sp>
      <p:sp>
        <p:nvSpPr>
          <p:cNvPr id="3" name="Content Placeholder 2"/>
          <p:cNvSpPr>
            <a:spLocks noGrp="1"/>
          </p:cNvSpPr>
          <p:nvPr>
            <p:ph idx="1"/>
          </p:nvPr>
        </p:nvSpPr>
        <p:spPr>
          <a:xfrm>
            <a:off x="0" y="838200"/>
            <a:ext cx="9144000" cy="6019800"/>
          </a:xfrm>
        </p:spPr>
        <p:txBody>
          <a:bodyPr>
            <a:normAutofit/>
          </a:bodyPr>
          <a:lstStyle/>
          <a:p>
            <a:pPr>
              <a:spcBef>
                <a:spcPts val="0"/>
              </a:spcBef>
            </a:pPr>
            <a:r>
              <a:rPr lang="en-US" dirty="0" smtClean="0"/>
              <a:t> You cannot manufacture or force these qualities</a:t>
            </a:r>
          </a:p>
          <a:p>
            <a:pPr>
              <a:spcBef>
                <a:spcPts val="0"/>
              </a:spcBef>
            </a:pPr>
            <a:r>
              <a:rPr lang="en-US" dirty="0" smtClean="0"/>
              <a:t> </a:t>
            </a:r>
            <a:r>
              <a:rPr lang="en-US" dirty="0" smtClean="0"/>
              <a:t>Older people are to teach those who are younger</a:t>
            </a:r>
          </a:p>
          <a:p>
            <a:pPr>
              <a:spcBef>
                <a:spcPts val="0"/>
              </a:spcBef>
            </a:pPr>
            <a:r>
              <a:rPr lang="en-US" dirty="0" smtClean="0"/>
              <a:t> </a:t>
            </a:r>
            <a:r>
              <a:rPr lang="en-US" dirty="0" smtClean="0"/>
              <a:t>The body of Christ should be mutually encouraging</a:t>
            </a:r>
          </a:p>
          <a:p>
            <a:pPr>
              <a:spcBef>
                <a:spcPts val="0"/>
              </a:spcBef>
            </a:pPr>
            <a:r>
              <a:rPr lang="en-US" b="1" dirty="0" smtClean="0"/>
              <a:t>Ephesians 4:11-13 </a:t>
            </a:r>
            <a:r>
              <a:rPr lang="en-US" dirty="0" smtClean="0"/>
              <a:t> And He gave some </a:t>
            </a:r>
            <a:r>
              <a:rPr lang="en-US" i="1" dirty="0" smtClean="0"/>
              <a:t>as</a:t>
            </a:r>
            <a:r>
              <a:rPr lang="en-US" dirty="0" smtClean="0"/>
              <a:t> apostles, and some </a:t>
            </a:r>
            <a:r>
              <a:rPr lang="en-US" i="1" dirty="0" smtClean="0"/>
              <a:t>as</a:t>
            </a:r>
            <a:r>
              <a:rPr lang="en-US" dirty="0" smtClean="0"/>
              <a:t> prophets, and some </a:t>
            </a:r>
            <a:r>
              <a:rPr lang="en-US" i="1" dirty="0" smtClean="0"/>
              <a:t>as</a:t>
            </a:r>
            <a:r>
              <a:rPr lang="en-US" dirty="0" smtClean="0"/>
              <a:t> evangelists, and some </a:t>
            </a:r>
            <a:r>
              <a:rPr lang="en-US" i="1" dirty="0" smtClean="0"/>
              <a:t>as</a:t>
            </a:r>
            <a:r>
              <a:rPr lang="en-US" dirty="0" smtClean="0"/>
              <a:t> pastors and teachers, </a:t>
            </a:r>
            <a:r>
              <a:rPr lang="en-US" dirty="0" smtClean="0"/>
              <a:t>for </a:t>
            </a:r>
            <a:r>
              <a:rPr lang="en-US" dirty="0" smtClean="0"/>
              <a:t>the equipping of the saints for the work of service, to the building up of the body of Christ; </a:t>
            </a:r>
            <a:r>
              <a:rPr lang="en-US" dirty="0" smtClean="0"/>
              <a:t>until </a:t>
            </a:r>
            <a:r>
              <a:rPr lang="en-US" dirty="0" smtClean="0"/>
              <a:t>we all attain to the unity of the faith, and of the knowledge of the Son of God, to a mature man, to the measure of the stature which belongs to the fullness of Christ</a:t>
            </a:r>
            <a:r>
              <a:rPr lang="en-US" dirty="0" smtClean="0"/>
              <a:t>.</a:t>
            </a:r>
          </a:p>
          <a:p>
            <a:pPr>
              <a:spcBef>
                <a:spcPts val="0"/>
              </a:spcBef>
            </a:pPr>
            <a:r>
              <a:rPr lang="en-US" dirty="0" smtClean="0"/>
              <a:t>All of the people serving in these particular roles will not be overseers or deacons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THE SPIRIT’S LEADING</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0"/>
              </a:spcBef>
            </a:pPr>
            <a:r>
              <a:rPr lang="en-US" sz="2400" dirty="0" smtClean="0"/>
              <a:t> </a:t>
            </a:r>
            <a:r>
              <a:rPr lang="en-US" b="1" dirty="0" smtClean="0"/>
              <a:t>1 Thessalonians 5:12-22 </a:t>
            </a:r>
            <a:r>
              <a:rPr lang="en-US" dirty="0" smtClean="0"/>
              <a:t> But we request of you, brethren</a:t>
            </a:r>
            <a:r>
              <a:rPr lang="en-US" spc="-150" dirty="0" smtClean="0"/>
              <a:t>, that you </a:t>
            </a:r>
            <a:r>
              <a:rPr lang="en-US" dirty="0" smtClean="0"/>
              <a:t>appreciate those who diligently labor among you, and have charge over you in the Lord and give you instruction, </a:t>
            </a:r>
            <a:r>
              <a:rPr lang="en-US" dirty="0" smtClean="0"/>
              <a:t>and </a:t>
            </a:r>
            <a:r>
              <a:rPr lang="en-US" dirty="0" smtClean="0"/>
              <a:t>that you esteem them very highly in love because of their work. Live in peace with one another. </a:t>
            </a:r>
            <a:r>
              <a:rPr lang="en-US" dirty="0" smtClean="0"/>
              <a:t>We </a:t>
            </a:r>
            <a:r>
              <a:rPr lang="en-US" dirty="0" smtClean="0"/>
              <a:t>urge you, brethren, admonish the unruly, encourage the fainthearted, help the weak, be patient with </a:t>
            </a:r>
            <a:r>
              <a:rPr lang="en-US" dirty="0" smtClean="0"/>
              <a:t>everyone.</a:t>
            </a:r>
            <a:r>
              <a:rPr lang="en-US" dirty="0" smtClean="0"/>
              <a:t> See that no one repays another with evil for evil, but always seek after that which is good for one another and for all </a:t>
            </a:r>
            <a:r>
              <a:rPr lang="en-US" dirty="0" smtClean="0"/>
              <a:t>people.</a:t>
            </a:r>
            <a:r>
              <a:rPr lang="en-US" dirty="0" smtClean="0"/>
              <a:t> </a:t>
            </a:r>
            <a:r>
              <a:rPr lang="en-US" dirty="0" smtClean="0"/>
              <a:t>Rejoice </a:t>
            </a:r>
            <a:r>
              <a:rPr lang="en-US" dirty="0" smtClean="0"/>
              <a:t>always; </a:t>
            </a:r>
            <a:r>
              <a:rPr lang="en-US" dirty="0" smtClean="0"/>
              <a:t>pray </a:t>
            </a:r>
            <a:r>
              <a:rPr lang="en-US" dirty="0" smtClean="0"/>
              <a:t>without ceasing; </a:t>
            </a:r>
            <a:r>
              <a:rPr lang="en-US" dirty="0" smtClean="0"/>
              <a:t>in </a:t>
            </a:r>
            <a:r>
              <a:rPr lang="en-US" dirty="0" smtClean="0"/>
              <a:t>everything give thanks; for this is God's will for you in Christ Jesus. </a:t>
            </a:r>
            <a:r>
              <a:rPr lang="en-US" dirty="0" smtClean="0"/>
              <a:t>Do </a:t>
            </a:r>
            <a:r>
              <a:rPr lang="en-US" dirty="0" smtClean="0"/>
              <a:t>not quench the Spirit; </a:t>
            </a:r>
            <a:r>
              <a:rPr lang="en-US" dirty="0" smtClean="0"/>
              <a:t>do </a:t>
            </a:r>
            <a:r>
              <a:rPr lang="en-US" dirty="0" smtClean="0"/>
              <a:t>not despise prophetic utterances. </a:t>
            </a:r>
            <a:r>
              <a:rPr lang="en-US" dirty="0" smtClean="0"/>
              <a:t>But </a:t>
            </a:r>
            <a:r>
              <a:rPr lang="en-US" dirty="0" smtClean="0"/>
              <a:t>examine everything </a:t>
            </a:r>
            <a:r>
              <a:rPr lang="en-US" i="1" dirty="0" smtClean="0"/>
              <a:t>carefully;</a:t>
            </a:r>
            <a:r>
              <a:rPr lang="en-US" dirty="0" smtClean="0"/>
              <a:t> hold fast to that which is good; </a:t>
            </a:r>
            <a:r>
              <a:rPr lang="en-US" dirty="0" smtClean="0"/>
              <a:t>abstain </a:t>
            </a:r>
            <a:r>
              <a:rPr lang="en-US" dirty="0" smtClean="0"/>
              <a:t>from every form of evil. </a:t>
            </a:r>
          </a:p>
          <a:p>
            <a:pPr>
              <a:lnSpc>
                <a:spcPct val="88000"/>
              </a:lnSpc>
              <a:spcBef>
                <a:spcPts val="0"/>
              </a:spcBef>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FELLOWSHIP AND WORSHIP</a:t>
            </a:r>
            <a:endParaRPr lang="en-US" dirty="0"/>
          </a:p>
        </p:txBody>
      </p:sp>
      <p:sp>
        <p:nvSpPr>
          <p:cNvPr id="3" name="Content Placeholder 2"/>
          <p:cNvSpPr>
            <a:spLocks noGrp="1"/>
          </p:cNvSpPr>
          <p:nvPr>
            <p:ph idx="1"/>
          </p:nvPr>
        </p:nvSpPr>
        <p:spPr/>
        <p:txBody>
          <a:bodyPr>
            <a:normAutofit/>
          </a:bodyPr>
          <a:lstStyle/>
          <a:p>
            <a:r>
              <a:rPr lang="en-US" dirty="0" smtClean="0"/>
              <a:t> Sometimes we think of worship as only involving music</a:t>
            </a:r>
          </a:p>
          <a:p>
            <a:r>
              <a:rPr lang="en-US" dirty="0" smtClean="0"/>
              <a:t> </a:t>
            </a:r>
            <a:r>
              <a:rPr lang="en-US" dirty="0" smtClean="0"/>
              <a:t>But real worship is expressed in many different ways in the church including in fellowship</a:t>
            </a:r>
          </a:p>
          <a:p>
            <a:r>
              <a:rPr lang="en-US" b="1" dirty="0" smtClean="0"/>
              <a:t>Romans 12:1-2 </a:t>
            </a:r>
            <a:r>
              <a:rPr lang="en-US" dirty="0" smtClean="0"/>
              <a:t> Therefore I urge you, brethren, by the mercies of God, to present your bodies a living and holy sacrifice, acceptable to God, </a:t>
            </a:r>
            <a:r>
              <a:rPr lang="en-US" i="1" dirty="0" smtClean="0"/>
              <a:t>which is</a:t>
            </a:r>
            <a:r>
              <a:rPr lang="en-US" dirty="0" smtClean="0"/>
              <a:t> your spiritual service of worship. </a:t>
            </a:r>
            <a:r>
              <a:rPr lang="en-US" dirty="0" smtClean="0"/>
              <a:t>And </a:t>
            </a:r>
            <a:r>
              <a:rPr lang="en-US" dirty="0" smtClean="0"/>
              <a:t>do not be conformed to this world, but be transformed by the renewing of your mind, so that you may prove what the will of God is, that which is good and acceptable and perfect</a:t>
            </a:r>
            <a:r>
              <a:rPr lang="en-US" dirty="0" smtClean="0"/>
              <a:t>.</a:t>
            </a:r>
          </a:p>
          <a:p>
            <a:r>
              <a:rPr lang="en-US" dirty="0" smtClean="0"/>
              <a:t>Worship: </a:t>
            </a:r>
            <a:r>
              <a:rPr lang="en-US" i="1" dirty="0" err="1" smtClean="0"/>
              <a:t>latreia</a:t>
            </a:r>
            <a:r>
              <a:rPr lang="en-US" i="1" dirty="0" smtClean="0"/>
              <a:t>: </a:t>
            </a:r>
            <a:r>
              <a:rPr lang="en-US" dirty="0" smtClean="0"/>
              <a:t>service </a:t>
            </a:r>
            <a:endParaRPr lang="en-US" dirty="0" smtClean="0"/>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VERSE FOR THE JOURNEY</a:t>
            </a:r>
            <a:endParaRPr lang="en-US" dirty="0"/>
          </a:p>
        </p:txBody>
      </p:sp>
      <p:sp>
        <p:nvSpPr>
          <p:cNvPr id="3" name="Content Placeholder 2"/>
          <p:cNvSpPr>
            <a:spLocks noGrp="1"/>
          </p:cNvSpPr>
          <p:nvPr>
            <p:ph idx="1"/>
          </p:nvPr>
        </p:nvSpPr>
        <p:spPr/>
        <p:txBody>
          <a:bodyPr>
            <a:normAutofit/>
          </a:bodyPr>
          <a:lstStyle/>
          <a:p>
            <a:r>
              <a:rPr lang="en-US" b="1" dirty="0" smtClean="0">
                <a:solidFill>
                  <a:schemeClr val="accent2">
                    <a:lumMod val="50000"/>
                  </a:schemeClr>
                </a:solidFill>
              </a:rPr>
              <a:t>2 Corinthians 6:4-8…</a:t>
            </a:r>
            <a:r>
              <a:rPr lang="en-US" dirty="0" smtClean="0">
                <a:solidFill>
                  <a:schemeClr val="accent2">
                    <a:lumMod val="50000"/>
                  </a:schemeClr>
                </a:solidFill>
              </a:rPr>
              <a:t>but in everything commending ourselves as servants of God, in much endurance, in afflictions, in hardships, in distresses, in beatings, in imprisonments, in tumults, in labors, in sleeplessness, in hunger, in purity, in knowledge, in patience, in kindness, in the Holy Spirit, in genuine love, in the </a:t>
            </a:r>
            <a:r>
              <a:rPr lang="en-US" b="1" dirty="0" smtClean="0">
                <a:solidFill>
                  <a:schemeClr val="accent2">
                    <a:lumMod val="50000"/>
                  </a:schemeClr>
                </a:solidFill>
              </a:rPr>
              <a:t>word of truth</a:t>
            </a:r>
            <a:r>
              <a:rPr lang="en-US" dirty="0" smtClean="0">
                <a:solidFill>
                  <a:schemeClr val="accent2">
                    <a:lumMod val="50000"/>
                  </a:schemeClr>
                </a:solidFill>
              </a:rPr>
              <a:t>, in the power of God; by the weapons of righteousness for the right hand and the left, by glory and dishonor, by evil report and good report; </a:t>
            </a:r>
            <a:r>
              <a:rPr lang="en-US" i="1" dirty="0" smtClean="0">
                <a:solidFill>
                  <a:schemeClr val="accent2">
                    <a:lumMod val="50000"/>
                  </a:schemeClr>
                </a:solidFill>
              </a:rPr>
              <a:t>regarded</a:t>
            </a:r>
            <a:r>
              <a:rPr lang="en-US" dirty="0" smtClean="0">
                <a:solidFill>
                  <a:schemeClr val="accent2">
                    <a:lumMod val="50000"/>
                  </a:schemeClr>
                </a:solidFill>
              </a:rPr>
              <a:t> as deceivers and yet true; </a:t>
            </a:r>
          </a:p>
          <a:p>
            <a:r>
              <a:rPr lang="en-US" dirty="0" smtClean="0">
                <a:solidFill>
                  <a:schemeClr val="accent2">
                    <a:lumMod val="50000"/>
                  </a:schemeClr>
                </a:solidFill>
              </a:rPr>
              <a:t> Truth: </a:t>
            </a:r>
            <a:r>
              <a:rPr lang="en-US" i="1" dirty="0" err="1" smtClean="0">
                <a:solidFill>
                  <a:schemeClr val="accent2">
                    <a:lumMod val="50000"/>
                  </a:schemeClr>
                </a:solidFill>
              </a:rPr>
              <a:t>aletheia</a:t>
            </a:r>
            <a:r>
              <a:rPr lang="en-US" i="1" dirty="0" smtClean="0">
                <a:solidFill>
                  <a:schemeClr val="accent2">
                    <a:lumMod val="50000"/>
                  </a:schemeClr>
                </a:solidFill>
              </a:rPr>
              <a:t>:</a:t>
            </a:r>
            <a:r>
              <a:rPr lang="en-US" dirty="0" smtClean="0">
                <a:solidFill>
                  <a:schemeClr val="accent2">
                    <a:lumMod val="50000"/>
                  </a:schemeClr>
                </a:solidFill>
              </a:rPr>
              <a:t> certain beyond any doubt</a:t>
            </a:r>
          </a:p>
          <a:p>
            <a:pPr algn="ctr">
              <a:buNone/>
            </a:pPr>
            <a:r>
              <a:rPr lang="en-US" dirty="0" smtClean="0">
                <a:solidFill>
                  <a:schemeClr val="accent2">
                    <a:lumMod val="50000"/>
                  </a:schemeClr>
                </a:solidFill>
                <a:effectLst>
                  <a:outerShdw blurRad="38100" dist="38100" dir="2700000" algn="tl">
                    <a:srgbClr val="000000">
                      <a:alpha val="43137"/>
                    </a:srgbClr>
                  </a:outerShdw>
                </a:effectLst>
              </a:rPr>
              <a:t>HOW THE CHURCH FUNCTIONS</a:t>
            </a:r>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dirty="0" smtClean="0"/>
              <a:t>CHOOSING LEADERS</a:t>
            </a:r>
            <a:endParaRPr lang="en-US" dirty="0"/>
          </a:p>
        </p:txBody>
      </p:sp>
      <p:sp>
        <p:nvSpPr>
          <p:cNvPr id="3" name="Content Placeholder 2"/>
          <p:cNvSpPr>
            <a:spLocks noGrp="1"/>
          </p:cNvSpPr>
          <p:nvPr>
            <p:ph idx="1"/>
          </p:nvPr>
        </p:nvSpPr>
        <p:spPr>
          <a:xfrm>
            <a:off x="0" y="1066800"/>
            <a:ext cx="9144000" cy="5791200"/>
          </a:xfrm>
        </p:spPr>
        <p:txBody>
          <a:bodyPr>
            <a:noAutofit/>
          </a:bodyPr>
          <a:lstStyle/>
          <a:p>
            <a:pPr>
              <a:lnSpc>
                <a:spcPct val="88000"/>
              </a:lnSpc>
              <a:spcBef>
                <a:spcPts val="100"/>
              </a:spcBef>
            </a:pPr>
            <a:r>
              <a:rPr lang="en-US" dirty="0" smtClean="0"/>
              <a:t> </a:t>
            </a:r>
            <a:r>
              <a:rPr lang="en-US" b="1" dirty="0" smtClean="0"/>
              <a:t>Hebrews 13:17 </a:t>
            </a:r>
            <a:r>
              <a:rPr lang="en-US" dirty="0" smtClean="0"/>
              <a:t> Obey your leaders and submit </a:t>
            </a:r>
            <a:r>
              <a:rPr lang="en-US" i="1" dirty="0" smtClean="0"/>
              <a:t>to them,</a:t>
            </a:r>
            <a:r>
              <a:rPr lang="en-US" dirty="0" smtClean="0"/>
              <a:t> for they keep watch over your souls as those who will give an account. Let them do this with joy and not with grief, for this would be unprofitable for you. </a:t>
            </a:r>
          </a:p>
          <a:p>
            <a:pPr>
              <a:lnSpc>
                <a:spcPct val="88000"/>
              </a:lnSpc>
              <a:spcBef>
                <a:spcPts val="100"/>
              </a:spcBef>
            </a:pPr>
            <a:r>
              <a:rPr lang="en-US" dirty="0" smtClean="0"/>
              <a:t> Leaders: </a:t>
            </a:r>
            <a:r>
              <a:rPr lang="en-US" i="1" dirty="0" err="1" smtClean="0"/>
              <a:t>hegeomai</a:t>
            </a:r>
            <a:r>
              <a:rPr lang="en-US" i="1" dirty="0" smtClean="0"/>
              <a:t>: (</a:t>
            </a:r>
            <a:r>
              <a:rPr lang="en-US" i="1" dirty="0" err="1" smtClean="0"/>
              <a:t>hegoumenois</a:t>
            </a:r>
            <a:r>
              <a:rPr lang="en-US" i="1" dirty="0" smtClean="0"/>
              <a:t>) </a:t>
            </a:r>
            <a:r>
              <a:rPr lang="en-US" dirty="0" smtClean="0"/>
              <a:t>one having </a:t>
            </a:r>
            <a:endParaRPr lang="en-US" dirty="0" smtClean="0"/>
          </a:p>
          <a:p>
            <a:pPr>
              <a:lnSpc>
                <a:spcPct val="88000"/>
              </a:lnSpc>
              <a:spcBef>
                <a:spcPts val="100"/>
              </a:spcBef>
              <a:buNone/>
            </a:pPr>
            <a:r>
              <a:rPr lang="en-US" dirty="0" smtClean="0"/>
              <a:t> </a:t>
            </a:r>
            <a:r>
              <a:rPr lang="en-US" dirty="0" smtClean="0"/>
              <a:t>  </a:t>
            </a:r>
            <a:r>
              <a:rPr lang="en-US" dirty="0" smtClean="0"/>
              <a:t>authority</a:t>
            </a:r>
            <a:r>
              <a:rPr lang="en-US" dirty="0" smtClean="0"/>
              <a:t>; one who is held in </a:t>
            </a:r>
            <a:r>
              <a:rPr lang="en-US" dirty="0" smtClean="0"/>
              <a:t>esteem</a:t>
            </a:r>
          </a:p>
          <a:p>
            <a:pPr>
              <a:lnSpc>
                <a:spcPct val="88000"/>
              </a:lnSpc>
              <a:spcBef>
                <a:spcPts val="100"/>
              </a:spcBef>
            </a:pPr>
            <a:r>
              <a:rPr lang="en-US" dirty="0" smtClean="0"/>
              <a:t> </a:t>
            </a:r>
            <a:r>
              <a:rPr lang="en-US" dirty="0" smtClean="0"/>
              <a:t>This raises the question of where their authority comes from</a:t>
            </a:r>
            <a:endParaRPr lang="en-US" dirty="0" smtClean="0"/>
          </a:p>
          <a:p>
            <a:pPr>
              <a:lnSpc>
                <a:spcPct val="88000"/>
              </a:lnSpc>
              <a:spcBef>
                <a:spcPts val="100"/>
              </a:spcBef>
            </a:pPr>
            <a:r>
              <a:rPr lang="en-US" dirty="0" smtClean="0"/>
              <a:t> </a:t>
            </a:r>
            <a:r>
              <a:rPr lang="en-US" b="1" dirty="0" smtClean="0"/>
              <a:t>1 Thessalonians 5:12-13 </a:t>
            </a:r>
            <a:r>
              <a:rPr lang="en-US" dirty="0" smtClean="0"/>
              <a:t> But we request of you, brethren, that you appreciate those who diligently labor among you, and have charge over you in the Lord and give you instruction, and that you esteem them very highly in love because of their work. Live in peace with one another. </a:t>
            </a:r>
          </a:p>
          <a:p>
            <a:pPr>
              <a:lnSpc>
                <a:spcPct val="88000"/>
              </a:lnSpc>
              <a:spcBef>
                <a:spcPts val="100"/>
              </a:spcBef>
              <a:buNone/>
            </a:pPr>
            <a:r>
              <a:rPr lang="en-US" dirty="0" smtClean="0"/>
              <a:t/>
            </a:r>
            <a:br>
              <a:rPr lang="en-US" dirty="0" smtClean="0"/>
            </a:br>
            <a:endParaRPr lang="en-US" dirty="0" smtClean="0"/>
          </a:p>
          <a:p>
            <a:pPr>
              <a:lnSpc>
                <a:spcPct val="88000"/>
              </a:lnSpc>
              <a:spcBef>
                <a:spcPts val="100"/>
              </a:spcBef>
            </a:pPr>
            <a:endParaRPr lang="en-US" dirty="0">
              <a:solidFill>
                <a:schemeClr val="accent2">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WHAT CAUSES DISSENSION?</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89000"/>
              </a:lnSpc>
              <a:spcBef>
                <a:spcPts val="200"/>
              </a:spcBef>
            </a:pPr>
            <a:r>
              <a:rPr lang="en-US" b="1" dirty="0" smtClean="0"/>
              <a:t>James 4:1-3 </a:t>
            </a:r>
            <a:r>
              <a:rPr lang="en-US" dirty="0" smtClean="0"/>
              <a:t> What is the source of quarrels and conflicts among you? Is not the source your </a:t>
            </a:r>
            <a:r>
              <a:rPr lang="en-US" u="sng" dirty="0" smtClean="0"/>
              <a:t>pleasures </a:t>
            </a:r>
            <a:r>
              <a:rPr lang="en-US" dirty="0" smtClean="0"/>
              <a:t>that wage war in your members? </a:t>
            </a:r>
            <a:r>
              <a:rPr lang="en-US" dirty="0" smtClean="0"/>
              <a:t>You </a:t>
            </a:r>
            <a:r>
              <a:rPr lang="en-US" dirty="0" smtClean="0"/>
              <a:t>lust and do not have; </a:t>
            </a:r>
            <a:r>
              <a:rPr lang="en-US" i="1" dirty="0" smtClean="0"/>
              <a:t>so</a:t>
            </a:r>
            <a:r>
              <a:rPr lang="en-US" dirty="0" smtClean="0"/>
              <a:t> you commit murder. You are envious and cannot obtain; </a:t>
            </a:r>
            <a:r>
              <a:rPr lang="en-US" i="1" dirty="0" smtClean="0"/>
              <a:t>so</a:t>
            </a:r>
            <a:r>
              <a:rPr lang="en-US" dirty="0" smtClean="0"/>
              <a:t> you fight and quarrel. You do not have because you do not ask. </a:t>
            </a:r>
            <a:r>
              <a:rPr lang="en-US" dirty="0" smtClean="0"/>
              <a:t>You </a:t>
            </a:r>
            <a:r>
              <a:rPr lang="en-US" dirty="0" smtClean="0"/>
              <a:t>ask and do not receive, because you ask with wrong motives, so that you may spend </a:t>
            </a:r>
            <a:r>
              <a:rPr lang="en-US" i="1" dirty="0" smtClean="0"/>
              <a:t>it</a:t>
            </a:r>
            <a:r>
              <a:rPr lang="en-US" dirty="0" smtClean="0"/>
              <a:t> on your pleasures. </a:t>
            </a:r>
            <a:endParaRPr lang="en-US" dirty="0" smtClean="0"/>
          </a:p>
          <a:p>
            <a:pPr>
              <a:lnSpc>
                <a:spcPct val="90000"/>
              </a:lnSpc>
              <a:spcBef>
                <a:spcPts val="200"/>
              </a:spcBef>
            </a:pPr>
            <a:r>
              <a:rPr lang="en-US" dirty="0" smtClean="0"/>
              <a:t>Pleasures:</a:t>
            </a:r>
            <a:r>
              <a:rPr lang="en-US" i="1" dirty="0" smtClean="0"/>
              <a:t> </a:t>
            </a:r>
            <a:r>
              <a:rPr lang="en-US" i="1" dirty="0" err="1" smtClean="0"/>
              <a:t>hedone</a:t>
            </a:r>
            <a:r>
              <a:rPr lang="en-US" i="1" dirty="0" smtClean="0"/>
              <a:t>:</a:t>
            </a:r>
            <a:r>
              <a:rPr lang="en-US" dirty="0" smtClean="0"/>
              <a:t> sensual delight</a:t>
            </a:r>
          </a:p>
          <a:p>
            <a:pPr>
              <a:lnSpc>
                <a:spcPct val="90000"/>
              </a:lnSpc>
              <a:spcBef>
                <a:spcPts val="200"/>
              </a:spcBef>
            </a:pPr>
            <a:r>
              <a:rPr lang="en-US" dirty="0" smtClean="0"/>
              <a:t>Envious: </a:t>
            </a:r>
            <a:r>
              <a:rPr lang="en-US" i="1" dirty="0" err="1" smtClean="0"/>
              <a:t>zeloo</a:t>
            </a:r>
            <a:r>
              <a:rPr lang="en-US" i="1" dirty="0" smtClean="0"/>
              <a:t>: </a:t>
            </a:r>
            <a:r>
              <a:rPr lang="en-US" dirty="0" smtClean="0"/>
              <a:t>covet, jealous </a:t>
            </a:r>
          </a:p>
          <a:p>
            <a:pPr>
              <a:lnSpc>
                <a:spcPct val="90000"/>
              </a:lnSpc>
              <a:spcBef>
                <a:spcPts val="200"/>
              </a:spcBef>
            </a:pPr>
            <a:r>
              <a:rPr lang="en-US" dirty="0" smtClean="0"/>
              <a:t>Wrong motives: </a:t>
            </a:r>
            <a:r>
              <a:rPr lang="en-US" i="1" dirty="0" err="1" smtClean="0"/>
              <a:t>kakos</a:t>
            </a:r>
            <a:r>
              <a:rPr lang="en-US" i="1" dirty="0" smtClean="0"/>
              <a:t>: </a:t>
            </a:r>
            <a:r>
              <a:rPr lang="en-US" dirty="0" smtClean="0"/>
              <a:t>morally improper</a:t>
            </a:r>
          </a:p>
          <a:p>
            <a:pPr>
              <a:lnSpc>
                <a:spcPct val="90000"/>
              </a:lnSpc>
              <a:spcBef>
                <a:spcPts val="200"/>
              </a:spcBef>
            </a:pPr>
            <a:r>
              <a:rPr lang="en-US" dirty="0" smtClean="0"/>
              <a:t>Some people leave when they</a:t>
            </a:r>
            <a:r>
              <a:rPr lang="en-US" spc="-150" dirty="0" smtClean="0"/>
              <a:t> don’t </a:t>
            </a:r>
            <a:r>
              <a:rPr lang="en-US" dirty="0" smtClean="0"/>
              <a:t>get what they want</a:t>
            </a:r>
          </a:p>
          <a:p>
            <a:pPr>
              <a:lnSpc>
                <a:spcPct val="90000"/>
              </a:lnSpc>
              <a:spcBef>
                <a:spcPts val="200"/>
              </a:spcBef>
            </a:pPr>
            <a:r>
              <a:rPr lang="en-US" b="1" dirty="0" smtClean="0"/>
              <a:t>1 Thessalonians 5:14 </a:t>
            </a:r>
            <a:r>
              <a:rPr lang="en-US" dirty="0" smtClean="0"/>
              <a:t> We urge you, brethren, admonish the unruly, encourage the fainthearted, help the weak, be patient with everyone. </a:t>
            </a:r>
            <a:br>
              <a:rPr lang="en-US" dirty="0" smtClean="0"/>
            </a:br>
            <a:endParaRPr lang="en-US" dirty="0" smtClean="0"/>
          </a:p>
          <a:p>
            <a:pPr>
              <a:lnSpc>
                <a:spcPct val="95000"/>
              </a:lnSpc>
              <a:spcBef>
                <a:spcPts val="300"/>
              </a:spcBef>
            </a:pPr>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ARGUING </a:t>
            </a:r>
            <a:r>
              <a:rPr lang="en-US" dirty="0" err="1" smtClean="0"/>
              <a:t>vs</a:t>
            </a:r>
            <a:r>
              <a:rPr lang="en-US" dirty="0" smtClean="0"/>
              <a:t> TEACHING</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0"/>
              </a:spcBef>
            </a:pPr>
            <a:r>
              <a:rPr lang="en-US" b="1" dirty="0" smtClean="0"/>
              <a:t>Romans </a:t>
            </a:r>
            <a:r>
              <a:rPr lang="en-US" b="1" dirty="0" smtClean="0"/>
              <a:t>14:1</a:t>
            </a:r>
            <a:r>
              <a:rPr lang="en-US" dirty="0" smtClean="0"/>
              <a:t> Now accept the one who is weak in faith, </a:t>
            </a:r>
            <a:r>
              <a:rPr lang="en-US" i="1" dirty="0" smtClean="0"/>
              <a:t>but</a:t>
            </a:r>
            <a:r>
              <a:rPr lang="en-US" dirty="0" smtClean="0"/>
              <a:t> not for </a:t>
            </a:r>
            <a:r>
              <a:rPr lang="en-US" i="1" dirty="0" smtClean="0"/>
              <a:t>the purpose of</a:t>
            </a:r>
            <a:r>
              <a:rPr lang="en-US" dirty="0" smtClean="0"/>
              <a:t> passing judgment on his opinions. </a:t>
            </a:r>
            <a:endParaRPr lang="en-US" dirty="0" smtClean="0"/>
          </a:p>
          <a:p>
            <a:pPr>
              <a:lnSpc>
                <a:spcPct val="88000"/>
              </a:lnSpc>
              <a:spcBef>
                <a:spcPts val="0"/>
              </a:spcBef>
            </a:pPr>
            <a:r>
              <a:rPr lang="en-US" dirty="0" smtClean="0"/>
              <a:t>When someone doesn’t understand the basics of the faith, it is pointless to quarrel; it is better to teach</a:t>
            </a:r>
          </a:p>
          <a:p>
            <a:pPr>
              <a:lnSpc>
                <a:spcPct val="88000"/>
              </a:lnSpc>
              <a:spcBef>
                <a:spcPts val="0"/>
              </a:spcBef>
            </a:pPr>
            <a:r>
              <a:rPr lang="en-US" b="1" dirty="0" smtClean="0"/>
              <a:t>Romans 14:5-6 </a:t>
            </a:r>
            <a:r>
              <a:rPr lang="en-US" dirty="0" smtClean="0"/>
              <a:t> One person regards one day above </a:t>
            </a:r>
            <a:r>
              <a:rPr lang="en-US" spc="-150" dirty="0" smtClean="0"/>
              <a:t>another, </a:t>
            </a:r>
            <a:r>
              <a:rPr lang="en-US" dirty="0" smtClean="0"/>
              <a:t>another </a:t>
            </a:r>
            <a:r>
              <a:rPr lang="en-US" spc="-150" dirty="0" smtClean="0"/>
              <a:t>regards every day </a:t>
            </a:r>
            <a:r>
              <a:rPr lang="en-US" i="1" dirty="0" smtClean="0"/>
              <a:t>alike.</a:t>
            </a:r>
            <a:r>
              <a:rPr lang="en-US" dirty="0" smtClean="0"/>
              <a:t> </a:t>
            </a:r>
            <a:r>
              <a:rPr lang="en-US" dirty="0" smtClean="0"/>
              <a:t>Each </a:t>
            </a:r>
            <a:r>
              <a:rPr lang="en-US" spc="-150" dirty="0" smtClean="0"/>
              <a:t>must</a:t>
            </a:r>
            <a:r>
              <a:rPr lang="en-US" dirty="0" smtClean="0"/>
              <a:t> be fully convinc</a:t>
            </a:r>
            <a:r>
              <a:rPr lang="en-US" spc="-150" dirty="0" smtClean="0"/>
              <a:t>ed in </a:t>
            </a:r>
            <a:r>
              <a:rPr lang="en-US" dirty="0" smtClean="0"/>
              <a:t>his </a:t>
            </a:r>
            <a:r>
              <a:rPr lang="en-US" spc="-150" dirty="0" smtClean="0"/>
              <a:t>own mind</a:t>
            </a:r>
            <a:r>
              <a:rPr lang="en-US" spc="-150" dirty="0" smtClean="0"/>
              <a:t>.  </a:t>
            </a:r>
            <a:r>
              <a:rPr lang="en-US" dirty="0" smtClean="0"/>
              <a:t>He</a:t>
            </a:r>
            <a:r>
              <a:rPr lang="en-US" sz="1600" dirty="0" smtClean="0"/>
              <a:t> </a:t>
            </a:r>
            <a:r>
              <a:rPr lang="en-US" spc="-150" dirty="0" smtClean="0"/>
              <a:t>who observes </a:t>
            </a:r>
            <a:r>
              <a:rPr lang="en-US" dirty="0" smtClean="0"/>
              <a:t>the </a:t>
            </a:r>
            <a:r>
              <a:rPr lang="en-US" dirty="0" smtClean="0"/>
              <a:t>day </a:t>
            </a:r>
            <a:r>
              <a:rPr lang="en-US" dirty="0" smtClean="0"/>
              <a:t>observes it for the Lord</a:t>
            </a:r>
            <a:r>
              <a:rPr lang="en-US" spc="-150" dirty="0" smtClean="0"/>
              <a:t>, and he who </a:t>
            </a:r>
            <a:r>
              <a:rPr lang="en-US" dirty="0" smtClean="0"/>
              <a:t>eats, does so for the Lord, for he gives thanks to God; </a:t>
            </a:r>
            <a:r>
              <a:rPr lang="en-US" dirty="0" smtClean="0"/>
              <a:t>he </a:t>
            </a:r>
            <a:r>
              <a:rPr lang="en-US" dirty="0" smtClean="0"/>
              <a:t>who eats not, for the Lord he does not eat, and gives thanks to God. </a:t>
            </a:r>
            <a:endParaRPr lang="en-US" dirty="0" smtClean="0"/>
          </a:p>
          <a:p>
            <a:pPr>
              <a:lnSpc>
                <a:spcPct val="88000"/>
              </a:lnSpc>
              <a:spcBef>
                <a:spcPts val="0"/>
              </a:spcBef>
            </a:pPr>
            <a:r>
              <a:rPr lang="en-US" b="1" dirty="0" smtClean="0"/>
              <a:t>Romans 14:16-17 </a:t>
            </a:r>
            <a:r>
              <a:rPr lang="en-US" dirty="0" smtClean="0"/>
              <a:t> Therefore do not let what is for you a good thing be spoken of as evil; </a:t>
            </a:r>
            <a:r>
              <a:rPr lang="en-US" dirty="0" smtClean="0"/>
              <a:t>for </a:t>
            </a:r>
            <a:r>
              <a:rPr lang="en-US" dirty="0" smtClean="0"/>
              <a:t>the kingdom of God is not eating and drinking, but righteousness and peace and joy in the Holy Spirit.  </a:t>
            </a:r>
            <a:br>
              <a:rPr lang="en-US" dirty="0" smtClean="0"/>
            </a:br>
            <a:endParaRPr lang="en-US" dirty="0" smtClean="0"/>
          </a:p>
          <a:p>
            <a:pPr>
              <a:lnSpc>
                <a:spcPct val="88000"/>
              </a:lnSpc>
              <a:spcBef>
                <a:spcPts val="0"/>
              </a:spcBef>
            </a:pPr>
            <a:endParaRPr lang="en-US" dirty="0">
              <a:solidFill>
                <a:schemeClr val="accent2">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dirty="0" smtClean="0"/>
              <a:t>DUTY OF THE STRONG</a:t>
            </a:r>
            <a:endParaRPr lang="en-US" dirty="0"/>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400"/>
              </a:spcBef>
            </a:pPr>
            <a:r>
              <a:rPr lang="en-US" b="1" dirty="0" smtClean="0"/>
              <a:t>Romans 15:1-3 </a:t>
            </a:r>
            <a:r>
              <a:rPr lang="en-US" dirty="0" smtClean="0"/>
              <a:t>Now </a:t>
            </a:r>
            <a:r>
              <a:rPr lang="en-US" dirty="0" smtClean="0"/>
              <a:t>we who are strong ought to bear the weaknesses of those without strength and not </a:t>
            </a:r>
            <a:r>
              <a:rPr lang="en-US" i="1" dirty="0" smtClean="0"/>
              <a:t>just</a:t>
            </a:r>
            <a:r>
              <a:rPr lang="en-US" dirty="0" smtClean="0"/>
              <a:t> please ourselves. </a:t>
            </a:r>
            <a:r>
              <a:rPr lang="en-US" dirty="0" smtClean="0"/>
              <a:t>Each </a:t>
            </a:r>
            <a:r>
              <a:rPr lang="en-US" dirty="0" smtClean="0"/>
              <a:t>of us is to please his neighbor for his good, to his edification. </a:t>
            </a:r>
            <a:r>
              <a:rPr lang="en-US" dirty="0" smtClean="0"/>
              <a:t>For even </a:t>
            </a:r>
            <a:r>
              <a:rPr lang="en-US" dirty="0" smtClean="0"/>
              <a:t>Christ did not please Himself; but as it is written, </a:t>
            </a:r>
            <a:r>
              <a:rPr lang="en-US" sz="2400" dirty="0" smtClean="0"/>
              <a:t>"</a:t>
            </a:r>
            <a:r>
              <a:rPr lang="en-US" sz="2400" cap="small" dirty="0" smtClean="0"/>
              <a:t>THE REPROACHES OF THOSE WHO REPROACHED</a:t>
            </a:r>
            <a:r>
              <a:rPr lang="en-US" sz="2400" dirty="0" smtClean="0"/>
              <a:t> </a:t>
            </a:r>
            <a:r>
              <a:rPr lang="en-US" sz="2400" cap="small" spc="-150" dirty="0" smtClean="0"/>
              <a:t>YOU FELL ON</a:t>
            </a:r>
            <a:r>
              <a:rPr lang="en-US" sz="2400" spc="-150" dirty="0" smtClean="0"/>
              <a:t> </a:t>
            </a:r>
            <a:r>
              <a:rPr lang="en-US" sz="2400" cap="small" dirty="0" smtClean="0"/>
              <a:t>ME</a:t>
            </a:r>
            <a:r>
              <a:rPr lang="en-US" sz="2400" dirty="0" smtClean="0"/>
              <a:t>." </a:t>
            </a:r>
            <a:endParaRPr lang="en-US" sz="2400" dirty="0" smtClean="0"/>
          </a:p>
          <a:p>
            <a:pPr>
              <a:lnSpc>
                <a:spcPct val="90000"/>
              </a:lnSpc>
              <a:spcBef>
                <a:spcPts val="400"/>
              </a:spcBef>
            </a:pPr>
            <a:r>
              <a:rPr lang="en-US" dirty="0" smtClean="0"/>
              <a:t>Leaders should get their authority from God; But they also receive authority from others</a:t>
            </a:r>
          </a:p>
          <a:p>
            <a:pPr>
              <a:lnSpc>
                <a:spcPct val="90000"/>
              </a:lnSpc>
              <a:spcBef>
                <a:spcPts val="400"/>
              </a:spcBef>
            </a:pPr>
            <a:r>
              <a:rPr lang="en-US" dirty="0" smtClean="0"/>
              <a:t> </a:t>
            </a:r>
            <a:r>
              <a:rPr lang="en-US" dirty="0" smtClean="0"/>
              <a:t>Paul:  </a:t>
            </a:r>
            <a:r>
              <a:rPr lang="en-US" b="1" dirty="0" smtClean="0"/>
              <a:t>2 </a:t>
            </a:r>
            <a:r>
              <a:rPr lang="en-US" b="1" dirty="0" smtClean="0"/>
              <a:t>Timothy </a:t>
            </a:r>
            <a:r>
              <a:rPr lang="en-US" b="1" dirty="0" smtClean="0"/>
              <a:t>1:11…</a:t>
            </a:r>
            <a:r>
              <a:rPr lang="en-US" dirty="0" smtClean="0"/>
              <a:t>for </a:t>
            </a:r>
            <a:r>
              <a:rPr lang="en-US" dirty="0" smtClean="0"/>
              <a:t>which I was appointed a preacher and an apostle and a teacher. </a:t>
            </a:r>
            <a:endParaRPr lang="en-US" dirty="0" smtClean="0"/>
          </a:p>
          <a:p>
            <a:pPr>
              <a:lnSpc>
                <a:spcPct val="90000"/>
              </a:lnSpc>
              <a:spcBef>
                <a:spcPts val="400"/>
              </a:spcBef>
            </a:pPr>
            <a:r>
              <a:rPr lang="en-US" b="1" dirty="0" smtClean="0"/>
              <a:t>Acts </a:t>
            </a:r>
            <a:r>
              <a:rPr lang="en-US" b="1" dirty="0" smtClean="0"/>
              <a:t>13:2-3 </a:t>
            </a:r>
            <a:r>
              <a:rPr lang="en-US" dirty="0" smtClean="0"/>
              <a:t>While </a:t>
            </a:r>
            <a:r>
              <a:rPr lang="en-US" dirty="0" smtClean="0"/>
              <a:t>they were ministering to the Lord and fasting, the Holy Spirit said, "Set apart for Me Barnabas and Saul for the work to which I have called them</a:t>
            </a:r>
            <a:r>
              <a:rPr lang="en-US" dirty="0" smtClean="0"/>
              <a:t>.” </a:t>
            </a:r>
            <a:r>
              <a:rPr lang="en-US" dirty="0" smtClean="0"/>
              <a:t> Then, when they had fasted and prayed and laid their hands on them, they sent them away. </a:t>
            </a:r>
            <a:br>
              <a:rPr lang="en-US" dirty="0" smtClean="0"/>
            </a:br>
            <a:endParaRPr lang="en-US" dirty="0" smtClean="0"/>
          </a:p>
          <a:p>
            <a:pPr>
              <a:lnSpc>
                <a:spcPct val="90000"/>
              </a:lnSpc>
              <a:spcBef>
                <a:spcPts val="200"/>
              </a:spcBef>
            </a:pPr>
            <a:endParaRPr lang="en-US" dirty="0" smtClean="0"/>
          </a:p>
          <a:p>
            <a:pPr>
              <a:lnSpc>
                <a:spcPct val="90000"/>
              </a:lnSpc>
              <a:spcBef>
                <a:spcPts val="200"/>
              </a:spcBef>
            </a:pP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AND APPOINTING</a:t>
            </a:r>
            <a:endParaRPr lang="en-US" dirty="0"/>
          </a:p>
        </p:txBody>
      </p:sp>
      <p:sp>
        <p:nvSpPr>
          <p:cNvPr id="3" name="Content Placeholder 2"/>
          <p:cNvSpPr>
            <a:spLocks noGrp="1"/>
          </p:cNvSpPr>
          <p:nvPr>
            <p:ph idx="1"/>
          </p:nvPr>
        </p:nvSpPr>
        <p:spPr/>
        <p:txBody>
          <a:bodyPr>
            <a:noAutofit/>
          </a:bodyPr>
          <a:lstStyle/>
          <a:p>
            <a:pPr>
              <a:lnSpc>
                <a:spcPct val="88000"/>
              </a:lnSpc>
              <a:spcBef>
                <a:spcPts val="200"/>
              </a:spcBef>
            </a:pPr>
            <a:r>
              <a:rPr lang="en-US" b="1" dirty="0" smtClean="0"/>
              <a:t>Acts 6:3-6 </a:t>
            </a:r>
            <a:r>
              <a:rPr lang="en-US" dirty="0" smtClean="0"/>
              <a:t>"</a:t>
            </a:r>
            <a:r>
              <a:rPr lang="en-US" dirty="0" smtClean="0"/>
              <a:t>Therefore, brethren, select from among you seven men of good reputation, full of the Spirit and of wisdom, whom we may put in charge of this task. </a:t>
            </a:r>
            <a:r>
              <a:rPr lang="en-US" dirty="0" smtClean="0"/>
              <a:t> But </a:t>
            </a:r>
            <a:r>
              <a:rPr lang="en-US" dirty="0" smtClean="0"/>
              <a:t>we will devote ourselves to prayer and to the ministry of the </a:t>
            </a:r>
            <a:r>
              <a:rPr lang="en-US" dirty="0" smtClean="0"/>
              <a:t>word.” The </a:t>
            </a:r>
            <a:r>
              <a:rPr lang="en-US" dirty="0" smtClean="0"/>
              <a:t>statement found approval with the whole congregation; and they </a:t>
            </a:r>
            <a:r>
              <a:rPr lang="en-US" u="sng" dirty="0" smtClean="0"/>
              <a:t>chose</a:t>
            </a:r>
            <a:r>
              <a:rPr lang="en-US" dirty="0" smtClean="0"/>
              <a:t> Stephen, a man full of faith and of the Holy Spirit, and Philip, </a:t>
            </a:r>
            <a:r>
              <a:rPr lang="en-US" dirty="0" err="1" smtClean="0"/>
              <a:t>Prochorus</a:t>
            </a:r>
            <a:r>
              <a:rPr lang="en-US" dirty="0" smtClean="0"/>
              <a:t>, </a:t>
            </a:r>
            <a:r>
              <a:rPr lang="en-US" dirty="0" err="1" smtClean="0"/>
              <a:t>Nicanor</a:t>
            </a:r>
            <a:r>
              <a:rPr lang="en-US" dirty="0" smtClean="0"/>
              <a:t>, </a:t>
            </a:r>
            <a:r>
              <a:rPr lang="en-US" dirty="0" err="1" smtClean="0"/>
              <a:t>Timon</a:t>
            </a:r>
            <a:r>
              <a:rPr lang="en-US" dirty="0" smtClean="0"/>
              <a:t>, </a:t>
            </a:r>
            <a:r>
              <a:rPr lang="en-US" dirty="0" err="1" smtClean="0"/>
              <a:t>Parmenas</a:t>
            </a:r>
            <a:r>
              <a:rPr lang="en-US" dirty="0" smtClean="0"/>
              <a:t> and Nicolas, a proselyte from Antioch. </a:t>
            </a:r>
            <a:r>
              <a:rPr lang="en-US" dirty="0" smtClean="0"/>
              <a:t>And </a:t>
            </a:r>
            <a:r>
              <a:rPr lang="en-US" dirty="0" smtClean="0"/>
              <a:t>these they brought before the apostles; and after praying, they laid their hands on them. </a:t>
            </a:r>
            <a:endParaRPr lang="en-US" dirty="0" smtClean="0"/>
          </a:p>
          <a:p>
            <a:pPr>
              <a:lnSpc>
                <a:spcPct val="88000"/>
              </a:lnSpc>
              <a:spcBef>
                <a:spcPts val="200"/>
              </a:spcBef>
            </a:pPr>
            <a:r>
              <a:rPr lang="en-US" dirty="0" smtClean="0"/>
              <a:t>Chose: </a:t>
            </a:r>
            <a:r>
              <a:rPr lang="en-US" i="1" dirty="0" err="1" smtClean="0"/>
              <a:t>eklego</a:t>
            </a:r>
            <a:r>
              <a:rPr lang="en-US" i="1" dirty="0" smtClean="0"/>
              <a:t>: </a:t>
            </a:r>
            <a:r>
              <a:rPr lang="en-US" dirty="0" smtClean="0"/>
              <a:t>select from a larger group</a:t>
            </a:r>
            <a:endParaRPr lang="en-US" dirty="0" smtClean="0"/>
          </a:p>
          <a:p>
            <a:pPr>
              <a:lnSpc>
                <a:spcPct val="88000"/>
              </a:lnSpc>
              <a:spcBef>
                <a:spcPts val="200"/>
              </a:spcBef>
            </a:pPr>
            <a:r>
              <a:rPr lang="en-US" b="1" dirty="0" smtClean="0"/>
              <a:t>Acts </a:t>
            </a:r>
            <a:r>
              <a:rPr lang="en-US" b="1" spc="-150" dirty="0" smtClean="0"/>
              <a:t>14:23 </a:t>
            </a:r>
            <a:r>
              <a:rPr lang="en-US" spc="-150" dirty="0" smtClean="0"/>
              <a:t> When </a:t>
            </a:r>
            <a:r>
              <a:rPr lang="en-US" dirty="0" smtClean="0"/>
              <a:t>they had </a:t>
            </a:r>
            <a:r>
              <a:rPr lang="en-US" u="sng" dirty="0" smtClean="0"/>
              <a:t>appointed</a:t>
            </a:r>
            <a:r>
              <a:rPr lang="en-US" dirty="0" smtClean="0"/>
              <a:t> elders </a:t>
            </a:r>
            <a:r>
              <a:rPr lang="en-US" dirty="0" smtClean="0"/>
              <a:t>for them in every church, having prayed with fasting, they </a:t>
            </a:r>
            <a:r>
              <a:rPr lang="en-US" dirty="0" smtClean="0"/>
              <a:t>com-mended </a:t>
            </a:r>
            <a:r>
              <a:rPr lang="en-US" dirty="0" smtClean="0"/>
              <a:t>them to the Lord in whom they had believed. </a:t>
            </a:r>
            <a:endParaRPr lang="en-US" dirty="0" smtClean="0"/>
          </a:p>
          <a:p>
            <a:pPr>
              <a:lnSpc>
                <a:spcPct val="88000"/>
              </a:lnSpc>
              <a:spcBef>
                <a:spcPts val="200"/>
              </a:spcBef>
              <a:buNone/>
            </a:pPr>
            <a:r>
              <a:rPr lang="en-US" dirty="0" smtClean="0"/>
              <a:t/>
            </a:r>
            <a:br>
              <a:rPr lang="en-US" dirty="0" smtClean="0"/>
            </a:br>
            <a:endParaRPr lang="en-US" dirty="0" smtClean="0"/>
          </a:p>
          <a:p>
            <a:pPr>
              <a:lnSpc>
                <a:spcPct val="88000"/>
              </a:lnSpc>
              <a:spcBef>
                <a:spcPts val="200"/>
              </a:spcBef>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r>
              <a:rPr lang="en-US" dirty="0" smtClean="0"/>
              <a:t>APPOINTING</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300"/>
              </a:spcBef>
            </a:pPr>
            <a:r>
              <a:rPr lang="en-US" dirty="0" smtClean="0"/>
              <a:t> Appoint: </a:t>
            </a:r>
            <a:r>
              <a:rPr lang="en-US" i="1" dirty="0" err="1" smtClean="0"/>
              <a:t>cheirotoneo</a:t>
            </a:r>
            <a:r>
              <a:rPr lang="en-US" i="1" dirty="0" smtClean="0"/>
              <a:t>: </a:t>
            </a:r>
            <a:r>
              <a:rPr lang="en-US" dirty="0" err="1" smtClean="0"/>
              <a:t>cheir</a:t>
            </a:r>
            <a:r>
              <a:rPr lang="en-US" dirty="0" smtClean="0"/>
              <a:t> (hand) </a:t>
            </a:r>
            <a:r>
              <a:rPr lang="en-US" dirty="0" err="1" smtClean="0"/>
              <a:t>toneo</a:t>
            </a:r>
            <a:r>
              <a:rPr lang="en-US" dirty="0" smtClean="0"/>
              <a:t> (stretch)</a:t>
            </a:r>
          </a:p>
          <a:p>
            <a:pPr>
              <a:lnSpc>
                <a:spcPct val="90000"/>
              </a:lnSpc>
              <a:spcBef>
                <a:spcPts val="300"/>
              </a:spcBef>
            </a:pPr>
            <a:r>
              <a:rPr lang="en-US" dirty="0" smtClean="0"/>
              <a:t> </a:t>
            </a:r>
            <a:r>
              <a:rPr lang="en-US" dirty="0" smtClean="0"/>
              <a:t>speaking of Titus:</a:t>
            </a:r>
          </a:p>
          <a:p>
            <a:pPr>
              <a:lnSpc>
                <a:spcPct val="90000"/>
              </a:lnSpc>
              <a:spcBef>
                <a:spcPts val="300"/>
              </a:spcBef>
              <a:buNone/>
            </a:pPr>
            <a:r>
              <a:rPr lang="en-US" b="1" dirty="0" smtClean="0"/>
              <a:t>   2 </a:t>
            </a:r>
            <a:r>
              <a:rPr lang="en-US" b="1" dirty="0" smtClean="0"/>
              <a:t>Corinthians 8:18-19 </a:t>
            </a:r>
            <a:r>
              <a:rPr lang="en-US" dirty="0" smtClean="0"/>
              <a:t> We have sent along with him the brother whose fame in </a:t>
            </a:r>
            <a:r>
              <a:rPr lang="en-US" i="1" dirty="0" smtClean="0"/>
              <a:t>the things of</a:t>
            </a:r>
            <a:r>
              <a:rPr lang="en-US" dirty="0" smtClean="0"/>
              <a:t> the gospel </a:t>
            </a:r>
            <a:r>
              <a:rPr lang="en-US" i="1" dirty="0" smtClean="0"/>
              <a:t>has spread</a:t>
            </a:r>
            <a:r>
              <a:rPr lang="en-US" dirty="0" smtClean="0"/>
              <a:t> through all the </a:t>
            </a:r>
            <a:r>
              <a:rPr lang="en-US" dirty="0" smtClean="0"/>
              <a:t>churches; and </a:t>
            </a:r>
            <a:r>
              <a:rPr lang="en-US" dirty="0" smtClean="0"/>
              <a:t>not only </a:t>
            </a:r>
            <a:r>
              <a:rPr lang="en-US" i="1" dirty="0" smtClean="0"/>
              <a:t>this,</a:t>
            </a:r>
            <a:r>
              <a:rPr lang="en-US" dirty="0" smtClean="0"/>
              <a:t> but he has also been </a:t>
            </a:r>
            <a:r>
              <a:rPr lang="en-US" u="sng" dirty="0" smtClean="0"/>
              <a:t>appointed</a:t>
            </a:r>
            <a:r>
              <a:rPr lang="en-US" dirty="0" smtClean="0"/>
              <a:t> by the churches to travel with us in this gracious work, which is being administered by us for the glory of the Lord Himself, and </a:t>
            </a:r>
            <a:r>
              <a:rPr lang="en-US" i="1" dirty="0" smtClean="0"/>
              <a:t>to show</a:t>
            </a:r>
            <a:r>
              <a:rPr lang="en-US" dirty="0" smtClean="0"/>
              <a:t> our </a:t>
            </a:r>
            <a:r>
              <a:rPr lang="en-US" dirty="0" smtClean="0"/>
              <a:t>readiness…</a:t>
            </a:r>
          </a:p>
          <a:p>
            <a:pPr>
              <a:lnSpc>
                <a:spcPct val="90000"/>
              </a:lnSpc>
              <a:spcBef>
                <a:spcPts val="300"/>
              </a:spcBef>
            </a:pPr>
            <a:r>
              <a:rPr lang="en-US" dirty="0" smtClean="0"/>
              <a:t>Does it mean to stretch out the hand (commission)</a:t>
            </a:r>
          </a:p>
          <a:p>
            <a:pPr>
              <a:lnSpc>
                <a:spcPct val="90000"/>
              </a:lnSpc>
              <a:spcBef>
                <a:spcPts val="300"/>
              </a:spcBef>
            </a:pPr>
            <a:r>
              <a:rPr lang="en-US" dirty="0" smtClean="0"/>
              <a:t>Or stretch out the hand (vote)</a:t>
            </a:r>
          </a:p>
          <a:p>
            <a:pPr>
              <a:lnSpc>
                <a:spcPct val="90000"/>
              </a:lnSpc>
              <a:spcBef>
                <a:spcPts val="300"/>
              </a:spcBef>
            </a:pPr>
            <a:r>
              <a:rPr lang="en-US" dirty="0" smtClean="0"/>
              <a:t>The term is known to be used in either connotation in the Greek of the period</a:t>
            </a:r>
          </a:p>
          <a:p>
            <a:pPr>
              <a:lnSpc>
                <a:spcPct val="90000"/>
              </a:lnSpc>
              <a:spcBef>
                <a:spcPts val="300"/>
              </a:spcBef>
            </a:pPr>
            <a:r>
              <a:rPr lang="en-US" dirty="0" smtClean="0"/>
              <a:t>Voting can have all manner of serious problems</a:t>
            </a:r>
          </a:p>
          <a:p>
            <a:pPr>
              <a:lnSpc>
                <a:spcPct val="90000"/>
              </a:lnSpc>
              <a:spcBef>
                <a:spcPts val="300"/>
              </a:spcBef>
            </a:pPr>
            <a:endParaRPr lang="en-US" dirty="0" smtClean="0"/>
          </a:p>
          <a:p>
            <a:pPr>
              <a:lnSpc>
                <a:spcPct val="90000"/>
              </a:lnSpc>
              <a:spcBef>
                <a:spcPts val="300"/>
              </a:spcBef>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IF VOTING…</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0"/>
              </a:spcBef>
            </a:pPr>
            <a:r>
              <a:rPr lang="en-US" sz="2700" dirty="0" smtClean="0"/>
              <a:t> what sorts of protections can be put in place?</a:t>
            </a:r>
          </a:p>
          <a:p>
            <a:pPr>
              <a:lnSpc>
                <a:spcPct val="88000"/>
              </a:lnSpc>
              <a:spcBef>
                <a:spcPts val="0"/>
              </a:spcBef>
            </a:pPr>
            <a:r>
              <a:rPr lang="en-US" b="1" dirty="0" smtClean="0"/>
              <a:t>1 Timothy 3:2-7 </a:t>
            </a:r>
            <a:r>
              <a:rPr lang="en-US" dirty="0" smtClean="0"/>
              <a:t>An </a:t>
            </a:r>
            <a:r>
              <a:rPr lang="en-US" b="1" dirty="0" smtClean="0"/>
              <a:t>overseer,</a:t>
            </a:r>
            <a:r>
              <a:rPr lang="en-US" dirty="0" smtClean="0"/>
              <a:t> then, must be above reproach, the husband of one wife, temperate, prudent, respectable, hospitable, able to teach, </a:t>
            </a:r>
            <a:r>
              <a:rPr lang="en-US" dirty="0" smtClean="0"/>
              <a:t>not </a:t>
            </a:r>
            <a:r>
              <a:rPr lang="en-US" dirty="0" smtClean="0"/>
              <a:t>addicted to wine or pugnacious, but gentle, peaceable, free from the love of </a:t>
            </a:r>
            <a:r>
              <a:rPr lang="en-US" dirty="0" smtClean="0"/>
              <a:t>money. </a:t>
            </a:r>
            <a:r>
              <a:rPr lang="en-US" i="1" dirty="0" smtClean="0"/>
              <a:t>He </a:t>
            </a:r>
            <a:r>
              <a:rPr lang="en-US" i="1" dirty="0" smtClean="0"/>
              <a:t>must be</a:t>
            </a:r>
            <a:r>
              <a:rPr lang="en-US" dirty="0" smtClean="0"/>
              <a:t> one who manages his own household well, keeping his children under control with all dignity </a:t>
            </a:r>
            <a:r>
              <a:rPr lang="en-US" dirty="0" smtClean="0"/>
              <a:t>(</a:t>
            </a:r>
            <a:r>
              <a:rPr lang="en-US" dirty="0" smtClean="0"/>
              <a:t>but if a man does not know how to manage his own household, how will he take care of the church of God</a:t>
            </a:r>
            <a:r>
              <a:rPr lang="en-US" dirty="0" smtClean="0"/>
              <a:t>?),</a:t>
            </a:r>
            <a:r>
              <a:rPr lang="en-US" dirty="0" smtClean="0"/>
              <a:t> </a:t>
            </a:r>
            <a:r>
              <a:rPr lang="en-US" i="1" dirty="0" smtClean="0"/>
              <a:t>and</a:t>
            </a:r>
            <a:r>
              <a:rPr lang="en-US" dirty="0" smtClean="0"/>
              <a:t> not a new convert, so that he will not become conceited and fall into the condemnation incurred by the </a:t>
            </a:r>
            <a:r>
              <a:rPr lang="en-US" dirty="0" smtClean="0"/>
              <a:t>devil.</a:t>
            </a:r>
            <a:r>
              <a:rPr lang="en-US" dirty="0" smtClean="0"/>
              <a:t> And he must have a good reputation with those outside </a:t>
            </a:r>
            <a:r>
              <a:rPr lang="en-US" i="1" dirty="0" smtClean="0"/>
              <a:t>the church,</a:t>
            </a:r>
            <a:r>
              <a:rPr lang="en-US" dirty="0" smtClean="0"/>
              <a:t> so that he will not fall into reproach and the snare of the devil.</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8566</TotalTime>
  <Words>647</Words>
  <Application>Microsoft Office PowerPoint</Application>
  <PresentationFormat>On-screen Show (4:3)</PresentationFormat>
  <Paragraphs>73</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STANDING FOR TRUTH fall 2019</vt:lpstr>
      <vt:lpstr>VERSE FOR THE JOURNEY</vt:lpstr>
      <vt:lpstr>CHOOSING LEADERS</vt:lpstr>
      <vt:lpstr>WHAT CAUSES DISSENSION?</vt:lpstr>
      <vt:lpstr>ARGUING vs TEACHING</vt:lpstr>
      <vt:lpstr>DUTY OF THE STRONG</vt:lpstr>
      <vt:lpstr>CHOOSING AND APPOINTING</vt:lpstr>
      <vt:lpstr>APPOINTING</vt:lpstr>
      <vt:lpstr>IF VOTING…</vt:lpstr>
      <vt:lpstr>TITUS APPOINTING</vt:lpstr>
      <vt:lpstr>OVERSEERS AND DEACONS</vt:lpstr>
      <vt:lpstr>MOTIVATION</vt:lpstr>
      <vt:lpstr>SPIRITUAL QUALITIES</vt:lpstr>
      <vt:lpstr>THE SPIRIT’S LEADING</vt:lpstr>
      <vt:lpstr>FELLOWSHIP AND WORSHIP</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21</cp:revision>
  <dcterms:created xsi:type="dcterms:W3CDTF">2019-08-16T14:27:37Z</dcterms:created>
  <dcterms:modified xsi:type="dcterms:W3CDTF">2019-10-30T21:29:14Z</dcterms:modified>
</cp:coreProperties>
</file>