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14"/>
  </p:handoutMasterIdLst>
  <p:sldIdLst>
    <p:sldId id="256" r:id="rId2"/>
    <p:sldId id="258" r:id="rId3"/>
    <p:sldId id="268" r:id="rId4"/>
    <p:sldId id="259" r:id="rId5"/>
    <p:sldId id="260" r:id="rId6"/>
    <p:sldId id="261" r:id="rId7"/>
    <p:sldId id="262" r:id="rId8"/>
    <p:sldId id="263" r:id="rId9"/>
    <p:sldId id="264" r:id="rId10"/>
    <p:sldId id="265" r:id="rId11"/>
    <p:sldId id="257" r:id="rId12"/>
    <p:sldId id="266"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C5212F3-BAB4-46B4-B004-E6871342D6A2}" type="datetimeFigureOut">
              <a:rPr lang="en-US" smtClean="0"/>
              <a:pPr/>
              <a:t>10/2/2019</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158FB85-846D-42C2-AC67-6DB85F259DE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19" name="Footer Placeholder 18"/>
          <p:cNvSpPr>
            <a:spLocks noGrp="1"/>
          </p:cNvSpPr>
          <p:nvPr>
            <p:ph type="ftr" sz="quarter" idx="11"/>
          </p:nvPr>
        </p:nvSpPr>
        <p:spPr>
          <a:xfrm>
            <a:off x="2667000" y="6356350"/>
            <a:ext cx="3352800" cy="365125"/>
          </a:xfrm>
          <a:prstGeom prst="rect">
            <a:avLst/>
          </a:prstGeom>
        </p:spPr>
        <p:txBody>
          <a:bodyPr/>
          <a:lstStyle/>
          <a:p>
            <a:endParaRPr lang="en-US"/>
          </a:p>
        </p:txBody>
      </p:sp>
      <p:sp>
        <p:nvSpPr>
          <p:cNvPr id="27" name="Slide Number Placeholder 26"/>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lvl1pPr>
              <a:defRPr>
                <a:solidFill>
                  <a:schemeClr val="accent2">
                    <a:lumMod val="50000"/>
                  </a:schemeClr>
                </a:solidFill>
              </a:defRPr>
            </a:lvl1pPr>
            <a:lvl2pPr>
              <a:defRPr>
                <a:solidFill>
                  <a:schemeClr val="accent2">
                    <a:lumMod val="50000"/>
                  </a:schemeClr>
                </a:solidFill>
              </a:defRPr>
            </a:lvl2pPr>
            <a:lvl3pPr>
              <a:defRPr>
                <a:solidFill>
                  <a:schemeClr val="accent2">
                    <a:lumMod val="50000"/>
                  </a:schemeClr>
                </a:solidFill>
              </a:defRPr>
            </a:lvl3pPr>
            <a:lvl4pPr>
              <a:defRPr>
                <a:solidFill>
                  <a:schemeClr val="accent2">
                    <a:lumMod val="50000"/>
                  </a:schemeClr>
                </a:solidFill>
              </a:defRPr>
            </a:lvl4pPr>
            <a:lvl5pPr>
              <a:defRPr>
                <a:solidFill>
                  <a:schemeClr val="accent2">
                    <a:lumMod val="50000"/>
                  </a:schemeClr>
                </a:solidFill>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5" name="Footer Placeholder 4"/>
          <p:cNvSpPr>
            <a:spLocks noGrp="1"/>
          </p:cNvSpPr>
          <p:nvPr>
            <p:ph type="ftr" sz="quarter" idx="11"/>
          </p:nvPr>
        </p:nvSpPr>
        <p:spPr>
          <a:xfrm>
            <a:off x="2667000" y="6356350"/>
            <a:ext cx="3352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914400"/>
          </a:xfrm>
          <a:ln>
            <a:noFill/>
          </a:ln>
        </p:spPr>
        <p:txBody>
          <a:bodyPr vert="horz" tIns="0" bIns="0" anchor="b">
            <a:noAutofit/>
            <a:scene3d>
              <a:camera prst="orthographicFront"/>
              <a:lightRig rig="freezing" dir="t">
                <a:rot lat="0" lon="0" rev="5640000"/>
              </a:lightRig>
            </a:scene3d>
            <a:sp3d prstMaterial="flat">
              <a:bevelT w="38100" h="38100"/>
            </a:sp3d>
          </a:bodyPr>
          <a:lstStyle>
            <a:lvl1pPr algn="ctr" rtl="0">
              <a:spcBef>
                <a:spcPct val="0"/>
              </a:spcBef>
              <a:buNone/>
              <a:defRPr lang="en-US" sz="4800" b="1" cap="none" baseline="0" dirty="0">
                <a:ln w="635">
                  <a:noFill/>
                </a:ln>
                <a:solidFill>
                  <a:schemeClr val="accent2">
                    <a:lumMod val="50000"/>
                  </a:schemeClr>
                </a:solidFill>
                <a:effectLst/>
                <a:latin typeface="Tahoma" pitchFamily="34" charset="0"/>
                <a:ea typeface="Tahoma" pitchFamily="34" charset="0"/>
                <a:cs typeface="Tahoma" pitchFamily="34" charset="0"/>
              </a:defRPr>
            </a:lvl1pPr>
          </a:lstStyle>
          <a:p>
            <a:r>
              <a:rPr kumimoji="0" lang="en-US" dirty="0" smtClean="0"/>
              <a:t>Click to edit Master title </a:t>
            </a:r>
            <a:endParaRPr kumimoji="0" lang="en-US" dirty="0"/>
          </a:p>
        </p:txBody>
      </p:sp>
      <p:sp>
        <p:nvSpPr>
          <p:cNvPr id="3" name="Text Placeholder 2"/>
          <p:cNvSpPr>
            <a:spLocks noGrp="1"/>
          </p:cNvSpPr>
          <p:nvPr>
            <p:ph type="body" idx="1"/>
          </p:nvPr>
        </p:nvSpPr>
        <p:spPr>
          <a:xfrm>
            <a:off x="0" y="1219200"/>
            <a:ext cx="8915400" cy="5638800"/>
          </a:xfrm>
        </p:spPr>
        <p:txBody>
          <a:bodyPr lIns="45720" rIns="45720" anchor="t">
            <a:normAutofit/>
          </a:bodyPr>
          <a:lstStyle>
            <a:lvl1pPr marL="0" indent="0">
              <a:buFont typeface="Wingdings" pitchFamily="2" charset="2"/>
              <a:buChar char="q"/>
              <a:defRPr sz="2800">
                <a:solidFill>
                  <a:schemeClr val="tx1"/>
                </a:solidFill>
                <a:latin typeface="Tahoma" pitchFamily="34" charset="0"/>
                <a:ea typeface="Tahoma" pitchFamily="34" charset="0"/>
                <a:cs typeface="Tahoma" pitchFamily="34" charset="0"/>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endParaRPr kumimoji="0" lang="en-US" dirty="0" smtClean="0"/>
          </a:p>
        </p:txBody>
      </p:sp>
      <p:sp>
        <p:nvSpPr>
          <p:cNvPr id="6" name="Slide Number Placeholder 5"/>
          <p:cNvSpPr>
            <a:spLocks noGrp="1"/>
          </p:cNvSpPr>
          <p:nvPr>
            <p:ph type="sldNum" sz="quarter" idx="12"/>
          </p:nvPr>
        </p:nvSpPr>
        <p:spPr/>
        <p:txBody>
          <a:bodyPr/>
          <a:lstStyle/>
          <a:p>
            <a:fld id="{F1B233A4-0326-4F23-A1AE-B4D793E88E74}"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8" name="Footer Placeholder 7"/>
          <p:cNvSpPr>
            <a:spLocks noGrp="1"/>
          </p:cNvSpPr>
          <p:nvPr>
            <p:ph type="ftr" sz="quarter" idx="11"/>
          </p:nvPr>
        </p:nvSpPr>
        <p:spPr>
          <a:xfrm>
            <a:off x="2667000" y="6356350"/>
            <a:ext cx="3352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4" name="Footer Placeholder 3"/>
          <p:cNvSpPr>
            <a:spLocks noGrp="1"/>
          </p:cNvSpPr>
          <p:nvPr>
            <p:ph type="ftr" sz="quarter" idx="11"/>
          </p:nvPr>
        </p:nvSpPr>
        <p:spPr>
          <a:xfrm>
            <a:off x="2667000" y="6356350"/>
            <a:ext cx="3352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3" name="Footer Placeholder 2"/>
          <p:cNvSpPr>
            <a:spLocks noGrp="1"/>
          </p:cNvSpPr>
          <p:nvPr>
            <p:ph type="ftr" sz="quarter" idx="11"/>
          </p:nvPr>
        </p:nvSpPr>
        <p:spPr>
          <a:xfrm>
            <a:off x="2667000" y="6356350"/>
            <a:ext cx="3352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1B233A4-0326-4F23-A1AE-B4D793E88E7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A6C21C4-6020-49ED-9DDC-8B6A775A2A49}" type="datetimeFigureOut">
              <a:rPr lang="en-US" smtClean="0"/>
              <a:pPr/>
              <a:t>10/2/2019</a:t>
            </a:fld>
            <a:endParaRPr lang="en-US"/>
          </a:p>
        </p:txBody>
      </p:sp>
      <p:sp>
        <p:nvSpPr>
          <p:cNvPr id="6" name="Footer Placeholder 5"/>
          <p:cNvSpPr>
            <a:spLocks noGrp="1"/>
          </p:cNvSpPr>
          <p:nvPr>
            <p:ph type="ftr" sz="quarter" idx="11"/>
          </p:nvPr>
        </p:nvSpPr>
        <p:spPr>
          <a:xfrm>
            <a:off x="2667000" y="6356350"/>
            <a:ext cx="3352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1B233A4-0326-4F23-A1AE-B4D793E88E74}"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0" y="0"/>
            <a:ext cx="9144000" cy="1143000"/>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0" y="1143000"/>
            <a:ext cx="9144000" cy="5715000"/>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1B233A4-0326-4F23-A1AE-B4D793E88E74}"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5000" b="0" kern="1200">
          <a:ln>
            <a:noFill/>
          </a:ln>
          <a:solidFill>
            <a:schemeClr val="accent2">
              <a:lumMod val="50000"/>
            </a:schemeClr>
          </a:solidFill>
          <a:effectLst/>
          <a:latin typeface="Tahoma" pitchFamily="34" charset="0"/>
          <a:ea typeface="Tahoma" pitchFamily="34" charset="0"/>
          <a:cs typeface="Tahoma" pitchFamily="34" charset="0"/>
        </a:defRPr>
      </a:lvl1pPr>
    </p:titleStyle>
    <p:bodyStyle>
      <a:lvl1pPr marL="274320" indent="-274320" algn="l" rtl="0" eaLnBrk="1" latinLnBrk="0" hangingPunct="1">
        <a:spcBef>
          <a:spcPct val="20000"/>
        </a:spcBef>
        <a:buClr>
          <a:schemeClr val="accent2">
            <a:lumMod val="50000"/>
          </a:schemeClr>
        </a:buClr>
        <a:buSzPct val="95000"/>
        <a:buFont typeface="Wingdings" pitchFamily="2" charset="2"/>
        <a:buChar char="q"/>
        <a:defRPr kumimoji="0" sz="2800" kern="1200">
          <a:solidFill>
            <a:schemeClr val="tx1"/>
          </a:solidFill>
          <a:latin typeface="Tahoma" pitchFamily="34" charset="0"/>
          <a:ea typeface="Tahoma" pitchFamily="34" charset="0"/>
          <a:cs typeface="Tahoma" pitchFamily="34" charset="0"/>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143000"/>
            <a:ext cx="7851648" cy="1828800"/>
          </a:xfrm>
        </p:spPr>
        <p:txBody>
          <a:bodyPr>
            <a:normAutofit fontScale="90000"/>
          </a:bodyPr>
          <a:lstStyle/>
          <a:p>
            <a:pPr algn="ctr"/>
            <a:r>
              <a:rPr lang="en-US" dirty="0" smtClean="0">
                <a:solidFill>
                  <a:schemeClr val="accent2">
                    <a:lumMod val="50000"/>
                  </a:schemeClr>
                </a:solidFill>
                <a:latin typeface="Tahoma" pitchFamily="34" charset="0"/>
                <a:ea typeface="Tahoma" pitchFamily="34" charset="0"/>
                <a:cs typeface="Tahoma" pitchFamily="34" charset="0"/>
              </a:rPr>
              <a:t>STANDING FOR TRUTH</a:t>
            </a:r>
            <a:br>
              <a:rPr lang="en-US" dirty="0" smtClean="0">
                <a:solidFill>
                  <a:schemeClr val="accent2">
                    <a:lumMod val="50000"/>
                  </a:schemeClr>
                </a:solidFill>
                <a:latin typeface="Tahoma" pitchFamily="34" charset="0"/>
                <a:ea typeface="Tahoma" pitchFamily="34" charset="0"/>
                <a:cs typeface="Tahoma" pitchFamily="34" charset="0"/>
              </a:rPr>
            </a:br>
            <a:r>
              <a:rPr lang="en-US" sz="3200" dirty="0" smtClean="0">
                <a:solidFill>
                  <a:schemeClr val="accent2">
                    <a:lumMod val="50000"/>
                  </a:schemeClr>
                </a:solidFill>
                <a:latin typeface="Tahoma" pitchFamily="34" charset="0"/>
                <a:ea typeface="Tahoma" pitchFamily="34" charset="0"/>
                <a:cs typeface="Tahoma" pitchFamily="34" charset="0"/>
              </a:rPr>
              <a:t>fall 2019</a:t>
            </a:r>
            <a:endParaRPr lang="en-US" sz="3200" dirty="0">
              <a:solidFill>
                <a:schemeClr val="accent2">
                  <a:lumMod val="50000"/>
                </a:schemeClr>
              </a:solidFill>
              <a:latin typeface="Tahoma" pitchFamily="34" charset="0"/>
              <a:ea typeface="Tahoma" pitchFamily="34" charset="0"/>
              <a:cs typeface="Tahoma" pitchFamily="34" charset="0"/>
            </a:endParaRPr>
          </a:p>
        </p:txBody>
      </p:sp>
      <p:sp>
        <p:nvSpPr>
          <p:cNvPr id="3" name="Subtitle 2"/>
          <p:cNvSpPr>
            <a:spLocks noGrp="1"/>
          </p:cNvSpPr>
          <p:nvPr>
            <p:ph type="subTitle" idx="1"/>
          </p:nvPr>
        </p:nvSpPr>
        <p:spPr>
          <a:xfrm>
            <a:off x="533400" y="4191000"/>
            <a:ext cx="7854696" cy="1752600"/>
          </a:xfrm>
        </p:spPr>
        <p:txBody>
          <a:bodyPr/>
          <a:lstStyle/>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JoLynn Gower</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493-6151</a:t>
            </a:r>
          </a:p>
          <a:p>
            <a:pPr algn="ctr">
              <a:spcBef>
                <a:spcPts val="300"/>
              </a:spcBef>
            </a:pPr>
            <a:r>
              <a:rPr lang="en-US" dirty="0" smtClean="0">
                <a:solidFill>
                  <a:schemeClr val="accent2">
                    <a:lumMod val="50000"/>
                  </a:schemeClr>
                </a:solidFill>
                <a:latin typeface="Tahoma" pitchFamily="34" charset="0"/>
                <a:ea typeface="Tahoma" pitchFamily="34" charset="0"/>
                <a:cs typeface="Tahoma" pitchFamily="34" charset="0"/>
              </a:rPr>
              <a:t>jgower@guardingthetruth.org</a:t>
            </a:r>
          </a:p>
          <a:p>
            <a:pPr algn="ctr">
              <a:spcBef>
                <a:spcPts val="300"/>
              </a:spcBef>
            </a:pPr>
            <a:endParaRPr lang="en-US" dirty="0">
              <a:solidFill>
                <a:schemeClr val="accent2">
                  <a:lumMod val="50000"/>
                </a:schemeClr>
              </a:solidFill>
              <a:latin typeface="Tahoma" pitchFamily="34" charset="0"/>
              <a:ea typeface="Tahoma" pitchFamily="34" charset="0"/>
              <a:cs typeface="Tahoma" pitchFamily="34" charset="0"/>
            </a:endParaRPr>
          </a:p>
        </p:txBody>
      </p:sp>
      <p:sp>
        <p:nvSpPr>
          <p:cNvPr id="4" name="TextBox 3"/>
          <p:cNvSpPr txBox="1"/>
          <p:nvPr/>
        </p:nvSpPr>
        <p:spPr>
          <a:xfrm>
            <a:off x="3581400" y="5791200"/>
            <a:ext cx="2057400" cy="369332"/>
          </a:xfrm>
          <a:prstGeom prst="rect">
            <a:avLst/>
          </a:prstGeom>
          <a:noFill/>
        </p:spPr>
        <p:txBody>
          <a:bodyPr wrap="square" rtlCol="0">
            <a:spAutoFit/>
          </a:bodyPr>
          <a:lstStyle/>
          <a:p>
            <a:r>
              <a:rPr lang="en-US" dirty="0" smtClean="0">
                <a:solidFill>
                  <a:schemeClr val="accent2">
                    <a:lumMod val="50000"/>
                  </a:schemeClr>
                </a:solidFill>
                <a:latin typeface="Tahoma" pitchFamily="34" charset="0"/>
                <a:ea typeface="Tahoma" pitchFamily="34" charset="0"/>
                <a:cs typeface="Tahoma" pitchFamily="34" charset="0"/>
              </a:rPr>
              <a:t>LESSON  </a:t>
            </a:r>
            <a:r>
              <a:rPr lang="en-US" dirty="0" smtClean="0">
                <a:solidFill>
                  <a:schemeClr val="accent2">
                    <a:lumMod val="50000"/>
                  </a:schemeClr>
                </a:solidFill>
                <a:latin typeface="Tahoma" pitchFamily="34" charset="0"/>
                <a:ea typeface="Tahoma" pitchFamily="34" charset="0"/>
                <a:cs typeface="Tahoma" pitchFamily="34" charset="0"/>
              </a:rPr>
              <a:t>FIVE</a:t>
            </a:r>
            <a:endParaRPr lang="en-US" dirty="0">
              <a:solidFill>
                <a:schemeClr val="accent2">
                  <a:lumMod val="50000"/>
                </a:schemeClr>
              </a:solidFill>
              <a:latin typeface="Tahoma" pitchFamily="34" charset="0"/>
              <a:ea typeface="Tahoma" pitchFamily="34" charset="0"/>
              <a:cs typeface="Tahoma"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ABOUT LOVE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88000"/>
              </a:lnSpc>
              <a:spcBef>
                <a:spcPts val="0"/>
              </a:spcBef>
            </a:pPr>
            <a:r>
              <a:rPr lang="en-US" b="1" dirty="0" smtClean="0"/>
              <a:t>John 13:34-35 </a:t>
            </a:r>
            <a:r>
              <a:rPr lang="en-US" dirty="0" smtClean="0"/>
              <a:t>"</a:t>
            </a:r>
            <a:r>
              <a:rPr lang="en-US" dirty="0" smtClean="0"/>
              <a:t>A new commandment I give to you, that you love one another, even as I have loved you, that you also love one another. </a:t>
            </a:r>
            <a:r>
              <a:rPr lang="en-US" dirty="0" smtClean="0"/>
              <a:t>By </a:t>
            </a:r>
            <a:r>
              <a:rPr lang="en-US" dirty="0" smtClean="0"/>
              <a:t>this all men will know that you are My disciples, if you have love for one another</a:t>
            </a:r>
            <a:r>
              <a:rPr lang="en-US" dirty="0" smtClean="0"/>
              <a:t>.”</a:t>
            </a:r>
          </a:p>
          <a:p>
            <a:pPr>
              <a:lnSpc>
                <a:spcPct val="88000"/>
              </a:lnSpc>
              <a:spcBef>
                <a:spcPts val="0"/>
              </a:spcBef>
            </a:pPr>
            <a:r>
              <a:rPr lang="en-US" dirty="0" smtClean="0"/>
              <a:t>Love: </a:t>
            </a:r>
            <a:r>
              <a:rPr lang="en-US" i="1" dirty="0" err="1" smtClean="0"/>
              <a:t>agapao</a:t>
            </a:r>
            <a:r>
              <a:rPr lang="en-US" i="1" dirty="0" smtClean="0"/>
              <a:t>: </a:t>
            </a:r>
            <a:r>
              <a:rPr lang="en-US" dirty="0" smtClean="0"/>
              <a:t>to love in a social/moral sense that puts the best interest of another before your own </a:t>
            </a:r>
          </a:p>
          <a:p>
            <a:pPr>
              <a:lnSpc>
                <a:spcPct val="88000"/>
              </a:lnSpc>
              <a:spcBef>
                <a:spcPts val="0"/>
              </a:spcBef>
            </a:pPr>
            <a:r>
              <a:rPr lang="en-US" dirty="0" smtClean="0">
                <a:solidFill>
                  <a:schemeClr val="accent2">
                    <a:lumMod val="50000"/>
                  </a:schemeClr>
                </a:solidFill>
              </a:rPr>
              <a:t>Agape love is more an action than an emotion</a:t>
            </a:r>
          </a:p>
          <a:p>
            <a:pPr>
              <a:lnSpc>
                <a:spcPct val="88000"/>
              </a:lnSpc>
              <a:spcBef>
                <a:spcPts val="0"/>
              </a:spcBef>
            </a:pPr>
            <a:r>
              <a:rPr lang="en-US" b="1" dirty="0" smtClean="0"/>
              <a:t>Romans </a:t>
            </a:r>
            <a:r>
              <a:rPr lang="en-US" b="1" spc="-150" dirty="0" smtClean="0"/>
              <a:t>12:9-13 </a:t>
            </a:r>
            <a:r>
              <a:rPr lang="en-US" i="1" spc="-150" dirty="0" smtClean="0"/>
              <a:t>Let</a:t>
            </a:r>
            <a:r>
              <a:rPr lang="en-US" spc="-150" dirty="0" smtClean="0"/>
              <a:t>  </a:t>
            </a:r>
            <a:r>
              <a:rPr lang="en-US" dirty="0" smtClean="0"/>
              <a:t>love </a:t>
            </a:r>
            <a:r>
              <a:rPr lang="en-US" i="1" dirty="0" smtClean="0"/>
              <a:t>be</a:t>
            </a:r>
            <a:r>
              <a:rPr lang="en-US" dirty="0" smtClean="0"/>
              <a:t> without hypocrisy. Abhor what is evil; cling to what is good. </a:t>
            </a:r>
            <a:r>
              <a:rPr lang="en-US" i="1" dirty="0" smtClean="0"/>
              <a:t>Be</a:t>
            </a:r>
            <a:r>
              <a:rPr lang="en-US" dirty="0" smtClean="0"/>
              <a:t> </a:t>
            </a:r>
            <a:r>
              <a:rPr lang="en-US" dirty="0" smtClean="0"/>
              <a:t>devoted to one another</a:t>
            </a:r>
            <a:r>
              <a:rPr lang="en-US" spc="-150" dirty="0" smtClean="0"/>
              <a:t> in </a:t>
            </a:r>
            <a:r>
              <a:rPr lang="en-US" u="sng" spc="-150" dirty="0" smtClean="0"/>
              <a:t>broth</a:t>
            </a:r>
            <a:r>
              <a:rPr lang="en-US" u="sng" dirty="0" smtClean="0"/>
              <a:t>erly</a:t>
            </a:r>
            <a:r>
              <a:rPr lang="en-US" u="sng" spc="-150" dirty="0" smtClean="0"/>
              <a:t> love</a:t>
            </a:r>
            <a:r>
              <a:rPr lang="en-US" spc="-150" dirty="0" smtClean="0"/>
              <a:t>; give </a:t>
            </a:r>
            <a:r>
              <a:rPr lang="en-US" dirty="0" smtClean="0"/>
              <a:t>preference to one another in </a:t>
            </a:r>
            <a:r>
              <a:rPr lang="en-US" dirty="0" smtClean="0"/>
              <a:t>honor; not </a:t>
            </a:r>
            <a:r>
              <a:rPr lang="en-US" dirty="0" smtClean="0"/>
              <a:t>lagging behind in diligence, fervent in spirit, serving the </a:t>
            </a:r>
            <a:r>
              <a:rPr lang="en-US" dirty="0" smtClean="0"/>
              <a:t>Lord;</a:t>
            </a:r>
            <a:r>
              <a:rPr lang="en-US" dirty="0" smtClean="0"/>
              <a:t> rejoicing in hope, persevering in tribulation, devoted to prayer, </a:t>
            </a:r>
            <a:r>
              <a:rPr lang="en-US" dirty="0" smtClean="0"/>
              <a:t>contributing </a:t>
            </a:r>
            <a:r>
              <a:rPr lang="en-US" dirty="0" smtClean="0"/>
              <a:t>to the needs of the saints, practicing hospitality. </a:t>
            </a:r>
            <a:endParaRPr lang="en-US" dirty="0">
              <a:solidFill>
                <a:schemeClr val="accent2">
                  <a:lumMod val="50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 A NEW NATURE</a:t>
            </a:r>
            <a:endParaRPr lang="en-US" dirty="0"/>
          </a:p>
        </p:txBody>
      </p:sp>
      <p:sp>
        <p:nvSpPr>
          <p:cNvPr id="3" name="Content Placeholder 2"/>
          <p:cNvSpPr>
            <a:spLocks noGrp="1"/>
          </p:cNvSpPr>
          <p:nvPr>
            <p:ph idx="1"/>
          </p:nvPr>
        </p:nvSpPr>
        <p:spPr/>
        <p:txBody>
          <a:bodyPr>
            <a:normAutofit lnSpcReduction="10000"/>
          </a:bodyPr>
          <a:lstStyle/>
          <a:p>
            <a:pPr>
              <a:spcBef>
                <a:spcPts val="300"/>
              </a:spcBef>
            </a:pPr>
            <a:r>
              <a:rPr lang="en-US" b="1" dirty="0" smtClean="0"/>
              <a:t>2 Corinthians 5:17 </a:t>
            </a:r>
            <a:r>
              <a:rPr lang="en-US" dirty="0" smtClean="0"/>
              <a:t>Therefore </a:t>
            </a:r>
            <a:r>
              <a:rPr lang="en-US" dirty="0" smtClean="0"/>
              <a:t>if anyone is in Christ, </a:t>
            </a:r>
            <a:r>
              <a:rPr lang="en-US" i="1" dirty="0" smtClean="0"/>
              <a:t>he is</a:t>
            </a:r>
            <a:r>
              <a:rPr lang="en-US" dirty="0" smtClean="0"/>
              <a:t> a new creature; the old things passed away; behold, new things have come. </a:t>
            </a:r>
            <a:endParaRPr lang="en-US" dirty="0" smtClean="0"/>
          </a:p>
          <a:p>
            <a:pPr>
              <a:spcBef>
                <a:spcPts val="300"/>
              </a:spcBef>
            </a:pPr>
            <a:r>
              <a:rPr lang="en-US" dirty="0" smtClean="0"/>
              <a:t>Creature: </a:t>
            </a:r>
            <a:r>
              <a:rPr lang="en-US" i="1" dirty="0" err="1" smtClean="0"/>
              <a:t>ktisis</a:t>
            </a:r>
            <a:r>
              <a:rPr lang="en-US" i="1" dirty="0" smtClean="0"/>
              <a:t>: </a:t>
            </a:r>
            <a:r>
              <a:rPr lang="en-US" dirty="0" smtClean="0"/>
              <a:t>product; formation</a:t>
            </a:r>
          </a:p>
          <a:p>
            <a:pPr>
              <a:spcBef>
                <a:spcPts val="300"/>
              </a:spcBef>
            </a:pPr>
            <a:r>
              <a:rPr lang="en-US" dirty="0" smtClean="0"/>
              <a:t>New: </a:t>
            </a:r>
            <a:r>
              <a:rPr lang="en-US" i="1" dirty="0" err="1" smtClean="0"/>
              <a:t>kainos</a:t>
            </a:r>
            <a:r>
              <a:rPr lang="en-US" i="1" dirty="0" smtClean="0"/>
              <a:t>: </a:t>
            </a:r>
            <a:r>
              <a:rPr lang="en-US" dirty="0" smtClean="0"/>
              <a:t>refreshed or renewed</a:t>
            </a:r>
          </a:p>
          <a:p>
            <a:pPr>
              <a:spcBef>
                <a:spcPts val="300"/>
              </a:spcBef>
            </a:pPr>
            <a:r>
              <a:rPr lang="en-US" b="1" dirty="0" smtClean="0"/>
              <a:t>Colossians 3:9-10 </a:t>
            </a:r>
            <a:r>
              <a:rPr lang="en-US" b="1" dirty="0" smtClean="0"/>
              <a:t> </a:t>
            </a:r>
            <a:r>
              <a:rPr lang="en-US" dirty="0" smtClean="0"/>
              <a:t>Do </a:t>
            </a:r>
            <a:r>
              <a:rPr lang="en-US" dirty="0" smtClean="0"/>
              <a:t>not lie to one another, since you laid aside the old self with its </a:t>
            </a:r>
            <a:r>
              <a:rPr lang="en-US" i="1" dirty="0" smtClean="0"/>
              <a:t>evil</a:t>
            </a:r>
            <a:r>
              <a:rPr lang="en-US" dirty="0" smtClean="0"/>
              <a:t> practices, </a:t>
            </a:r>
            <a:br>
              <a:rPr lang="en-US" dirty="0" smtClean="0"/>
            </a:br>
            <a:r>
              <a:rPr lang="en-US" dirty="0" smtClean="0"/>
              <a:t>and </a:t>
            </a:r>
            <a:r>
              <a:rPr lang="en-US" dirty="0" smtClean="0"/>
              <a:t>have put on the new self who is being renewed to a true knowledge according to the image of the One who created him— </a:t>
            </a:r>
            <a:endParaRPr lang="en-US" dirty="0" smtClean="0"/>
          </a:p>
          <a:p>
            <a:pPr>
              <a:spcBef>
                <a:spcPts val="300"/>
              </a:spcBef>
            </a:pPr>
            <a:r>
              <a:rPr lang="en-US" dirty="0" smtClean="0"/>
              <a:t>God made man in His image; sin skewed the image</a:t>
            </a:r>
          </a:p>
          <a:p>
            <a:pPr>
              <a:spcBef>
                <a:spcPts val="300"/>
              </a:spcBef>
            </a:pPr>
            <a:r>
              <a:rPr lang="en-US" dirty="0" smtClean="0"/>
              <a:t>But when we receive Christ, God begins the renewal process for our image that is becoming more like who we were originally created to be</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smtClean="0"/>
              <a:t>NO LAZY CHRISTIANS</a:t>
            </a:r>
            <a:endParaRPr lang="en-US" dirty="0"/>
          </a:p>
        </p:txBody>
      </p:sp>
      <p:sp>
        <p:nvSpPr>
          <p:cNvPr id="3" name="Content Placeholder 2"/>
          <p:cNvSpPr>
            <a:spLocks noGrp="1"/>
          </p:cNvSpPr>
          <p:nvPr>
            <p:ph idx="1"/>
          </p:nvPr>
        </p:nvSpPr>
        <p:spPr>
          <a:xfrm>
            <a:off x="0" y="838200"/>
            <a:ext cx="9144000" cy="6019800"/>
          </a:xfrm>
        </p:spPr>
        <p:txBody>
          <a:bodyPr>
            <a:noAutofit/>
          </a:bodyPr>
          <a:lstStyle/>
          <a:p>
            <a:pPr>
              <a:lnSpc>
                <a:spcPct val="87000"/>
              </a:lnSpc>
              <a:spcBef>
                <a:spcPts val="400"/>
              </a:spcBef>
            </a:pPr>
            <a:r>
              <a:rPr lang="en-US" b="1" dirty="0" smtClean="0"/>
              <a:t>2 Thessalonians 3:6-11 </a:t>
            </a:r>
            <a:r>
              <a:rPr lang="en-US" dirty="0" smtClean="0"/>
              <a:t> Now we command you, brethren, in the name </a:t>
            </a:r>
            <a:r>
              <a:rPr lang="en-US" spc="-150" dirty="0" smtClean="0"/>
              <a:t>of our </a:t>
            </a:r>
            <a:r>
              <a:rPr lang="en-US" dirty="0" smtClean="0"/>
              <a:t>Lord Jesus Christ, that you keep away from every brother who leads an unruly life and not according to the tradition which you received from </a:t>
            </a:r>
            <a:r>
              <a:rPr lang="en-US" spc="-150" dirty="0" smtClean="0"/>
              <a:t>us. </a:t>
            </a:r>
            <a:r>
              <a:rPr lang="en-US" spc="-150" dirty="0" smtClean="0"/>
              <a:t>For </a:t>
            </a:r>
            <a:r>
              <a:rPr lang="en-US" spc="-150" dirty="0" smtClean="0"/>
              <a:t>you </a:t>
            </a:r>
            <a:r>
              <a:rPr lang="en-US" dirty="0" smtClean="0"/>
              <a:t>yourselves know </a:t>
            </a:r>
            <a:r>
              <a:rPr lang="en-US" spc="-150" dirty="0" smtClean="0"/>
              <a:t>how you </a:t>
            </a:r>
            <a:r>
              <a:rPr lang="en-US" dirty="0" smtClean="0"/>
              <a:t>ought</a:t>
            </a:r>
            <a:r>
              <a:rPr lang="en-US" spc="-150" dirty="0" smtClean="0"/>
              <a:t> to follow</a:t>
            </a:r>
            <a:r>
              <a:rPr lang="en-US" dirty="0" smtClean="0"/>
              <a:t> our example, because we </a:t>
            </a:r>
            <a:r>
              <a:rPr lang="en-US" spc="-150" dirty="0" smtClean="0"/>
              <a:t>did not act </a:t>
            </a:r>
            <a:r>
              <a:rPr lang="en-US" dirty="0" smtClean="0"/>
              <a:t>in an undisciplined </a:t>
            </a:r>
            <a:r>
              <a:rPr lang="en-US" spc="-150" dirty="0" smtClean="0"/>
              <a:t>manner</a:t>
            </a:r>
            <a:r>
              <a:rPr lang="en-US" dirty="0" smtClean="0"/>
              <a:t> among </a:t>
            </a:r>
            <a:r>
              <a:rPr lang="en-US" spc="-150" dirty="0" smtClean="0"/>
              <a:t>you, nor </a:t>
            </a:r>
            <a:r>
              <a:rPr lang="en-US" dirty="0" smtClean="0"/>
              <a:t>did we eat anyone's bread </a:t>
            </a:r>
            <a:r>
              <a:rPr lang="en-US" dirty="0" smtClean="0"/>
              <a:t>with-out </a:t>
            </a:r>
            <a:r>
              <a:rPr lang="en-US" dirty="0" smtClean="0"/>
              <a:t>paying for it, but with labor and hardship we </a:t>
            </a:r>
            <a:r>
              <a:rPr lang="en-US" i="1" dirty="0" smtClean="0"/>
              <a:t>kept</a:t>
            </a:r>
            <a:r>
              <a:rPr lang="en-US" dirty="0" smtClean="0"/>
              <a:t> working night and day so </a:t>
            </a:r>
            <a:r>
              <a:rPr lang="en-US" spc="-150" dirty="0" smtClean="0"/>
              <a:t>that we would not be a </a:t>
            </a:r>
            <a:r>
              <a:rPr lang="en-US" dirty="0" smtClean="0"/>
              <a:t>burden to any of you; </a:t>
            </a:r>
            <a:r>
              <a:rPr lang="en-US" dirty="0" smtClean="0"/>
              <a:t>not </a:t>
            </a:r>
            <a:r>
              <a:rPr lang="en-US" dirty="0" smtClean="0"/>
              <a:t>because we do not have the right </a:t>
            </a:r>
            <a:r>
              <a:rPr lang="en-US" i="1" dirty="0" smtClean="0"/>
              <a:t>to this,</a:t>
            </a:r>
            <a:r>
              <a:rPr lang="en-US" dirty="0" smtClean="0"/>
              <a:t> but in order to offer ourselves as a model for you, so that you would follow our example. </a:t>
            </a:r>
            <a:r>
              <a:rPr lang="en-US" dirty="0" smtClean="0"/>
              <a:t>Even </a:t>
            </a:r>
            <a:r>
              <a:rPr lang="en-US" dirty="0" smtClean="0"/>
              <a:t>when we were with you, we used to give </a:t>
            </a:r>
            <a:r>
              <a:rPr lang="en-US" spc="-150" dirty="0" smtClean="0"/>
              <a:t>you this order: </a:t>
            </a:r>
            <a:r>
              <a:rPr lang="en-US" spc="-150" dirty="0" smtClean="0"/>
              <a:t>if </a:t>
            </a:r>
            <a:r>
              <a:rPr lang="en-US" dirty="0" smtClean="0"/>
              <a:t>anyone </a:t>
            </a:r>
            <a:r>
              <a:rPr lang="en-US" spc="-150" dirty="0" smtClean="0"/>
              <a:t>is not </a:t>
            </a:r>
            <a:r>
              <a:rPr lang="en-US" dirty="0" smtClean="0"/>
              <a:t>willing to work, then </a:t>
            </a:r>
            <a:r>
              <a:rPr lang="en-US" spc="-150" dirty="0" smtClean="0"/>
              <a:t>he is not </a:t>
            </a:r>
            <a:r>
              <a:rPr lang="en-US" dirty="0" smtClean="0"/>
              <a:t>to eat, either</a:t>
            </a:r>
            <a:r>
              <a:rPr lang="en-US" spc="-150" dirty="0" smtClean="0"/>
              <a:t>. </a:t>
            </a:r>
            <a:r>
              <a:rPr lang="en-US" spc="-150" dirty="0" smtClean="0"/>
              <a:t>For </a:t>
            </a:r>
            <a:r>
              <a:rPr lang="en-US" dirty="0" smtClean="0"/>
              <a:t>we hear that </a:t>
            </a:r>
            <a:r>
              <a:rPr lang="en-US" spc="-150" dirty="0" smtClean="0"/>
              <a:t>some among you </a:t>
            </a:r>
            <a:r>
              <a:rPr lang="en-US" dirty="0" smtClean="0"/>
              <a:t>are leading an undisciplined life, doing no work at all, but acting like busybodies. </a:t>
            </a:r>
            <a:endParaRPr lang="en-US"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VERSE FOR THE JOURNEY</a:t>
            </a:r>
            <a:endParaRPr lang="en-US" dirty="0"/>
          </a:p>
        </p:txBody>
      </p:sp>
      <p:sp>
        <p:nvSpPr>
          <p:cNvPr id="3" name="Content Placeholder 2"/>
          <p:cNvSpPr>
            <a:spLocks noGrp="1"/>
          </p:cNvSpPr>
          <p:nvPr>
            <p:ph idx="1"/>
          </p:nvPr>
        </p:nvSpPr>
        <p:spPr/>
        <p:txBody>
          <a:bodyPr>
            <a:normAutofit/>
          </a:bodyPr>
          <a:lstStyle/>
          <a:p>
            <a:r>
              <a:rPr lang="en-US" b="1" dirty="0" smtClean="0">
                <a:solidFill>
                  <a:schemeClr val="accent2">
                    <a:lumMod val="50000"/>
                  </a:schemeClr>
                </a:solidFill>
              </a:rPr>
              <a:t>2 Corinthians 6:4-8…</a:t>
            </a:r>
            <a:r>
              <a:rPr lang="en-US" dirty="0" smtClean="0">
                <a:solidFill>
                  <a:schemeClr val="accent2">
                    <a:lumMod val="50000"/>
                  </a:schemeClr>
                </a:solidFill>
              </a:rPr>
              <a:t>but in everything commending ourselves as servants of God, in much endurance, in afflictions, in hardships, in distresses, in beatings, in imprisonments, in tumults, in labors, in sleeplessness, in hunger, in purity, in knowledge, in patience, in kindness, in the Holy Spirit, in genuine love, in the </a:t>
            </a:r>
            <a:r>
              <a:rPr lang="en-US" b="1" dirty="0" smtClean="0">
                <a:solidFill>
                  <a:schemeClr val="accent2">
                    <a:lumMod val="50000"/>
                  </a:schemeClr>
                </a:solidFill>
              </a:rPr>
              <a:t>word of truth</a:t>
            </a:r>
            <a:r>
              <a:rPr lang="en-US" dirty="0" smtClean="0">
                <a:solidFill>
                  <a:schemeClr val="accent2">
                    <a:lumMod val="50000"/>
                  </a:schemeClr>
                </a:solidFill>
              </a:rPr>
              <a:t>, in the power of God; by the weapons of righteousness for the right hand and the left, by glory and dishonor, by evil report and good report; </a:t>
            </a:r>
            <a:r>
              <a:rPr lang="en-US" i="1" dirty="0" smtClean="0">
                <a:solidFill>
                  <a:schemeClr val="accent2">
                    <a:lumMod val="50000"/>
                  </a:schemeClr>
                </a:solidFill>
              </a:rPr>
              <a:t>regarded</a:t>
            </a:r>
            <a:r>
              <a:rPr lang="en-US" dirty="0" smtClean="0">
                <a:solidFill>
                  <a:schemeClr val="accent2">
                    <a:lumMod val="50000"/>
                  </a:schemeClr>
                </a:solidFill>
              </a:rPr>
              <a:t> as deceivers and yet true; </a:t>
            </a:r>
          </a:p>
          <a:p>
            <a:r>
              <a:rPr lang="en-US" dirty="0" smtClean="0">
                <a:solidFill>
                  <a:schemeClr val="accent2">
                    <a:lumMod val="50000"/>
                  </a:schemeClr>
                </a:solidFill>
              </a:rPr>
              <a:t> Truth: </a:t>
            </a:r>
            <a:r>
              <a:rPr lang="en-US" i="1" dirty="0" err="1" smtClean="0">
                <a:solidFill>
                  <a:schemeClr val="accent2">
                    <a:lumMod val="50000"/>
                  </a:schemeClr>
                </a:solidFill>
              </a:rPr>
              <a:t>aletheia</a:t>
            </a:r>
            <a:r>
              <a:rPr lang="en-US" i="1" dirty="0" smtClean="0">
                <a:solidFill>
                  <a:schemeClr val="accent2">
                    <a:lumMod val="50000"/>
                  </a:schemeClr>
                </a:solidFill>
              </a:rPr>
              <a:t>:</a:t>
            </a:r>
            <a:r>
              <a:rPr lang="en-US" dirty="0" smtClean="0">
                <a:solidFill>
                  <a:schemeClr val="accent2">
                    <a:lumMod val="50000"/>
                  </a:schemeClr>
                </a:solidFill>
              </a:rPr>
              <a:t> certain beyond any doubt</a:t>
            </a:r>
          </a:p>
          <a:p>
            <a:pPr algn="ctr">
              <a:buNone/>
            </a:pPr>
            <a:r>
              <a:rPr lang="en-US" dirty="0" smtClean="0">
                <a:effectLst>
                  <a:outerShdw blurRad="38100" dist="38100" dir="2700000" algn="tl">
                    <a:srgbClr val="000000">
                      <a:alpha val="43137"/>
                    </a:srgbClr>
                  </a:outerShdw>
                </a:effectLst>
              </a:rPr>
              <a:t>WHO DO YOU LIVE TO PLEASE?</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MOVING BEYOND MYSELF</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3000"/>
              </a:lnSpc>
              <a:spcBef>
                <a:spcPts val="300"/>
              </a:spcBef>
            </a:pPr>
            <a:r>
              <a:rPr lang="en-US" b="1" dirty="0" smtClean="0"/>
              <a:t>Romans 15:1-3 </a:t>
            </a:r>
            <a:r>
              <a:rPr lang="en-US" dirty="0" smtClean="0"/>
              <a:t> Now we who are strong ought to bear the weaknesses of those without strength and not </a:t>
            </a:r>
            <a:r>
              <a:rPr lang="en-US" i="1" dirty="0" smtClean="0"/>
              <a:t>just</a:t>
            </a:r>
            <a:r>
              <a:rPr lang="en-US" dirty="0" smtClean="0"/>
              <a:t> please ourselves. </a:t>
            </a:r>
            <a:r>
              <a:rPr lang="en-US" dirty="0" smtClean="0"/>
              <a:t>Each </a:t>
            </a:r>
            <a:r>
              <a:rPr lang="en-US" dirty="0" smtClean="0"/>
              <a:t>of us is to please his neighbor for his good, to his edification. </a:t>
            </a:r>
            <a:r>
              <a:rPr lang="en-US" dirty="0" smtClean="0"/>
              <a:t>For </a:t>
            </a:r>
            <a:r>
              <a:rPr lang="en-US" dirty="0" smtClean="0"/>
              <a:t>even Christ did not please Himself; but as it is written, </a:t>
            </a:r>
            <a:r>
              <a:rPr lang="en-US" sz="2400" dirty="0" smtClean="0"/>
              <a:t>"</a:t>
            </a:r>
            <a:r>
              <a:rPr lang="en-US" sz="2400" cap="small" dirty="0" smtClean="0"/>
              <a:t>THE REPROACHES OF </a:t>
            </a:r>
            <a:r>
              <a:rPr lang="en-US" sz="2400" cap="small" spc="-150" dirty="0" smtClean="0"/>
              <a:t>THOSE WHO </a:t>
            </a:r>
            <a:r>
              <a:rPr lang="en-US" sz="2400" cap="small" dirty="0" smtClean="0"/>
              <a:t>REPROACHED</a:t>
            </a:r>
            <a:r>
              <a:rPr lang="en-US" sz="2400" dirty="0" smtClean="0"/>
              <a:t> </a:t>
            </a:r>
            <a:r>
              <a:rPr lang="en-US" sz="2400" cap="small" dirty="0" smtClean="0"/>
              <a:t>YOU FELL ON</a:t>
            </a:r>
            <a:r>
              <a:rPr lang="en-US" sz="2400" dirty="0" smtClean="0"/>
              <a:t> </a:t>
            </a:r>
            <a:r>
              <a:rPr lang="en-US" sz="2400" cap="small" dirty="0" smtClean="0"/>
              <a:t>ME</a:t>
            </a:r>
            <a:r>
              <a:rPr lang="en-US" sz="2400" dirty="0" smtClean="0"/>
              <a:t>.“</a:t>
            </a:r>
          </a:p>
          <a:p>
            <a:pPr>
              <a:lnSpc>
                <a:spcPct val="93000"/>
              </a:lnSpc>
              <a:spcBef>
                <a:spcPts val="300"/>
              </a:spcBef>
            </a:pPr>
            <a:r>
              <a:rPr lang="en-US" dirty="0" smtClean="0"/>
              <a:t>Please: </a:t>
            </a:r>
            <a:r>
              <a:rPr lang="en-US" i="1" dirty="0" err="1" smtClean="0"/>
              <a:t>aresko</a:t>
            </a:r>
            <a:r>
              <a:rPr lang="en-US" i="1" dirty="0" smtClean="0"/>
              <a:t>: </a:t>
            </a:r>
            <a:r>
              <a:rPr lang="en-US" dirty="0" smtClean="0"/>
              <a:t>to be agreeable to someone else; to excite positive emotion</a:t>
            </a:r>
            <a:r>
              <a:rPr lang="en-US" sz="2400" dirty="0" smtClean="0"/>
              <a:t> </a:t>
            </a:r>
          </a:p>
          <a:p>
            <a:pPr>
              <a:lnSpc>
                <a:spcPct val="93000"/>
              </a:lnSpc>
              <a:spcBef>
                <a:spcPts val="300"/>
              </a:spcBef>
            </a:pPr>
            <a:r>
              <a:rPr lang="en-US" dirty="0" smtClean="0"/>
              <a:t>We please God when we help a </a:t>
            </a:r>
            <a:r>
              <a:rPr lang="en-US" dirty="0" smtClean="0"/>
              <a:t>w</a:t>
            </a:r>
            <a:r>
              <a:rPr lang="en-US" dirty="0" smtClean="0"/>
              <a:t>eaker brother or sister</a:t>
            </a:r>
          </a:p>
          <a:p>
            <a:pPr>
              <a:lnSpc>
                <a:spcPct val="93000"/>
              </a:lnSpc>
              <a:spcBef>
                <a:spcPts val="300"/>
              </a:spcBef>
            </a:pPr>
            <a:r>
              <a:rPr lang="en-US" dirty="0" smtClean="0"/>
              <a:t>We please God when we build up our neighbor</a:t>
            </a:r>
          </a:p>
          <a:p>
            <a:pPr>
              <a:lnSpc>
                <a:spcPct val="93000"/>
              </a:lnSpc>
              <a:spcBef>
                <a:spcPts val="300"/>
              </a:spcBef>
            </a:pPr>
            <a:r>
              <a:rPr lang="en-US" dirty="0" smtClean="0"/>
              <a:t>Jesus did not live to please himself; he lived to please the father by helping us </a:t>
            </a:r>
          </a:p>
          <a:p>
            <a:pPr algn="ctr">
              <a:lnSpc>
                <a:spcPct val="93000"/>
              </a:lnSpc>
              <a:spcBef>
                <a:spcPts val="300"/>
              </a:spcBef>
              <a:buNone/>
            </a:pPr>
            <a:r>
              <a:rPr lang="en-US" dirty="0" smtClean="0">
                <a:effectLst>
                  <a:outerShdw blurRad="38100" dist="38100" dir="2700000" algn="tl">
                    <a:srgbClr val="000000">
                      <a:alpha val="43137"/>
                    </a:srgbClr>
                  </a:outerShdw>
                </a:effectLst>
              </a:rPr>
              <a:t>PLEASING GOD HAS AN ELEMENT OF SELFLESSNESS</a:t>
            </a:r>
          </a:p>
          <a:p>
            <a:pPr>
              <a:lnSpc>
                <a:spcPct val="95000"/>
              </a:lnSpc>
              <a:spcBef>
                <a:spcPts val="300"/>
              </a:spcBef>
            </a:pPr>
            <a:endParaRPr lang="en-US" dirty="0" smtClean="0">
              <a:effectLst>
                <a:outerShdw blurRad="38100" dist="38100" dir="2700000" algn="tl">
                  <a:srgbClr val="000000">
                    <a:alpha val="43137"/>
                  </a:srgbClr>
                </a:outerShdw>
              </a:effectLst>
            </a:endParaRPr>
          </a:p>
          <a:p>
            <a:pPr>
              <a:lnSpc>
                <a:spcPct val="95000"/>
              </a:lnSpc>
              <a:spcBef>
                <a:spcPts val="300"/>
              </a:spcBef>
            </a:pPr>
            <a:endParaRPr lang="en-US" dirty="0" smtClean="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MORE THAN OBEDIENCE</a:t>
            </a:r>
            <a:endParaRPr lang="en-US" dirty="0"/>
          </a:p>
        </p:txBody>
      </p:sp>
      <p:sp>
        <p:nvSpPr>
          <p:cNvPr id="3" name="Content Placeholder 2"/>
          <p:cNvSpPr>
            <a:spLocks noGrp="1"/>
          </p:cNvSpPr>
          <p:nvPr>
            <p:ph idx="1"/>
          </p:nvPr>
        </p:nvSpPr>
        <p:spPr>
          <a:xfrm>
            <a:off x="0" y="1066800"/>
            <a:ext cx="9144000" cy="5791200"/>
          </a:xfrm>
        </p:spPr>
        <p:txBody>
          <a:bodyPr>
            <a:noAutofit/>
          </a:bodyPr>
          <a:lstStyle/>
          <a:p>
            <a:pPr>
              <a:lnSpc>
                <a:spcPct val="90000"/>
              </a:lnSpc>
              <a:spcBef>
                <a:spcPts val="300"/>
              </a:spcBef>
            </a:pPr>
            <a:r>
              <a:rPr lang="en-US" dirty="0" smtClean="0">
                <a:solidFill>
                  <a:schemeClr val="accent2">
                    <a:lumMod val="50000"/>
                  </a:schemeClr>
                </a:solidFill>
              </a:rPr>
              <a:t>It is possible to obey God and still not please Him!</a:t>
            </a:r>
          </a:p>
          <a:p>
            <a:pPr>
              <a:lnSpc>
                <a:spcPct val="90000"/>
              </a:lnSpc>
              <a:spcBef>
                <a:spcPts val="300"/>
              </a:spcBef>
            </a:pPr>
            <a:r>
              <a:rPr lang="en-US" b="1" dirty="0" smtClean="0"/>
              <a:t>Galatians 1:10 </a:t>
            </a:r>
            <a:r>
              <a:rPr lang="en-US" dirty="0" smtClean="0"/>
              <a:t> For am I now seeking the favor of men, or of God? Or am I striving to please men? If I were still trying to please men, I would not be a bond-servant of Christ. </a:t>
            </a:r>
            <a:endParaRPr lang="en-US" dirty="0" smtClean="0"/>
          </a:p>
          <a:p>
            <a:pPr>
              <a:lnSpc>
                <a:spcPct val="90000"/>
              </a:lnSpc>
              <a:spcBef>
                <a:spcPts val="300"/>
              </a:spcBef>
            </a:pPr>
            <a:r>
              <a:rPr lang="en-US" dirty="0" smtClean="0"/>
              <a:t>Favor: </a:t>
            </a:r>
            <a:r>
              <a:rPr lang="en-US" i="1" dirty="0" err="1" smtClean="0"/>
              <a:t>peitho</a:t>
            </a:r>
            <a:r>
              <a:rPr lang="en-US" i="1" dirty="0" smtClean="0"/>
              <a:t>: </a:t>
            </a:r>
            <a:r>
              <a:rPr lang="en-US" dirty="0" smtClean="0"/>
              <a:t>to gain the confidence of someone</a:t>
            </a:r>
          </a:p>
          <a:p>
            <a:pPr>
              <a:lnSpc>
                <a:spcPct val="90000"/>
              </a:lnSpc>
              <a:spcBef>
                <a:spcPts val="300"/>
              </a:spcBef>
            </a:pPr>
            <a:r>
              <a:rPr lang="en-US" dirty="0" smtClean="0"/>
              <a:t>The Holy Spirit helps us move past “only obedience”</a:t>
            </a:r>
          </a:p>
          <a:p>
            <a:pPr>
              <a:lnSpc>
                <a:spcPct val="90000"/>
              </a:lnSpc>
              <a:spcBef>
                <a:spcPts val="300"/>
              </a:spcBef>
            </a:pPr>
            <a:r>
              <a:rPr lang="en-US" b="1" dirty="0" smtClean="0"/>
              <a:t>Philippians 2:12-13 </a:t>
            </a:r>
            <a:r>
              <a:rPr lang="en-US" dirty="0" smtClean="0"/>
              <a:t> So then, my beloved, just as you have always obeyed, not as in my presence only, but now much more in my absence, work out your salvation with fear and trembling; </a:t>
            </a:r>
            <a:r>
              <a:rPr lang="en-US" dirty="0" smtClean="0"/>
              <a:t>for </a:t>
            </a:r>
            <a:r>
              <a:rPr lang="en-US" dirty="0" smtClean="0"/>
              <a:t>it is God who is at work in you, both to will and to work for </a:t>
            </a:r>
            <a:r>
              <a:rPr lang="en-US" i="1" dirty="0" smtClean="0"/>
              <a:t>His</a:t>
            </a:r>
            <a:r>
              <a:rPr lang="en-US" dirty="0" smtClean="0"/>
              <a:t> good pleasure. </a:t>
            </a:r>
            <a:endParaRPr lang="en-US" dirty="0" smtClean="0"/>
          </a:p>
          <a:p>
            <a:pPr algn="ctr">
              <a:lnSpc>
                <a:spcPct val="90000"/>
              </a:lnSpc>
              <a:spcBef>
                <a:spcPts val="300"/>
              </a:spcBef>
              <a:buNone/>
            </a:pPr>
            <a:r>
              <a:rPr lang="en-US" dirty="0" smtClean="0">
                <a:effectLst>
                  <a:outerShdw blurRad="38100" dist="38100" dir="2700000" algn="tl">
                    <a:srgbClr val="000000">
                      <a:alpha val="43137"/>
                    </a:srgbClr>
                  </a:outerShdw>
                </a:effectLst>
              </a:rPr>
              <a:t>GOD HELPS US LEARN HOW TO PLEASE HIM</a:t>
            </a:r>
            <a:r>
              <a:rPr lang="en-US" dirty="0" smtClean="0">
                <a:effectLst>
                  <a:outerShdw blurRad="38100" dist="38100" dir="2700000" algn="tl">
                    <a:srgbClr val="000000">
                      <a:alpha val="43137"/>
                    </a:srgbClr>
                  </a:outerShdw>
                </a:effectLst>
              </a:rPr>
              <a:t/>
            </a:r>
            <a:br>
              <a:rPr lang="en-US" dirty="0" smtClean="0">
                <a:effectLst>
                  <a:outerShdw blurRad="38100" dist="38100" dir="2700000" algn="tl">
                    <a:srgbClr val="000000">
                      <a:alpha val="43137"/>
                    </a:srgbClr>
                  </a:outerShdw>
                </a:effectLst>
              </a:rPr>
            </a:b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smtClean="0"/>
              <a:t>HEARING GOD’S VOICE</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dirty="0" smtClean="0"/>
              <a:t>HOW CAN WE KNOW WHAT PLEASES GOD?</a:t>
            </a:r>
          </a:p>
          <a:p>
            <a:pPr>
              <a:lnSpc>
                <a:spcPct val="95000"/>
              </a:lnSpc>
              <a:spcBef>
                <a:spcPts val="200"/>
              </a:spcBef>
            </a:pPr>
            <a:r>
              <a:rPr lang="en-US" b="1" dirty="0" smtClean="0"/>
              <a:t>1 Thessalonians 4:1-2 </a:t>
            </a:r>
            <a:r>
              <a:rPr lang="en-US" dirty="0" smtClean="0"/>
              <a:t>Finally </a:t>
            </a:r>
            <a:r>
              <a:rPr lang="en-US" dirty="0" smtClean="0"/>
              <a:t>then, brethren, we request and exhort you in the Lord Jesus, that as you received from us </a:t>
            </a:r>
            <a:r>
              <a:rPr lang="en-US" i="1" dirty="0" smtClean="0"/>
              <a:t>instruction</a:t>
            </a:r>
            <a:r>
              <a:rPr lang="en-US" dirty="0" smtClean="0"/>
              <a:t> as to how you ought to walk and please God (just as you actually do walk), that you excel still more. </a:t>
            </a:r>
            <a:r>
              <a:rPr lang="en-US" dirty="0" smtClean="0"/>
              <a:t>For </a:t>
            </a:r>
            <a:r>
              <a:rPr lang="en-US" dirty="0" smtClean="0"/>
              <a:t>you know what </a:t>
            </a:r>
            <a:r>
              <a:rPr lang="en-US" u="sng" dirty="0" smtClean="0"/>
              <a:t>commandments</a:t>
            </a:r>
            <a:r>
              <a:rPr lang="en-US" dirty="0" smtClean="0"/>
              <a:t> we gave you by </a:t>
            </a:r>
            <a:r>
              <a:rPr lang="en-US" i="1" dirty="0" smtClean="0"/>
              <a:t>the authority of</a:t>
            </a:r>
            <a:r>
              <a:rPr lang="en-US" dirty="0" smtClean="0"/>
              <a:t> the Lord Jesus. </a:t>
            </a:r>
          </a:p>
          <a:p>
            <a:pPr>
              <a:lnSpc>
                <a:spcPct val="95000"/>
              </a:lnSpc>
              <a:spcBef>
                <a:spcPts val="200"/>
              </a:spcBef>
            </a:pPr>
            <a:r>
              <a:rPr lang="en-US" dirty="0" smtClean="0"/>
              <a:t> C</a:t>
            </a:r>
            <a:r>
              <a:rPr lang="en-US" dirty="0" smtClean="0"/>
              <a:t>ommandments: </a:t>
            </a:r>
            <a:r>
              <a:rPr lang="en-US" i="1" dirty="0" err="1" smtClean="0"/>
              <a:t>parangelia</a:t>
            </a:r>
            <a:r>
              <a:rPr lang="en-US" i="1" dirty="0" smtClean="0"/>
              <a:t>: </a:t>
            </a:r>
            <a:r>
              <a:rPr lang="en-US" dirty="0" smtClean="0"/>
              <a:t>strict orders; particularly from a military commander to the troops</a:t>
            </a:r>
          </a:p>
          <a:p>
            <a:pPr>
              <a:lnSpc>
                <a:spcPct val="95000"/>
              </a:lnSpc>
              <a:spcBef>
                <a:spcPts val="200"/>
              </a:spcBef>
            </a:pPr>
            <a:r>
              <a:rPr lang="en-US" dirty="0" smtClean="0"/>
              <a:t>We follow the instructions that God has given</a:t>
            </a:r>
          </a:p>
          <a:p>
            <a:pPr>
              <a:lnSpc>
                <a:spcPct val="95000"/>
              </a:lnSpc>
              <a:spcBef>
                <a:spcPts val="200"/>
              </a:spcBef>
            </a:pPr>
            <a:r>
              <a:rPr lang="en-US" dirty="0" smtClean="0"/>
              <a:t>Example:  </a:t>
            </a:r>
            <a:r>
              <a:rPr lang="en-US" b="1" dirty="0" smtClean="0"/>
              <a:t>Exodus 20:13-16 </a:t>
            </a:r>
            <a:r>
              <a:rPr lang="en-US" dirty="0" smtClean="0"/>
              <a:t>"</a:t>
            </a:r>
            <a:r>
              <a:rPr lang="en-US" dirty="0" smtClean="0"/>
              <a:t>You shall not murder. </a:t>
            </a:r>
            <a:r>
              <a:rPr lang="en-US" dirty="0" smtClean="0"/>
              <a:t>You </a:t>
            </a:r>
            <a:r>
              <a:rPr lang="en-US" dirty="0" smtClean="0"/>
              <a:t>shall not commit adultery. </a:t>
            </a:r>
            <a:r>
              <a:rPr lang="en-US" dirty="0" smtClean="0"/>
              <a:t>You </a:t>
            </a:r>
            <a:r>
              <a:rPr lang="en-US" dirty="0" smtClean="0"/>
              <a:t>shall not steal. </a:t>
            </a:r>
            <a:r>
              <a:rPr lang="en-US" dirty="0" smtClean="0"/>
              <a:t>You </a:t>
            </a:r>
            <a:r>
              <a:rPr lang="en-US" dirty="0" smtClean="0"/>
              <a:t>shall not bear false witness against your neighbor. </a:t>
            </a:r>
          </a:p>
          <a:p>
            <a:pPr>
              <a:lnSpc>
                <a:spcPct val="95000"/>
              </a:lnSpc>
              <a:spcBef>
                <a:spcPts val="200"/>
              </a:spcBef>
            </a:pPr>
            <a:endParaRPr lang="en-US" dirty="0" smtClean="0"/>
          </a:p>
          <a:p>
            <a:pPr>
              <a:lnSpc>
                <a:spcPct val="95000"/>
              </a:lnSpc>
              <a:spcBef>
                <a:spcPts val="200"/>
              </a:spcBef>
              <a:buNone/>
            </a:pPr>
            <a:r>
              <a:rPr lang="en-US" dirty="0" smtClean="0"/>
              <a:t> </a:t>
            </a:r>
            <a:r>
              <a:rPr lang="en-US" dirty="0" smtClean="0"/>
              <a:t>   </a:t>
            </a:r>
            <a:endParaRPr lang="en-US" dirty="0">
              <a:solidFill>
                <a:schemeClr val="accent2">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GOD DEALS WITH SIN</a:t>
            </a:r>
            <a:endParaRPr lang="en-US" dirty="0"/>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dirty="0" smtClean="0">
                <a:solidFill>
                  <a:schemeClr val="accent2">
                    <a:lumMod val="50000"/>
                  </a:schemeClr>
                </a:solidFill>
              </a:rPr>
              <a:t> Sin doesn’t please Go</a:t>
            </a:r>
            <a:r>
              <a:rPr lang="en-US" spc="-150" dirty="0" smtClean="0">
                <a:solidFill>
                  <a:schemeClr val="accent2">
                    <a:lumMod val="50000"/>
                  </a:schemeClr>
                </a:solidFill>
              </a:rPr>
              <a:t>d…</a:t>
            </a:r>
            <a:r>
              <a:rPr lang="en-US" dirty="0" smtClean="0">
                <a:solidFill>
                  <a:schemeClr val="accent2">
                    <a:lumMod val="50000"/>
                  </a:schemeClr>
                </a:solidFill>
              </a:rPr>
              <a:t>so He deals </a:t>
            </a:r>
            <a:r>
              <a:rPr lang="en-US" spc="-150" dirty="0" smtClean="0">
                <a:solidFill>
                  <a:schemeClr val="accent2">
                    <a:lumMod val="50000"/>
                  </a:schemeClr>
                </a:solidFill>
              </a:rPr>
              <a:t>with it </a:t>
            </a:r>
            <a:r>
              <a:rPr lang="en-US" dirty="0" smtClean="0">
                <a:solidFill>
                  <a:schemeClr val="accent2">
                    <a:lumMod val="50000"/>
                  </a:schemeClr>
                </a:solidFill>
              </a:rPr>
              <a:t>irrespective of the person involved</a:t>
            </a:r>
          </a:p>
          <a:p>
            <a:pPr>
              <a:lnSpc>
                <a:spcPct val="90000"/>
              </a:lnSpc>
              <a:spcBef>
                <a:spcPts val="200"/>
              </a:spcBef>
            </a:pPr>
            <a:r>
              <a:rPr lang="en-US" b="1" dirty="0" smtClean="0"/>
              <a:t>Colossians 3:23-25 </a:t>
            </a:r>
            <a:r>
              <a:rPr lang="en-US" dirty="0" smtClean="0"/>
              <a:t> Whatever you do, do your work heartily, as for the Lord rather than for men, </a:t>
            </a:r>
            <a:r>
              <a:rPr lang="en-US" dirty="0" smtClean="0"/>
              <a:t>knowing </a:t>
            </a:r>
            <a:r>
              <a:rPr lang="en-US" dirty="0" smtClean="0"/>
              <a:t>that from the Lord you will receive the reward of the inheritance. It is the Lord Christ whom you </a:t>
            </a:r>
            <a:r>
              <a:rPr lang="en-US" dirty="0" smtClean="0"/>
              <a:t>serve.</a:t>
            </a:r>
            <a:r>
              <a:rPr lang="en-US" dirty="0" smtClean="0"/>
              <a:t> For </a:t>
            </a:r>
            <a:r>
              <a:rPr lang="en-US" spc="-150" dirty="0" smtClean="0"/>
              <a:t>he who does </a:t>
            </a:r>
            <a:r>
              <a:rPr lang="en-US" dirty="0" smtClean="0"/>
              <a:t>wrong will receive the </a:t>
            </a:r>
            <a:r>
              <a:rPr lang="en-US" u="sng" dirty="0" smtClean="0"/>
              <a:t>consequences</a:t>
            </a:r>
            <a:r>
              <a:rPr lang="en-US" dirty="0" smtClean="0"/>
              <a:t> of the </a:t>
            </a:r>
            <a:r>
              <a:rPr lang="en-US" dirty="0" smtClean="0"/>
              <a:t>wrong which he has done, and that without partiality. </a:t>
            </a:r>
          </a:p>
          <a:p>
            <a:pPr>
              <a:lnSpc>
                <a:spcPct val="90000"/>
              </a:lnSpc>
              <a:spcBef>
                <a:spcPts val="200"/>
              </a:spcBef>
            </a:pPr>
            <a:r>
              <a:rPr lang="en-US" dirty="0" smtClean="0">
                <a:solidFill>
                  <a:schemeClr val="accent2">
                    <a:lumMod val="50000"/>
                  </a:schemeClr>
                </a:solidFill>
              </a:rPr>
              <a:t>Consequences: </a:t>
            </a:r>
            <a:r>
              <a:rPr lang="en-US" i="1" dirty="0" err="1" smtClean="0">
                <a:solidFill>
                  <a:schemeClr val="accent2">
                    <a:lumMod val="50000"/>
                  </a:schemeClr>
                </a:solidFill>
              </a:rPr>
              <a:t>edikeo</a:t>
            </a:r>
            <a:r>
              <a:rPr lang="en-US" i="1" dirty="0" smtClean="0">
                <a:solidFill>
                  <a:schemeClr val="accent2">
                    <a:lumMod val="50000"/>
                  </a:schemeClr>
                </a:solidFill>
              </a:rPr>
              <a:t>: </a:t>
            </a:r>
            <a:r>
              <a:rPr lang="en-US" dirty="0" smtClean="0">
                <a:solidFill>
                  <a:schemeClr val="accent2">
                    <a:lumMod val="50000"/>
                  </a:schemeClr>
                </a:solidFill>
              </a:rPr>
              <a:t>payment for wrong done</a:t>
            </a:r>
          </a:p>
          <a:p>
            <a:pPr>
              <a:lnSpc>
                <a:spcPct val="90000"/>
              </a:lnSpc>
              <a:spcBef>
                <a:spcPts val="200"/>
              </a:spcBef>
            </a:pPr>
            <a:r>
              <a:rPr lang="en-US" dirty="0" smtClean="0"/>
              <a:t>Freedom from condemnation does not mean freedom from the ramifications of sin</a:t>
            </a:r>
            <a:endParaRPr lang="en-US" dirty="0" smtClean="0">
              <a:solidFill>
                <a:schemeClr val="accent2">
                  <a:lumMod val="50000"/>
                </a:schemeClr>
              </a:solidFill>
            </a:endParaRPr>
          </a:p>
          <a:p>
            <a:pPr>
              <a:lnSpc>
                <a:spcPct val="90000"/>
              </a:lnSpc>
              <a:spcBef>
                <a:spcPts val="200"/>
              </a:spcBef>
            </a:pPr>
            <a:r>
              <a:rPr lang="en-US" b="1" dirty="0" smtClean="0"/>
              <a:t>Galatians </a:t>
            </a:r>
            <a:r>
              <a:rPr lang="en-US" b="1" dirty="0" smtClean="0"/>
              <a:t>6:7-8</a:t>
            </a:r>
            <a:r>
              <a:rPr lang="en-US" dirty="0" smtClean="0"/>
              <a:t> Do not be deceived, God is not mocked; for whatever a man sows, this he will also reap. </a:t>
            </a:r>
            <a:r>
              <a:rPr lang="en-US" dirty="0" smtClean="0"/>
              <a:t>For </a:t>
            </a:r>
            <a:r>
              <a:rPr lang="en-US" dirty="0" smtClean="0"/>
              <a:t>the one who sows to his own flesh will from the flesh reap </a:t>
            </a:r>
            <a:r>
              <a:rPr lang="en-US" dirty="0" smtClean="0"/>
              <a:t>corruption…</a:t>
            </a:r>
            <a:endParaRPr lang="en-US" dirty="0">
              <a:solidFill>
                <a:schemeClr val="accent2">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smtClean="0"/>
              <a:t>FORGIVENESS</a:t>
            </a:r>
            <a:endParaRPr lang="en-US" dirty="0"/>
          </a:p>
        </p:txBody>
      </p:sp>
      <p:sp>
        <p:nvSpPr>
          <p:cNvPr id="3" name="Content Placeholder 2"/>
          <p:cNvSpPr>
            <a:spLocks noGrp="1"/>
          </p:cNvSpPr>
          <p:nvPr>
            <p:ph idx="1"/>
          </p:nvPr>
        </p:nvSpPr>
        <p:spPr>
          <a:xfrm>
            <a:off x="0" y="914400"/>
            <a:ext cx="9144000" cy="5943600"/>
          </a:xfrm>
        </p:spPr>
        <p:txBody>
          <a:bodyPr>
            <a:noAutofit/>
          </a:bodyPr>
          <a:lstStyle/>
          <a:p>
            <a:pPr>
              <a:lnSpc>
                <a:spcPct val="89000"/>
              </a:lnSpc>
              <a:spcBef>
                <a:spcPts val="100"/>
              </a:spcBef>
            </a:pPr>
            <a:r>
              <a:rPr lang="en-US" dirty="0" smtClean="0">
                <a:solidFill>
                  <a:schemeClr val="accent2">
                    <a:lumMod val="50000"/>
                  </a:schemeClr>
                </a:solidFill>
              </a:rPr>
              <a:t> </a:t>
            </a:r>
            <a:r>
              <a:rPr lang="en-US" b="1" dirty="0" smtClean="0"/>
              <a:t>1 John 1:9 </a:t>
            </a:r>
            <a:r>
              <a:rPr lang="en-US" dirty="0" smtClean="0"/>
              <a:t>If </a:t>
            </a:r>
            <a:r>
              <a:rPr lang="en-US" dirty="0" smtClean="0"/>
              <a:t>we confess our sins, He is faithful and righteous to forgive us our sins and to cleanse us from all unrighteousness. </a:t>
            </a:r>
            <a:endParaRPr lang="en-US" dirty="0" smtClean="0"/>
          </a:p>
          <a:p>
            <a:pPr>
              <a:lnSpc>
                <a:spcPct val="89000"/>
              </a:lnSpc>
              <a:spcBef>
                <a:spcPts val="100"/>
              </a:spcBef>
            </a:pPr>
            <a:r>
              <a:rPr lang="en-US" dirty="0" smtClean="0"/>
              <a:t>Forgiveness does not mean removal of consequences</a:t>
            </a:r>
          </a:p>
          <a:p>
            <a:pPr>
              <a:lnSpc>
                <a:spcPct val="89000"/>
              </a:lnSpc>
              <a:spcBef>
                <a:spcPts val="100"/>
              </a:spcBef>
            </a:pPr>
            <a:r>
              <a:rPr lang="en-US" b="1" dirty="0" smtClean="0"/>
              <a:t>Romans </a:t>
            </a:r>
            <a:r>
              <a:rPr lang="en-US" b="1" spc="-150" dirty="0" smtClean="0"/>
              <a:t>13:12-14 </a:t>
            </a:r>
            <a:r>
              <a:rPr lang="en-US" b="1" spc="-150" dirty="0" smtClean="0"/>
              <a:t> </a:t>
            </a:r>
            <a:r>
              <a:rPr lang="en-US" spc="-150" dirty="0" smtClean="0"/>
              <a:t>The </a:t>
            </a:r>
            <a:r>
              <a:rPr lang="en-US" dirty="0" smtClean="0"/>
              <a:t>night is almost gone, and the day is near. Therefore let us lay aside the deeds of darkness and put on the armor of light. </a:t>
            </a:r>
            <a:r>
              <a:rPr lang="en-US" dirty="0" smtClean="0"/>
              <a:t>Let </a:t>
            </a:r>
            <a:r>
              <a:rPr lang="en-US" dirty="0" smtClean="0"/>
              <a:t>us behave properly as in the day, not in carousing and </a:t>
            </a:r>
            <a:r>
              <a:rPr lang="en-US" dirty="0" smtClean="0"/>
              <a:t>drunken-</a:t>
            </a:r>
            <a:r>
              <a:rPr lang="en-US" dirty="0" err="1" smtClean="0"/>
              <a:t>ness</a:t>
            </a:r>
            <a:r>
              <a:rPr lang="en-US" dirty="0" smtClean="0"/>
              <a:t>, not in sexual promiscuity and sensuality, not in strife and jealousy</a:t>
            </a:r>
            <a:r>
              <a:rPr lang="en-US" spc="-150" dirty="0" smtClean="0"/>
              <a:t>. </a:t>
            </a:r>
            <a:r>
              <a:rPr lang="en-US" spc="-150" dirty="0" smtClean="0"/>
              <a:t>But </a:t>
            </a:r>
            <a:r>
              <a:rPr lang="en-US" spc="-150" dirty="0" smtClean="0"/>
              <a:t>put on </a:t>
            </a:r>
            <a:r>
              <a:rPr lang="en-US" dirty="0" smtClean="0"/>
              <a:t>the Lord Jesus Christ, and make no provision for the flesh in regard to </a:t>
            </a:r>
            <a:r>
              <a:rPr lang="en-US" i="1" dirty="0" smtClean="0"/>
              <a:t>its</a:t>
            </a:r>
            <a:r>
              <a:rPr lang="en-US" dirty="0" smtClean="0"/>
              <a:t> lusts. </a:t>
            </a:r>
            <a:endParaRPr lang="en-US" dirty="0" smtClean="0"/>
          </a:p>
          <a:p>
            <a:pPr>
              <a:lnSpc>
                <a:spcPct val="89000"/>
              </a:lnSpc>
              <a:spcBef>
                <a:spcPts val="100"/>
              </a:spcBef>
            </a:pPr>
            <a:r>
              <a:rPr lang="en-US" dirty="0" smtClean="0"/>
              <a:t> </a:t>
            </a:r>
            <a:r>
              <a:rPr lang="en-US" b="1" dirty="0" smtClean="0"/>
              <a:t>2 Samuel 12:13-15 </a:t>
            </a:r>
            <a:r>
              <a:rPr lang="en-US" dirty="0" smtClean="0"/>
              <a:t> Then David said to Nathan, "I have sinned against the </a:t>
            </a:r>
            <a:r>
              <a:rPr lang="en-US" cap="small" dirty="0" smtClean="0"/>
              <a:t>LORD</a:t>
            </a:r>
            <a:r>
              <a:rPr lang="en-US" dirty="0" smtClean="0"/>
              <a:t>." And Nathan said to David, "The </a:t>
            </a:r>
            <a:r>
              <a:rPr lang="en-US" cap="small" dirty="0" smtClean="0"/>
              <a:t>LORD</a:t>
            </a:r>
            <a:r>
              <a:rPr lang="en-US" dirty="0" smtClean="0"/>
              <a:t> also has taken away your sin; you shall not die. </a:t>
            </a:r>
            <a:r>
              <a:rPr lang="en-US" dirty="0" smtClean="0"/>
              <a:t>However….</a:t>
            </a:r>
            <a:endParaRPr lang="en-US" dirty="0">
              <a:solidFill>
                <a:schemeClr val="accent2">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p>
            <a:r>
              <a:rPr lang="en-US" dirty="0" smtClean="0"/>
              <a:t>PUTTING ASIDE….</a:t>
            </a:r>
            <a:endParaRPr lang="en-US" dirty="0"/>
          </a:p>
        </p:txBody>
      </p:sp>
      <p:sp>
        <p:nvSpPr>
          <p:cNvPr id="3" name="Content Placeholder 2"/>
          <p:cNvSpPr>
            <a:spLocks noGrp="1"/>
          </p:cNvSpPr>
          <p:nvPr>
            <p:ph idx="1"/>
          </p:nvPr>
        </p:nvSpPr>
        <p:spPr>
          <a:xfrm>
            <a:off x="0" y="1066800"/>
            <a:ext cx="9144000" cy="5791200"/>
          </a:xfrm>
        </p:spPr>
        <p:txBody>
          <a:bodyPr>
            <a:normAutofit lnSpcReduction="10000"/>
          </a:bodyPr>
          <a:lstStyle/>
          <a:p>
            <a:pPr>
              <a:lnSpc>
                <a:spcPct val="95000"/>
              </a:lnSpc>
              <a:spcBef>
                <a:spcPts val="300"/>
              </a:spcBef>
            </a:pPr>
            <a:r>
              <a:rPr lang="en-US" b="1" dirty="0" smtClean="0"/>
              <a:t>1 Peter 2:1-3 </a:t>
            </a:r>
            <a:r>
              <a:rPr lang="en-US" dirty="0" smtClean="0"/>
              <a:t>Therefore</a:t>
            </a:r>
            <a:r>
              <a:rPr lang="en-US" dirty="0" smtClean="0"/>
              <a:t>, putting aside all malice and all deceit and hypocrisy and envy and all slander</a:t>
            </a:r>
            <a:r>
              <a:rPr lang="en-US" dirty="0" smtClean="0"/>
              <a:t>,</a:t>
            </a:r>
            <a:r>
              <a:rPr lang="en-US" dirty="0" smtClean="0"/>
              <a:t> like newborn babies, long for the pure milk of the word, so that by it you may grow in respect to salvation, </a:t>
            </a:r>
            <a:r>
              <a:rPr lang="en-US" dirty="0" smtClean="0"/>
              <a:t>if </a:t>
            </a:r>
            <a:r>
              <a:rPr lang="en-US" dirty="0" smtClean="0"/>
              <a:t>you have tasted the kindness of the Lord. </a:t>
            </a:r>
            <a:endParaRPr lang="en-US" dirty="0" smtClean="0"/>
          </a:p>
          <a:p>
            <a:pPr>
              <a:lnSpc>
                <a:spcPct val="95000"/>
              </a:lnSpc>
              <a:spcBef>
                <a:spcPts val="300"/>
              </a:spcBef>
            </a:pPr>
            <a:r>
              <a:rPr lang="en-US" b="1" dirty="0" smtClean="0"/>
              <a:t>Malice: </a:t>
            </a:r>
            <a:r>
              <a:rPr lang="en-US" i="1" dirty="0" err="1" smtClean="0"/>
              <a:t>kakia</a:t>
            </a:r>
            <a:r>
              <a:rPr lang="en-US" i="1" dirty="0" smtClean="0"/>
              <a:t>: </a:t>
            </a:r>
            <a:r>
              <a:rPr lang="en-US" dirty="0" smtClean="0"/>
              <a:t>evil, intentional trouble-making</a:t>
            </a:r>
          </a:p>
          <a:p>
            <a:pPr>
              <a:lnSpc>
                <a:spcPct val="95000"/>
              </a:lnSpc>
              <a:spcBef>
                <a:spcPts val="300"/>
              </a:spcBef>
            </a:pPr>
            <a:r>
              <a:rPr lang="en-US" b="1" dirty="0" smtClean="0"/>
              <a:t>Deceit: </a:t>
            </a:r>
            <a:r>
              <a:rPr lang="en-US" i="1" dirty="0" err="1" smtClean="0"/>
              <a:t>dolos</a:t>
            </a:r>
            <a:r>
              <a:rPr lang="en-US" i="1" dirty="0" smtClean="0"/>
              <a:t>: </a:t>
            </a:r>
            <a:r>
              <a:rPr lang="en-US" dirty="0" smtClean="0"/>
              <a:t>a decoy, guile</a:t>
            </a:r>
          </a:p>
          <a:p>
            <a:pPr>
              <a:lnSpc>
                <a:spcPct val="95000"/>
              </a:lnSpc>
              <a:spcBef>
                <a:spcPts val="300"/>
              </a:spcBef>
            </a:pPr>
            <a:r>
              <a:rPr lang="en-US" b="1" dirty="0" smtClean="0"/>
              <a:t>Hypocrisy: </a:t>
            </a:r>
            <a:r>
              <a:rPr lang="en-US" i="1" dirty="0" err="1" smtClean="0"/>
              <a:t>hupokrisis</a:t>
            </a:r>
            <a:r>
              <a:rPr lang="en-US" i="1" dirty="0" smtClean="0"/>
              <a:t>: </a:t>
            </a:r>
            <a:r>
              <a:rPr lang="en-US" dirty="0" smtClean="0"/>
              <a:t>two faced; false pretense </a:t>
            </a:r>
          </a:p>
          <a:p>
            <a:pPr>
              <a:lnSpc>
                <a:spcPct val="95000"/>
              </a:lnSpc>
              <a:spcBef>
                <a:spcPts val="300"/>
              </a:spcBef>
            </a:pPr>
            <a:r>
              <a:rPr lang="en-US" b="1" dirty="0" smtClean="0"/>
              <a:t>Envy: </a:t>
            </a:r>
            <a:r>
              <a:rPr lang="en-US" i="1" dirty="0" err="1" smtClean="0"/>
              <a:t>phthonos</a:t>
            </a:r>
            <a:r>
              <a:rPr lang="en-US" i="1" dirty="0" smtClean="0"/>
              <a:t>: </a:t>
            </a:r>
            <a:r>
              <a:rPr lang="en-US" dirty="0" smtClean="0"/>
              <a:t>jealousy, usually of things</a:t>
            </a:r>
          </a:p>
          <a:p>
            <a:pPr>
              <a:lnSpc>
                <a:spcPct val="95000"/>
              </a:lnSpc>
              <a:spcBef>
                <a:spcPts val="300"/>
              </a:spcBef>
            </a:pPr>
            <a:r>
              <a:rPr lang="en-US" b="1" dirty="0" smtClean="0"/>
              <a:t>Slander: </a:t>
            </a:r>
            <a:r>
              <a:rPr lang="en-US" i="1" dirty="0" err="1" smtClean="0"/>
              <a:t>katalalia</a:t>
            </a:r>
            <a:r>
              <a:rPr lang="en-US" i="1" dirty="0" smtClean="0"/>
              <a:t>: </a:t>
            </a:r>
            <a:r>
              <a:rPr lang="en-US" dirty="0" smtClean="0"/>
              <a:t>intentional evil speaking</a:t>
            </a:r>
          </a:p>
          <a:p>
            <a:pPr>
              <a:lnSpc>
                <a:spcPct val="95000"/>
              </a:lnSpc>
              <a:spcBef>
                <a:spcPts val="300"/>
              </a:spcBef>
            </a:pPr>
            <a:r>
              <a:rPr lang="en-US" b="1" dirty="0" smtClean="0"/>
              <a:t>James 1:21-22 </a:t>
            </a:r>
            <a:r>
              <a:rPr lang="en-US" baseline="30000" dirty="0" smtClean="0"/>
              <a:t> </a:t>
            </a:r>
            <a:r>
              <a:rPr lang="en-US" dirty="0" smtClean="0"/>
              <a:t> Therefore, putting aside all filthiness and </a:t>
            </a:r>
            <a:r>
              <a:rPr lang="en-US" i="1" dirty="0" smtClean="0"/>
              <a:t>all</a:t>
            </a:r>
            <a:r>
              <a:rPr lang="en-US" dirty="0" smtClean="0"/>
              <a:t> that remains of wickedness, in humility receive the word implanted, which is able to save your souls. </a:t>
            </a:r>
            <a:r>
              <a:rPr lang="en-US" dirty="0" smtClean="0"/>
              <a:t>But </a:t>
            </a:r>
            <a:r>
              <a:rPr lang="en-US" dirty="0" smtClean="0"/>
              <a:t>prove yourselves doers of the word, and not merely hearers who delude themselves. </a:t>
            </a:r>
          </a:p>
          <a:p>
            <a:pPr>
              <a:lnSpc>
                <a:spcPct val="95000"/>
              </a:lnSpc>
              <a:spcBef>
                <a:spcPts val="300"/>
              </a:spcBef>
            </a:pPr>
            <a:endParaRPr lang="en-US" dirty="0">
              <a:solidFill>
                <a:schemeClr val="accent2">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HOLINESS TO LOVE</a:t>
            </a:r>
            <a:endParaRPr lang="en-US" dirty="0"/>
          </a:p>
        </p:txBody>
      </p:sp>
      <p:sp>
        <p:nvSpPr>
          <p:cNvPr id="3" name="Content Placeholder 2"/>
          <p:cNvSpPr>
            <a:spLocks noGrp="1"/>
          </p:cNvSpPr>
          <p:nvPr>
            <p:ph idx="1"/>
          </p:nvPr>
        </p:nvSpPr>
        <p:spPr/>
        <p:txBody>
          <a:bodyPr>
            <a:noAutofit/>
          </a:bodyPr>
          <a:lstStyle/>
          <a:p>
            <a:pPr>
              <a:lnSpc>
                <a:spcPct val="95000"/>
              </a:lnSpc>
              <a:spcBef>
                <a:spcPts val="300"/>
              </a:spcBef>
            </a:pPr>
            <a:r>
              <a:rPr lang="en-US" dirty="0" smtClean="0">
                <a:solidFill>
                  <a:schemeClr val="accent2">
                    <a:lumMod val="50000"/>
                  </a:schemeClr>
                </a:solidFill>
              </a:rPr>
              <a:t>As we yield to the Spirit, sanctification ensues in meaningful ways</a:t>
            </a:r>
          </a:p>
          <a:p>
            <a:pPr>
              <a:lnSpc>
                <a:spcPct val="95000"/>
              </a:lnSpc>
              <a:spcBef>
                <a:spcPts val="300"/>
              </a:spcBef>
            </a:pPr>
            <a:r>
              <a:rPr lang="en-US" dirty="0" smtClean="0"/>
              <a:t>The resulting desire for holiness facilitates our ability to love others as God desires</a:t>
            </a:r>
          </a:p>
          <a:p>
            <a:pPr>
              <a:lnSpc>
                <a:spcPct val="95000"/>
              </a:lnSpc>
              <a:spcBef>
                <a:spcPts val="300"/>
              </a:spcBef>
            </a:pPr>
            <a:r>
              <a:rPr lang="en-US" b="1" dirty="0" smtClean="0"/>
              <a:t>1 Thessalonians 3:11-13 </a:t>
            </a:r>
            <a:r>
              <a:rPr lang="en-US" dirty="0" smtClean="0"/>
              <a:t> Now may our God and Father Himself and Jesus our Lord direct our way to you; </a:t>
            </a:r>
            <a:r>
              <a:rPr lang="en-US" dirty="0" smtClean="0"/>
              <a:t>and </a:t>
            </a:r>
            <a:r>
              <a:rPr lang="en-US" dirty="0" smtClean="0"/>
              <a:t>may the Lord cause you to increase and abound in love for one another, and for all people, just as we also </a:t>
            </a:r>
            <a:r>
              <a:rPr lang="en-US" i="1" dirty="0" smtClean="0"/>
              <a:t>do</a:t>
            </a:r>
            <a:r>
              <a:rPr lang="en-US" dirty="0" smtClean="0"/>
              <a:t> for </a:t>
            </a:r>
            <a:r>
              <a:rPr lang="en-US" dirty="0" smtClean="0"/>
              <a:t>you;</a:t>
            </a:r>
            <a:r>
              <a:rPr lang="en-US" dirty="0" smtClean="0"/>
              <a:t> so that He may establish your hearts without blame in holiness before our God and Father at the coming of our Lord Jesus with all His saints. </a:t>
            </a:r>
            <a:endParaRPr lang="en-US" dirty="0" smtClean="0"/>
          </a:p>
          <a:p>
            <a:pPr algn="ctr">
              <a:lnSpc>
                <a:spcPct val="95000"/>
              </a:lnSpc>
              <a:spcBef>
                <a:spcPts val="300"/>
              </a:spcBef>
              <a:buNone/>
            </a:pPr>
            <a:r>
              <a:rPr lang="en-US" dirty="0" smtClean="0">
                <a:solidFill>
                  <a:schemeClr val="accent2">
                    <a:lumMod val="50000"/>
                  </a:schemeClr>
                </a:solidFill>
                <a:effectLst>
                  <a:outerShdw blurRad="38100" dist="38100" dir="2700000" algn="tl">
                    <a:srgbClr val="000000">
                      <a:alpha val="43137"/>
                    </a:srgbClr>
                  </a:outerShdw>
                </a:effectLst>
              </a:rPr>
              <a:t>LOVE ONE ANOTHER</a:t>
            </a:r>
            <a:endParaRPr lang="en-US" dirty="0">
              <a:solidFill>
                <a:schemeClr val="accent2">
                  <a:lumMod val="50000"/>
                </a:schemeClr>
              </a:solidFill>
              <a:effectLst>
                <a:outerShdw blurRad="38100" dist="38100" dir="2700000" algn="tl">
                  <a:srgbClr val="000000">
                    <a:alpha val="43137"/>
                  </a:srgbClr>
                </a:outerShdw>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7099</TotalTime>
  <Words>593</Words>
  <Application>Microsoft Office PowerPoint</Application>
  <PresentationFormat>On-screen Show (4:3)</PresentationFormat>
  <Paragraphs>69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STANDING FOR TRUTH fall 2019</vt:lpstr>
      <vt:lpstr>VERSE FOR THE JOURNEY</vt:lpstr>
      <vt:lpstr>MOVING BEYOND MYSELF</vt:lpstr>
      <vt:lpstr>MORE THAN OBEDIENCE</vt:lpstr>
      <vt:lpstr>HEARING GOD’S VOICE</vt:lpstr>
      <vt:lpstr>GOD DEALS WITH SIN</vt:lpstr>
      <vt:lpstr>FORGIVENESS</vt:lpstr>
      <vt:lpstr>PUTTING ASIDE….</vt:lpstr>
      <vt:lpstr>HOLINESS TO LOVE</vt:lpstr>
      <vt:lpstr>ABOUT LOVE</vt:lpstr>
      <vt:lpstr> A NEW NATURE</vt:lpstr>
      <vt:lpstr>NO LAZY CHRISTIANS</vt:lpstr>
    </vt:vector>
  </TitlesOfParts>
  <Company>Gower Rentals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Rees</cp:lastModifiedBy>
  <cp:revision>12</cp:revision>
  <dcterms:created xsi:type="dcterms:W3CDTF">2019-08-16T14:27:37Z</dcterms:created>
  <dcterms:modified xsi:type="dcterms:W3CDTF">2019-10-02T20:27:22Z</dcterms:modified>
</cp:coreProperties>
</file>