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4"/>
  </p:handoutMasterIdLst>
  <p:sldIdLst>
    <p:sldId id="256" r:id="rId2"/>
    <p:sldId id="258" r:id="rId3"/>
    <p:sldId id="268" r:id="rId4"/>
    <p:sldId id="259" r:id="rId5"/>
    <p:sldId id="260" r:id="rId6"/>
    <p:sldId id="261" r:id="rId7"/>
    <p:sldId id="262" r:id="rId8"/>
    <p:sldId id="263" r:id="rId9"/>
    <p:sldId id="264" r:id="rId10"/>
    <p:sldId id="265" r:id="rId11"/>
    <p:sldId id="257" r:id="rId12"/>
    <p:sldId id="266" r:id="rId13"/>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3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1C5212F3-BAB4-46B4-B004-E6871342D6A2}" type="datetimeFigureOut">
              <a:rPr lang="en-US" smtClean="0"/>
              <a:pPr/>
              <a:t>9/23/2019</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7158FB85-846D-42C2-AC67-6DB85F259DEB}"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9/23/2019</a:t>
            </a:fld>
            <a:endParaRPr lang="en-US"/>
          </a:p>
        </p:txBody>
      </p:sp>
      <p:sp>
        <p:nvSpPr>
          <p:cNvPr id="19" name="Footer Placeholder 18"/>
          <p:cNvSpPr>
            <a:spLocks noGrp="1"/>
          </p:cNvSpPr>
          <p:nvPr>
            <p:ph type="ftr" sz="quarter" idx="11"/>
          </p:nvPr>
        </p:nvSpPr>
        <p:spPr>
          <a:xfrm>
            <a:off x="2667000" y="6356350"/>
            <a:ext cx="3352800" cy="365125"/>
          </a:xfrm>
          <a:prstGeom prst="rect">
            <a:avLst/>
          </a:prstGeom>
        </p:spPr>
        <p:txBody>
          <a:bodyPr/>
          <a:lstStyle/>
          <a:p>
            <a:endParaRPr lang="en-US"/>
          </a:p>
        </p:txBody>
      </p:sp>
      <p:sp>
        <p:nvSpPr>
          <p:cNvPr id="27" name="Slide Number Placeholder 26"/>
          <p:cNvSpPr>
            <a:spLocks noGrp="1"/>
          </p:cNvSpPr>
          <p:nvPr>
            <p:ph type="sldNum" sz="quarter" idx="12"/>
          </p:nvPr>
        </p:nvSpPr>
        <p:spPr/>
        <p:txBody>
          <a:bodyPr/>
          <a:lstStyle/>
          <a:p>
            <a:fld id="{F1B233A4-0326-4F23-A1AE-B4D793E88E7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9/23/2019</a:t>
            </a:fld>
            <a:endParaRPr lang="en-US"/>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9/23/2019</a:t>
            </a:fld>
            <a:endParaRPr lang="en-US"/>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lvl1pPr>
              <a:defRPr>
                <a:solidFill>
                  <a:schemeClr val="accent2">
                    <a:lumMod val="50000"/>
                  </a:schemeClr>
                </a:solidFill>
              </a:defRPr>
            </a:lvl1pPr>
            <a:lvl2pPr>
              <a:defRPr>
                <a:solidFill>
                  <a:schemeClr val="accent2">
                    <a:lumMod val="50000"/>
                  </a:schemeClr>
                </a:solidFill>
              </a:defRPr>
            </a:lvl2pPr>
            <a:lvl3pPr>
              <a:defRPr>
                <a:solidFill>
                  <a:schemeClr val="accent2">
                    <a:lumMod val="50000"/>
                  </a:schemeClr>
                </a:solidFill>
              </a:defRPr>
            </a:lvl3pPr>
            <a:lvl4pPr>
              <a:defRPr>
                <a:solidFill>
                  <a:schemeClr val="accent2">
                    <a:lumMod val="50000"/>
                  </a:schemeClr>
                </a:solidFill>
              </a:defRPr>
            </a:lvl4pPr>
            <a:lvl5pPr>
              <a:defRPr>
                <a:solidFill>
                  <a:schemeClr val="accent2">
                    <a:lumMod val="50000"/>
                  </a:schemeClr>
                </a:solidFill>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9/23/2019</a:t>
            </a:fld>
            <a:endParaRPr lang="en-US"/>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914400"/>
          </a:xfrm>
          <a:ln>
            <a:noFill/>
          </a:ln>
        </p:spPr>
        <p:txBody>
          <a:bodyPr vert="horz" tIns="0" bIns="0" anchor="b">
            <a:noAutofit/>
            <a:scene3d>
              <a:camera prst="orthographicFront"/>
              <a:lightRig rig="freezing" dir="t">
                <a:rot lat="0" lon="0" rev="5640000"/>
              </a:lightRig>
            </a:scene3d>
            <a:sp3d prstMaterial="flat">
              <a:bevelT w="38100" h="38100"/>
            </a:sp3d>
          </a:bodyPr>
          <a:lstStyle>
            <a:lvl1pPr algn="ctr" rtl="0">
              <a:spcBef>
                <a:spcPct val="0"/>
              </a:spcBef>
              <a:buNone/>
              <a:defRPr lang="en-US" sz="4800" b="1" cap="none" baseline="0" dirty="0">
                <a:ln w="635">
                  <a:noFill/>
                </a:ln>
                <a:solidFill>
                  <a:schemeClr val="accent2">
                    <a:lumMod val="50000"/>
                  </a:schemeClr>
                </a:solidFill>
                <a:effectLst/>
                <a:latin typeface="Tahoma" pitchFamily="34" charset="0"/>
                <a:ea typeface="Tahoma" pitchFamily="34" charset="0"/>
                <a:cs typeface="Tahoma" pitchFamily="34" charset="0"/>
              </a:defRPr>
            </a:lvl1pPr>
          </a:lstStyle>
          <a:p>
            <a:r>
              <a:rPr kumimoji="0" lang="en-US" dirty="0" smtClean="0"/>
              <a:t>Click to edit Master title </a:t>
            </a:r>
            <a:endParaRPr kumimoji="0" lang="en-US" dirty="0"/>
          </a:p>
        </p:txBody>
      </p:sp>
      <p:sp>
        <p:nvSpPr>
          <p:cNvPr id="3" name="Text Placeholder 2"/>
          <p:cNvSpPr>
            <a:spLocks noGrp="1"/>
          </p:cNvSpPr>
          <p:nvPr>
            <p:ph type="body" idx="1"/>
          </p:nvPr>
        </p:nvSpPr>
        <p:spPr>
          <a:xfrm>
            <a:off x="0" y="1219200"/>
            <a:ext cx="8915400" cy="5638800"/>
          </a:xfrm>
        </p:spPr>
        <p:txBody>
          <a:bodyPr lIns="45720" rIns="45720" anchor="t">
            <a:normAutofit/>
          </a:bodyPr>
          <a:lstStyle>
            <a:lvl1pPr marL="0" indent="0">
              <a:buFont typeface="Wingdings" pitchFamily="2" charset="2"/>
              <a:buChar char="q"/>
              <a:defRPr sz="2800">
                <a:solidFill>
                  <a:schemeClr val="tx1"/>
                </a:solidFill>
                <a:latin typeface="Tahoma" pitchFamily="34" charset="0"/>
                <a:ea typeface="Tahoma" pitchFamily="34" charset="0"/>
                <a:cs typeface="Tahoma"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endParaRPr kumimoji="0" lang="en-US" dirty="0" smtClean="0"/>
          </a:p>
        </p:txBody>
      </p:sp>
      <p:sp>
        <p:nvSpPr>
          <p:cNvPr id="6" name="Slide Number Placeholder 5"/>
          <p:cNvSpPr>
            <a:spLocks noGrp="1"/>
          </p:cNvSpPr>
          <p:nvPr>
            <p:ph type="sldNum" sz="quarter" idx="12"/>
          </p:nvPr>
        </p:nvSpPr>
        <p:spPr/>
        <p:txBody>
          <a:bodyPr/>
          <a:lstStyle/>
          <a:p>
            <a:fld id="{F1B233A4-0326-4F23-A1AE-B4D793E88E7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9/23/2019</a:t>
            </a:fld>
            <a:endParaRPr lang="en-US"/>
          </a:p>
        </p:txBody>
      </p:sp>
      <p:sp>
        <p:nvSpPr>
          <p:cNvPr id="6" name="Footer Placeholder 5"/>
          <p:cNvSpPr>
            <a:spLocks noGrp="1"/>
          </p:cNvSpPr>
          <p:nvPr>
            <p:ph type="ftr" sz="quarter" idx="11"/>
          </p:nvPr>
        </p:nvSpPr>
        <p:spPr>
          <a:xfrm>
            <a:off x="2667000" y="6356350"/>
            <a:ext cx="3352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9/23/2019</a:t>
            </a:fld>
            <a:endParaRPr lang="en-US"/>
          </a:p>
        </p:txBody>
      </p:sp>
      <p:sp>
        <p:nvSpPr>
          <p:cNvPr id="8" name="Footer Placeholder 7"/>
          <p:cNvSpPr>
            <a:spLocks noGrp="1"/>
          </p:cNvSpPr>
          <p:nvPr>
            <p:ph type="ftr" sz="quarter" idx="11"/>
          </p:nvPr>
        </p:nvSpPr>
        <p:spPr>
          <a:xfrm>
            <a:off x="2667000" y="6356350"/>
            <a:ext cx="33528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9/23/2019</a:t>
            </a:fld>
            <a:endParaRPr lang="en-US"/>
          </a:p>
        </p:txBody>
      </p:sp>
      <p:sp>
        <p:nvSpPr>
          <p:cNvPr id="4" name="Footer Placeholder 3"/>
          <p:cNvSpPr>
            <a:spLocks noGrp="1"/>
          </p:cNvSpPr>
          <p:nvPr>
            <p:ph type="ftr" sz="quarter" idx="11"/>
          </p:nvPr>
        </p:nvSpPr>
        <p:spPr>
          <a:xfrm>
            <a:off x="2667000" y="6356350"/>
            <a:ext cx="33528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9/23/2019</a:t>
            </a:fld>
            <a:endParaRPr lang="en-US"/>
          </a:p>
        </p:txBody>
      </p:sp>
      <p:sp>
        <p:nvSpPr>
          <p:cNvPr id="3" name="Footer Placeholder 2"/>
          <p:cNvSpPr>
            <a:spLocks noGrp="1"/>
          </p:cNvSpPr>
          <p:nvPr>
            <p:ph type="ftr" sz="quarter" idx="11"/>
          </p:nvPr>
        </p:nvSpPr>
        <p:spPr>
          <a:xfrm>
            <a:off x="2667000" y="6356350"/>
            <a:ext cx="33528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9/23/2019</a:t>
            </a:fld>
            <a:endParaRPr lang="en-US"/>
          </a:p>
        </p:txBody>
      </p:sp>
      <p:sp>
        <p:nvSpPr>
          <p:cNvPr id="6" name="Footer Placeholder 5"/>
          <p:cNvSpPr>
            <a:spLocks noGrp="1"/>
          </p:cNvSpPr>
          <p:nvPr>
            <p:ph type="ftr" sz="quarter" idx="11"/>
          </p:nvPr>
        </p:nvSpPr>
        <p:spPr>
          <a:xfrm>
            <a:off x="2667000" y="6356350"/>
            <a:ext cx="3352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9/23/2019</a:t>
            </a:fld>
            <a:endParaRPr lang="en-US"/>
          </a:p>
        </p:txBody>
      </p:sp>
      <p:sp>
        <p:nvSpPr>
          <p:cNvPr id="6" name="Footer Placeholder 5"/>
          <p:cNvSpPr>
            <a:spLocks noGrp="1"/>
          </p:cNvSpPr>
          <p:nvPr>
            <p:ph type="ftr" sz="quarter" idx="11"/>
          </p:nvPr>
        </p:nvSpPr>
        <p:spPr>
          <a:xfrm>
            <a:off x="2667000" y="6356350"/>
            <a:ext cx="3352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1B233A4-0326-4F23-A1AE-B4D793E88E74}"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0" y="0"/>
            <a:ext cx="9144000" cy="1143000"/>
          </a:xfrm>
          <a:prstGeom prst="rect">
            <a:avLst/>
          </a:prstGeom>
        </p:spPr>
        <p:txBody>
          <a:bodyPr vert="horz" lIns="0" rIns="0" bIns="0" anchor="b">
            <a:normAutofit/>
          </a:bodyPr>
          <a:lstStyle/>
          <a:p>
            <a:r>
              <a:rPr kumimoji="0" lang="en-US" dirty="0" smtClean="0"/>
              <a:t>Click to edit Master title style</a:t>
            </a:r>
            <a:endParaRPr kumimoji="0" lang="en-US" dirty="0"/>
          </a:p>
        </p:txBody>
      </p:sp>
      <p:sp>
        <p:nvSpPr>
          <p:cNvPr id="30" name="Text Placeholder 29"/>
          <p:cNvSpPr>
            <a:spLocks noGrp="1"/>
          </p:cNvSpPr>
          <p:nvPr>
            <p:ph type="body" idx="1"/>
          </p:nvPr>
        </p:nvSpPr>
        <p:spPr>
          <a:xfrm>
            <a:off x="0" y="1143000"/>
            <a:ext cx="9144000" cy="5715000"/>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1B233A4-0326-4F23-A1AE-B4D793E88E74}"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5000" b="0" kern="1200">
          <a:ln>
            <a:noFill/>
          </a:ln>
          <a:solidFill>
            <a:schemeClr val="accent2">
              <a:lumMod val="50000"/>
            </a:schemeClr>
          </a:solidFill>
          <a:effectLst/>
          <a:latin typeface="Tahoma" pitchFamily="34" charset="0"/>
          <a:ea typeface="Tahoma" pitchFamily="34" charset="0"/>
          <a:cs typeface="Tahoma" pitchFamily="34" charset="0"/>
        </a:defRPr>
      </a:lvl1pPr>
    </p:titleStyle>
    <p:bodyStyle>
      <a:lvl1pPr marL="274320" indent="-274320" algn="l" rtl="0" eaLnBrk="1" latinLnBrk="0" hangingPunct="1">
        <a:spcBef>
          <a:spcPct val="20000"/>
        </a:spcBef>
        <a:buClr>
          <a:schemeClr val="accent2">
            <a:lumMod val="50000"/>
          </a:schemeClr>
        </a:buClr>
        <a:buSzPct val="95000"/>
        <a:buFont typeface="Wingdings" pitchFamily="2" charset="2"/>
        <a:buChar char="q"/>
        <a:defRPr kumimoji="0" sz="2800" kern="1200">
          <a:solidFill>
            <a:schemeClr val="tx1"/>
          </a:solidFill>
          <a:latin typeface="Tahoma" pitchFamily="34" charset="0"/>
          <a:ea typeface="Tahoma" pitchFamily="34" charset="0"/>
          <a:cs typeface="Tahoma" pitchFamily="34" charset="0"/>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143000"/>
            <a:ext cx="7851648" cy="1828800"/>
          </a:xfrm>
        </p:spPr>
        <p:txBody>
          <a:bodyPr>
            <a:normAutofit fontScale="90000"/>
          </a:bodyPr>
          <a:lstStyle/>
          <a:p>
            <a:pPr algn="ctr"/>
            <a:r>
              <a:rPr lang="en-US" dirty="0" smtClean="0">
                <a:solidFill>
                  <a:schemeClr val="accent2">
                    <a:lumMod val="50000"/>
                  </a:schemeClr>
                </a:solidFill>
                <a:latin typeface="Tahoma" pitchFamily="34" charset="0"/>
                <a:ea typeface="Tahoma" pitchFamily="34" charset="0"/>
                <a:cs typeface="Tahoma" pitchFamily="34" charset="0"/>
              </a:rPr>
              <a:t>STANDING FOR TRUTH</a:t>
            </a:r>
            <a:br>
              <a:rPr lang="en-US" dirty="0" smtClean="0">
                <a:solidFill>
                  <a:schemeClr val="accent2">
                    <a:lumMod val="50000"/>
                  </a:schemeClr>
                </a:solidFill>
                <a:latin typeface="Tahoma" pitchFamily="34" charset="0"/>
                <a:ea typeface="Tahoma" pitchFamily="34" charset="0"/>
                <a:cs typeface="Tahoma" pitchFamily="34" charset="0"/>
              </a:rPr>
            </a:br>
            <a:r>
              <a:rPr lang="en-US" sz="3200" dirty="0" smtClean="0">
                <a:solidFill>
                  <a:schemeClr val="accent2">
                    <a:lumMod val="50000"/>
                  </a:schemeClr>
                </a:solidFill>
                <a:latin typeface="Tahoma" pitchFamily="34" charset="0"/>
                <a:ea typeface="Tahoma" pitchFamily="34" charset="0"/>
                <a:cs typeface="Tahoma" pitchFamily="34" charset="0"/>
              </a:rPr>
              <a:t>fall 2019</a:t>
            </a:r>
            <a:endParaRPr lang="en-US" sz="3200" dirty="0">
              <a:solidFill>
                <a:schemeClr val="accent2">
                  <a:lumMod val="50000"/>
                </a:schemeClr>
              </a:solidFill>
              <a:latin typeface="Tahoma" pitchFamily="34" charset="0"/>
              <a:ea typeface="Tahoma" pitchFamily="34" charset="0"/>
              <a:cs typeface="Tahoma" pitchFamily="34" charset="0"/>
            </a:endParaRPr>
          </a:p>
        </p:txBody>
      </p:sp>
      <p:sp>
        <p:nvSpPr>
          <p:cNvPr id="3" name="Subtitle 2"/>
          <p:cNvSpPr>
            <a:spLocks noGrp="1"/>
          </p:cNvSpPr>
          <p:nvPr>
            <p:ph type="subTitle" idx="1"/>
          </p:nvPr>
        </p:nvSpPr>
        <p:spPr>
          <a:xfrm>
            <a:off x="533400" y="4191000"/>
            <a:ext cx="7854696" cy="1752600"/>
          </a:xfrm>
        </p:spPr>
        <p:txBody>
          <a:bodyPr/>
          <a:lstStyle/>
          <a:p>
            <a:pPr algn="ctr">
              <a:spcBef>
                <a:spcPts val="300"/>
              </a:spcBef>
            </a:pPr>
            <a:r>
              <a:rPr lang="en-US" dirty="0" smtClean="0">
                <a:solidFill>
                  <a:schemeClr val="accent2">
                    <a:lumMod val="50000"/>
                  </a:schemeClr>
                </a:solidFill>
                <a:latin typeface="Tahoma" pitchFamily="34" charset="0"/>
                <a:ea typeface="Tahoma" pitchFamily="34" charset="0"/>
                <a:cs typeface="Tahoma" pitchFamily="34" charset="0"/>
              </a:rPr>
              <a:t>JoLynn Gower</a:t>
            </a:r>
          </a:p>
          <a:p>
            <a:pPr algn="ctr">
              <a:spcBef>
                <a:spcPts val="300"/>
              </a:spcBef>
            </a:pPr>
            <a:r>
              <a:rPr lang="en-US" dirty="0" smtClean="0">
                <a:solidFill>
                  <a:schemeClr val="accent2">
                    <a:lumMod val="50000"/>
                  </a:schemeClr>
                </a:solidFill>
                <a:latin typeface="Tahoma" pitchFamily="34" charset="0"/>
                <a:ea typeface="Tahoma" pitchFamily="34" charset="0"/>
                <a:cs typeface="Tahoma" pitchFamily="34" charset="0"/>
              </a:rPr>
              <a:t>493-6151</a:t>
            </a:r>
          </a:p>
          <a:p>
            <a:pPr algn="ctr">
              <a:spcBef>
                <a:spcPts val="300"/>
              </a:spcBef>
            </a:pPr>
            <a:r>
              <a:rPr lang="en-US" dirty="0" smtClean="0">
                <a:solidFill>
                  <a:schemeClr val="accent2">
                    <a:lumMod val="50000"/>
                  </a:schemeClr>
                </a:solidFill>
                <a:latin typeface="Tahoma" pitchFamily="34" charset="0"/>
                <a:ea typeface="Tahoma" pitchFamily="34" charset="0"/>
                <a:cs typeface="Tahoma" pitchFamily="34" charset="0"/>
              </a:rPr>
              <a:t>jgower@guardingthetruth.org</a:t>
            </a:r>
          </a:p>
          <a:p>
            <a:pPr algn="ctr">
              <a:spcBef>
                <a:spcPts val="300"/>
              </a:spcBef>
            </a:pPr>
            <a:endParaRPr lang="en-US" dirty="0">
              <a:solidFill>
                <a:schemeClr val="accent2">
                  <a:lumMod val="50000"/>
                </a:schemeClr>
              </a:solidFill>
              <a:latin typeface="Tahoma" pitchFamily="34" charset="0"/>
              <a:ea typeface="Tahoma" pitchFamily="34" charset="0"/>
              <a:cs typeface="Tahoma" pitchFamily="34" charset="0"/>
            </a:endParaRPr>
          </a:p>
        </p:txBody>
      </p:sp>
      <p:sp>
        <p:nvSpPr>
          <p:cNvPr id="4" name="TextBox 3"/>
          <p:cNvSpPr txBox="1"/>
          <p:nvPr/>
        </p:nvSpPr>
        <p:spPr>
          <a:xfrm>
            <a:off x="3657600" y="5791200"/>
            <a:ext cx="1981200" cy="369332"/>
          </a:xfrm>
          <a:prstGeom prst="rect">
            <a:avLst/>
          </a:prstGeom>
          <a:noFill/>
        </p:spPr>
        <p:txBody>
          <a:bodyPr wrap="square" rtlCol="0">
            <a:spAutoFit/>
          </a:bodyPr>
          <a:lstStyle/>
          <a:p>
            <a:r>
              <a:rPr lang="en-US" dirty="0" smtClean="0">
                <a:solidFill>
                  <a:schemeClr val="accent2">
                    <a:lumMod val="50000"/>
                  </a:schemeClr>
                </a:solidFill>
                <a:latin typeface="Tahoma" pitchFamily="34" charset="0"/>
                <a:ea typeface="Tahoma" pitchFamily="34" charset="0"/>
                <a:cs typeface="Tahoma" pitchFamily="34" charset="0"/>
              </a:rPr>
              <a:t>LESSON </a:t>
            </a:r>
            <a:r>
              <a:rPr lang="en-US" dirty="0" smtClean="0">
                <a:solidFill>
                  <a:schemeClr val="accent2">
                    <a:lumMod val="50000"/>
                  </a:schemeClr>
                </a:solidFill>
                <a:latin typeface="Tahoma" pitchFamily="34" charset="0"/>
                <a:ea typeface="Tahoma" pitchFamily="34" charset="0"/>
                <a:cs typeface="Tahoma" pitchFamily="34" charset="0"/>
              </a:rPr>
              <a:t> FOUR</a:t>
            </a:r>
            <a:endParaRPr lang="en-US" dirty="0">
              <a:solidFill>
                <a:schemeClr val="accent2">
                  <a:lumMod val="50000"/>
                </a:schemeClr>
              </a:solidFill>
              <a:latin typeface="Tahoma" pitchFamily="34" charset="0"/>
              <a:ea typeface="Tahoma" pitchFamily="34" charset="0"/>
              <a:cs typeface="Tahoma"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smtClean="0"/>
              <a:t>DON’T FORGET TO PRAY</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88000"/>
              </a:lnSpc>
              <a:spcBef>
                <a:spcPts val="0"/>
              </a:spcBef>
            </a:pPr>
            <a:r>
              <a:rPr lang="en-US" b="1" dirty="0" smtClean="0"/>
              <a:t>Ephesians 6:18-20 </a:t>
            </a:r>
            <a:r>
              <a:rPr lang="en-US" dirty="0" smtClean="0"/>
              <a:t> With all prayer and petition pray at all times in the Spirit, and with this in view, be on the alert with all perseverance and petition for all the saints, </a:t>
            </a:r>
            <a:r>
              <a:rPr lang="en-US" dirty="0" smtClean="0"/>
              <a:t>and </a:t>
            </a:r>
            <a:r>
              <a:rPr lang="en-US" i="1" dirty="0" smtClean="0"/>
              <a:t>pray</a:t>
            </a:r>
            <a:r>
              <a:rPr lang="en-US" dirty="0" smtClean="0"/>
              <a:t> on my behalf, that utterance may be given to me in the opening of my mouth, to make known with boldness the mystery of the </a:t>
            </a:r>
            <a:r>
              <a:rPr lang="en-US" dirty="0" smtClean="0"/>
              <a:t>gospel…</a:t>
            </a:r>
          </a:p>
          <a:p>
            <a:pPr>
              <a:lnSpc>
                <a:spcPct val="88000"/>
              </a:lnSpc>
              <a:spcBef>
                <a:spcPts val="0"/>
              </a:spcBef>
            </a:pPr>
            <a:r>
              <a:rPr lang="en-US" b="1" dirty="0" smtClean="0"/>
              <a:t>1 Samuel </a:t>
            </a:r>
            <a:r>
              <a:rPr lang="en-US" b="1" dirty="0" smtClean="0"/>
              <a:t>12:23-24 </a:t>
            </a:r>
            <a:r>
              <a:rPr lang="en-US" dirty="0" smtClean="0"/>
              <a:t> "Moreover, as for me, far be it from me that I should sin against the </a:t>
            </a:r>
            <a:r>
              <a:rPr lang="en-US" cap="small" dirty="0" smtClean="0"/>
              <a:t>LORD</a:t>
            </a:r>
            <a:r>
              <a:rPr lang="en-US" dirty="0" smtClean="0"/>
              <a:t> by ceasing to pray for you; but I will instruct you in the good and right way. </a:t>
            </a:r>
            <a:r>
              <a:rPr lang="en-US" dirty="0" smtClean="0"/>
              <a:t>Only </a:t>
            </a:r>
            <a:r>
              <a:rPr lang="en-US" dirty="0" smtClean="0"/>
              <a:t>fear the </a:t>
            </a:r>
            <a:r>
              <a:rPr lang="en-US" cap="small" dirty="0" smtClean="0"/>
              <a:t>LORD</a:t>
            </a:r>
            <a:r>
              <a:rPr lang="en-US" dirty="0" smtClean="0"/>
              <a:t> and serve Him in truth with all your heart; </a:t>
            </a:r>
            <a:endParaRPr lang="en-US" dirty="0" smtClean="0"/>
          </a:p>
          <a:p>
            <a:pPr>
              <a:lnSpc>
                <a:spcPct val="88000"/>
              </a:lnSpc>
              <a:spcBef>
                <a:spcPts val="0"/>
              </a:spcBef>
            </a:pPr>
            <a:r>
              <a:rPr lang="en-US" b="1" dirty="0" smtClean="0"/>
              <a:t>Acts 6:3-4 </a:t>
            </a:r>
            <a:r>
              <a:rPr lang="en-US" b="1" dirty="0" smtClean="0"/>
              <a:t>…</a:t>
            </a:r>
            <a:r>
              <a:rPr lang="en-US" dirty="0" smtClean="0"/>
              <a:t>select </a:t>
            </a:r>
            <a:r>
              <a:rPr lang="en-US" dirty="0" smtClean="0"/>
              <a:t>from among you seven men of good reputation</a:t>
            </a:r>
            <a:r>
              <a:rPr lang="en-US" spc="-150" dirty="0" smtClean="0"/>
              <a:t>, full of the </a:t>
            </a:r>
            <a:r>
              <a:rPr lang="en-US" dirty="0" smtClean="0"/>
              <a:t>Spirit and of wisdom, whom we may put in charge of this task. </a:t>
            </a:r>
            <a:r>
              <a:rPr lang="en-US" dirty="0" smtClean="0"/>
              <a:t>But </a:t>
            </a:r>
            <a:r>
              <a:rPr lang="en-US" dirty="0" smtClean="0"/>
              <a:t>we will devote ourselves to prayer and to the ministry of the word." </a:t>
            </a:r>
            <a:endParaRPr lang="en-US" dirty="0">
              <a:solidFill>
                <a:schemeClr val="accent2">
                  <a:lumMod val="50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dirty="0" smtClean="0"/>
              <a:t>PRAYING FOR OUR DISCIPLES</a:t>
            </a:r>
            <a:endParaRPr lang="en-US" dirty="0"/>
          </a:p>
        </p:txBody>
      </p:sp>
      <p:sp>
        <p:nvSpPr>
          <p:cNvPr id="3" name="Content Placeholder 2"/>
          <p:cNvSpPr>
            <a:spLocks noGrp="1"/>
          </p:cNvSpPr>
          <p:nvPr>
            <p:ph idx="1"/>
          </p:nvPr>
        </p:nvSpPr>
        <p:spPr/>
        <p:txBody>
          <a:bodyPr>
            <a:normAutofit/>
          </a:bodyPr>
          <a:lstStyle/>
          <a:p>
            <a:pPr>
              <a:lnSpc>
                <a:spcPct val="95000"/>
              </a:lnSpc>
              <a:spcBef>
                <a:spcPts val="0"/>
              </a:spcBef>
            </a:pPr>
            <a:r>
              <a:rPr lang="en-US" b="1" dirty="0" smtClean="0"/>
              <a:t>1 Thessalonians </a:t>
            </a:r>
            <a:r>
              <a:rPr lang="en-US" b="1" dirty="0" smtClean="0"/>
              <a:t>3:10-13 </a:t>
            </a:r>
            <a:r>
              <a:rPr lang="en-US" dirty="0" smtClean="0"/>
              <a:t> as we night and day keep praying most earnestly that we may see your face, and may </a:t>
            </a:r>
            <a:r>
              <a:rPr lang="en-US" u="sng" dirty="0" smtClean="0"/>
              <a:t>complete</a:t>
            </a:r>
            <a:r>
              <a:rPr lang="en-US" dirty="0" smtClean="0"/>
              <a:t> what is lacking in your faith? </a:t>
            </a:r>
            <a:r>
              <a:rPr lang="en-US" dirty="0" smtClean="0"/>
              <a:t>Now </a:t>
            </a:r>
            <a:r>
              <a:rPr lang="en-US" dirty="0" smtClean="0"/>
              <a:t>may our God and Father Himself and Jesus our Lord direct our way to you; </a:t>
            </a:r>
            <a:r>
              <a:rPr lang="en-US" dirty="0" smtClean="0"/>
              <a:t>and </a:t>
            </a:r>
            <a:r>
              <a:rPr lang="en-US" dirty="0" smtClean="0"/>
              <a:t>may the Lord cause you to increase and </a:t>
            </a:r>
            <a:r>
              <a:rPr lang="en-US" u="sng" dirty="0" smtClean="0"/>
              <a:t>abound in love </a:t>
            </a:r>
            <a:r>
              <a:rPr lang="en-US" dirty="0" smtClean="0"/>
              <a:t>for one another, and for all people, just as we also </a:t>
            </a:r>
            <a:r>
              <a:rPr lang="en-US" i="1" dirty="0" smtClean="0"/>
              <a:t>do</a:t>
            </a:r>
            <a:r>
              <a:rPr lang="en-US" dirty="0" smtClean="0"/>
              <a:t> for you; </a:t>
            </a:r>
            <a:r>
              <a:rPr lang="en-US" dirty="0" smtClean="0"/>
              <a:t>so </a:t>
            </a:r>
            <a:r>
              <a:rPr lang="en-US" dirty="0" smtClean="0"/>
              <a:t>that He may establish your hearts without blame in </a:t>
            </a:r>
            <a:r>
              <a:rPr lang="en-US" u="sng" dirty="0" smtClean="0"/>
              <a:t>holiness</a:t>
            </a:r>
            <a:r>
              <a:rPr lang="en-US" dirty="0" smtClean="0"/>
              <a:t> before our God and Father at the coming of our Lord Jesus with all His saints. </a:t>
            </a:r>
            <a:endParaRPr lang="en-US" dirty="0" smtClean="0"/>
          </a:p>
          <a:p>
            <a:pPr>
              <a:lnSpc>
                <a:spcPct val="95000"/>
              </a:lnSpc>
              <a:spcBef>
                <a:spcPts val="0"/>
              </a:spcBef>
            </a:pPr>
            <a:r>
              <a:rPr lang="en-US" dirty="0" smtClean="0"/>
              <a:t>Complete: </a:t>
            </a:r>
            <a:r>
              <a:rPr lang="en-US" i="1" dirty="0" err="1" smtClean="0"/>
              <a:t>katartizo</a:t>
            </a:r>
            <a:r>
              <a:rPr lang="en-US" i="1" dirty="0" smtClean="0"/>
              <a:t>: </a:t>
            </a:r>
            <a:r>
              <a:rPr lang="en-US" dirty="0" smtClean="0"/>
              <a:t>perfect; adjust; equip</a:t>
            </a:r>
          </a:p>
          <a:p>
            <a:pPr>
              <a:lnSpc>
                <a:spcPct val="95000"/>
              </a:lnSpc>
              <a:spcBef>
                <a:spcPts val="0"/>
              </a:spcBef>
            </a:pPr>
            <a:r>
              <a:rPr lang="en-US" dirty="0" smtClean="0"/>
              <a:t>Abound: </a:t>
            </a:r>
            <a:r>
              <a:rPr lang="en-US" i="1" dirty="0" err="1" smtClean="0"/>
              <a:t>perisseuo</a:t>
            </a:r>
            <a:r>
              <a:rPr lang="en-US" i="1" dirty="0" smtClean="0"/>
              <a:t>: </a:t>
            </a:r>
            <a:r>
              <a:rPr lang="en-US" dirty="0" smtClean="0"/>
              <a:t>overflow; be abundant</a:t>
            </a:r>
          </a:p>
          <a:p>
            <a:pPr>
              <a:lnSpc>
                <a:spcPct val="95000"/>
              </a:lnSpc>
              <a:spcBef>
                <a:spcPts val="0"/>
              </a:spcBef>
            </a:pPr>
            <a:r>
              <a:rPr lang="en-US" dirty="0" smtClean="0"/>
              <a:t>Holiness: </a:t>
            </a:r>
            <a:r>
              <a:rPr lang="en-US" i="1" dirty="0" err="1" smtClean="0"/>
              <a:t>hagiosune</a:t>
            </a:r>
            <a:r>
              <a:rPr lang="en-US" i="1" dirty="0" smtClean="0"/>
              <a:t>: </a:t>
            </a:r>
            <a:r>
              <a:rPr lang="en-US" dirty="0" smtClean="0"/>
              <a:t>the quality of sacredness</a:t>
            </a:r>
          </a:p>
          <a:p>
            <a:pPr>
              <a:lnSpc>
                <a:spcPct val="95000"/>
              </a:lnSpc>
              <a:spcBef>
                <a:spcPts val="0"/>
              </a:spcBef>
            </a:pPr>
            <a:endParaRPr lang="en-US" dirty="0" smtClean="0"/>
          </a:p>
          <a:p>
            <a:pPr>
              <a:lnSpc>
                <a:spcPct val="95000"/>
              </a:lnSpc>
              <a:spcBef>
                <a:spcPts val="0"/>
              </a:spcBef>
              <a:buNone/>
            </a:pPr>
            <a:endParaRPr lang="en-US" dirty="0" smtClean="0"/>
          </a:p>
          <a:p>
            <a:pPr>
              <a:lnSpc>
                <a:spcPct val="95000"/>
              </a:lnSpc>
              <a:spcBef>
                <a:spcPts val="300"/>
              </a:spcBef>
            </a:pPr>
            <a:endParaRPr lang="en-US" dirty="0">
              <a:solidFill>
                <a:schemeClr val="accent2">
                  <a:lumMod val="50000"/>
                </a:schemeClr>
              </a:solidFill>
              <a:effectLst>
                <a:outerShdw blurRad="38100" dist="38100" dir="2700000" algn="tl">
                  <a:srgbClr val="000000">
                    <a:alpha val="43137"/>
                  </a:srgbClr>
                </a:outerShdw>
              </a:effectLs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dirty="0" smtClean="0"/>
              <a:t>THE PARABLE OF THE SOWER</a:t>
            </a:r>
            <a:endParaRPr lang="en-US" dirty="0"/>
          </a:p>
        </p:txBody>
      </p:sp>
      <p:sp>
        <p:nvSpPr>
          <p:cNvPr id="3" name="Content Placeholder 2"/>
          <p:cNvSpPr>
            <a:spLocks noGrp="1"/>
          </p:cNvSpPr>
          <p:nvPr>
            <p:ph idx="1"/>
          </p:nvPr>
        </p:nvSpPr>
        <p:spPr>
          <a:xfrm>
            <a:off x="0" y="990600"/>
            <a:ext cx="9144000" cy="5867400"/>
          </a:xfrm>
        </p:spPr>
        <p:txBody>
          <a:bodyPr>
            <a:normAutofit/>
          </a:bodyPr>
          <a:lstStyle/>
          <a:p>
            <a:pPr>
              <a:lnSpc>
                <a:spcPct val="95000"/>
              </a:lnSpc>
              <a:spcBef>
                <a:spcPts val="400"/>
              </a:spcBef>
            </a:pPr>
            <a:r>
              <a:rPr lang="en-US" b="1" dirty="0" smtClean="0"/>
              <a:t>Mark 4:3-9 </a:t>
            </a:r>
            <a:r>
              <a:rPr lang="en-US" dirty="0" smtClean="0"/>
              <a:t>"</a:t>
            </a:r>
            <a:r>
              <a:rPr lang="en-US" dirty="0" smtClean="0"/>
              <a:t>Listen </a:t>
            </a:r>
            <a:r>
              <a:rPr lang="en-US" i="1" dirty="0" smtClean="0"/>
              <a:t>to this!</a:t>
            </a:r>
            <a:r>
              <a:rPr lang="en-US" dirty="0" smtClean="0"/>
              <a:t> Behold, the </a:t>
            </a:r>
            <a:r>
              <a:rPr lang="en-US" dirty="0" err="1" smtClean="0"/>
              <a:t>sower</a:t>
            </a:r>
            <a:r>
              <a:rPr lang="en-US" dirty="0" smtClean="0"/>
              <a:t> went out to sow; </a:t>
            </a:r>
            <a:r>
              <a:rPr lang="en-US" dirty="0" smtClean="0"/>
              <a:t>as </a:t>
            </a:r>
            <a:r>
              <a:rPr lang="en-US" dirty="0" smtClean="0"/>
              <a:t>he was sowing, some </a:t>
            </a:r>
            <a:r>
              <a:rPr lang="en-US" i="1" dirty="0" smtClean="0"/>
              <a:t>seed</a:t>
            </a:r>
            <a:r>
              <a:rPr lang="en-US" dirty="0" smtClean="0"/>
              <a:t> fell beside the road, and the birds came and ate it up. </a:t>
            </a:r>
            <a:r>
              <a:rPr lang="en-US" dirty="0" smtClean="0"/>
              <a:t>Other </a:t>
            </a:r>
            <a:r>
              <a:rPr lang="en-US" i="1" dirty="0" smtClean="0"/>
              <a:t>seed</a:t>
            </a:r>
            <a:r>
              <a:rPr lang="en-US" dirty="0" smtClean="0"/>
              <a:t> fell on the rocky </a:t>
            </a:r>
            <a:r>
              <a:rPr lang="en-US" i="1" dirty="0" smtClean="0"/>
              <a:t>ground</a:t>
            </a:r>
            <a:r>
              <a:rPr lang="en-US" dirty="0" smtClean="0"/>
              <a:t> where it did not have much soil; and immediately it sprang up because it had no depth of soil. </a:t>
            </a:r>
            <a:r>
              <a:rPr lang="en-US" dirty="0" smtClean="0"/>
              <a:t>And </a:t>
            </a:r>
            <a:r>
              <a:rPr lang="en-US" dirty="0" smtClean="0"/>
              <a:t>after the sun had risen, it was scorched; and because it had no root, it withered away. </a:t>
            </a:r>
            <a:r>
              <a:rPr lang="en-US" dirty="0" smtClean="0"/>
              <a:t>Other </a:t>
            </a:r>
            <a:r>
              <a:rPr lang="en-US" i="1" dirty="0" smtClean="0"/>
              <a:t>seed</a:t>
            </a:r>
            <a:r>
              <a:rPr lang="en-US" dirty="0" smtClean="0"/>
              <a:t> fell among the thorns, and the thorns came up and choked it, and it yielded no crop. </a:t>
            </a:r>
            <a:br>
              <a:rPr lang="en-US" dirty="0" smtClean="0"/>
            </a:br>
            <a:r>
              <a:rPr lang="en-US" dirty="0" smtClean="0"/>
              <a:t>Other </a:t>
            </a:r>
            <a:r>
              <a:rPr lang="en-US" i="1" dirty="0" smtClean="0"/>
              <a:t>seeds</a:t>
            </a:r>
            <a:r>
              <a:rPr lang="en-US" dirty="0" smtClean="0"/>
              <a:t> fell into the good soil, and as they grew up and increased, they yielded a crop and produced thirty, sixty, and a </a:t>
            </a:r>
            <a:r>
              <a:rPr lang="en-US" dirty="0" smtClean="0"/>
              <a:t>hundredfold.</a:t>
            </a:r>
            <a:r>
              <a:rPr lang="en-US" dirty="0" smtClean="0"/>
              <a:t> And He was saying, "He who has ears to hear, let him hear." </a:t>
            </a:r>
            <a:endParaRPr lang="en-US" dirty="0" smtClean="0"/>
          </a:p>
          <a:p>
            <a:pPr>
              <a:lnSpc>
                <a:spcPct val="95000"/>
              </a:lnSpc>
              <a:spcBef>
                <a:spcPts val="400"/>
              </a:spcBef>
            </a:pPr>
            <a:r>
              <a:rPr lang="en-US" dirty="0" smtClean="0">
                <a:solidFill>
                  <a:schemeClr val="accent2">
                    <a:lumMod val="50000"/>
                  </a:schemeClr>
                </a:solidFill>
              </a:rPr>
              <a:t>Don’t be discouraged in </a:t>
            </a:r>
            <a:r>
              <a:rPr lang="en-US" smtClean="0">
                <a:solidFill>
                  <a:schemeClr val="accent2">
                    <a:lumMod val="50000"/>
                  </a:schemeClr>
                </a:solidFill>
              </a:rPr>
              <a:t>making disciples</a:t>
            </a:r>
            <a:endParaRPr lang="en-US" dirty="0">
              <a:solidFill>
                <a:schemeClr val="accent2">
                  <a:lumMod val="5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VERSE FOR THE JOURNEY</a:t>
            </a:r>
            <a:endParaRPr lang="en-US" dirty="0"/>
          </a:p>
        </p:txBody>
      </p:sp>
      <p:sp>
        <p:nvSpPr>
          <p:cNvPr id="3" name="Content Placeholder 2"/>
          <p:cNvSpPr>
            <a:spLocks noGrp="1"/>
          </p:cNvSpPr>
          <p:nvPr>
            <p:ph idx="1"/>
          </p:nvPr>
        </p:nvSpPr>
        <p:spPr/>
        <p:txBody>
          <a:bodyPr>
            <a:normAutofit/>
          </a:bodyPr>
          <a:lstStyle/>
          <a:p>
            <a:r>
              <a:rPr lang="en-US" b="1" dirty="0" smtClean="0">
                <a:solidFill>
                  <a:schemeClr val="accent2">
                    <a:lumMod val="50000"/>
                  </a:schemeClr>
                </a:solidFill>
              </a:rPr>
              <a:t>2 Corinthians 6:4-8…</a:t>
            </a:r>
            <a:r>
              <a:rPr lang="en-US" dirty="0" smtClean="0">
                <a:solidFill>
                  <a:schemeClr val="accent2">
                    <a:lumMod val="50000"/>
                  </a:schemeClr>
                </a:solidFill>
              </a:rPr>
              <a:t>but in everything commending ourselves as servants of God, in much endurance, in afflictions, in hardships, in distresses, in beatings, in imprisonments, in tumults, in labors, in sleeplessness, in hunger, in purity, in knowledge, in patience, in kindness, in the Holy Spirit, in genuine love, in the </a:t>
            </a:r>
            <a:r>
              <a:rPr lang="en-US" b="1" dirty="0" smtClean="0">
                <a:solidFill>
                  <a:schemeClr val="accent2">
                    <a:lumMod val="50000"/>
                  </a:schemeClr>
                </a:solidFill>
              </a:rPr>
              <a:t>word of truth</a:t>
            </a:r>
            <a:r>
              <a:rPr lang="en-US" dirty="0" smtClean="0">
                <a:solidFill>
                  <a:schemeClr val="accent2">
                    <a:lumMod val="50000"/>
                  </a:schemeClr>
                </a:solidFill>
              </a:rPr>
              <a:t>, in the power of God; by the weapons of righteousness for the right hand and the left, by glory and dishonor, by evil report and good report; </a:t>
            </a:r>
            <a:r>
              <a:rPr lang="en-US" i="1" dirty="0" smtClean="0">
                <a:solidFill>
                  <a:schemeClr val="accent2">
                    <a:lumMod val="50000"/>
                  </a:schemeClr>
                </a:solidFill>
              </a:rPr>
              <a:t>regarded</a:t>
            </a:r>
            <a:r>
              <a:rPr lang="en-US" dirty="0" smtClean="0">
                <a:solidFill>
                  <a:schemeClr val="accent2">
                    <a:lumMod val="50000"/>
                  </a:schemeClr>
                </a:solidFill>
              </a:rPr>
              <a:t> as deceivers and yet true; </a:t>
            </a:r>
          </a:p>
          <a:p>
            <a:r>
              <a:rPr lang="en-US" dirty="0" smtClean="0">
                <a:solidFill>
                  <a:schemeClr val="accent2">
                    <a:lumMod val="50000"/>
                  </a:schemeClr>
                </a:solidFill>
              </a:rPr>
              <a:t> Truth: </a:t>
            </a:r>
            <a:r>
              <a:rPr lang="en-US" i="1" dirty="0" err="1" smtClean="0">
                <a:solidFill>
                  <a:schemeClr val="accent2">
                    <a:lumMod val="50000"/>
                  </a:schemeClr>
                </a:solidFill>
              </a:rPr>
              <a:t>aletheia</a:t>
            </a:r>
            <a:r>
              <a:rPr lang="en-US" i="1" dirty="0" smtClean="0">
                <a:solidFill>
                  <a:schemeClr val="accent2">
                    <a:lumMod val="50000"/>
                  </a:schemeClr>
                </a:solidFill>
              </a:rPr>
              <a:t>:</a:t>
            </a:r>
            <a:r>
              <a:rPr lang="en-US" dirty="0" smtClean="0">
                <a:solidFill>
                  <a:schemeClr val="accent2">
                    <a:lumMod val="50000"/>
                  </a:schemeClr>
                </a:solidFill>
              </a:rPr>
              <a:t> certain beyond any doubt</a:t>
            </a:r>
          </a:p>
          <a:p>
            <a:r>
              <a:rPr lang="en-US" dirty="0" smtClean="0">
                <a:solidFill>
                  <a:schemeClr val="accent2">
                    <a:lumMod val="50000"/>
                  </a:schemeClr>
                </a:solidFill>
                <a:effectLst>
                  <a:outerShdw blurRad="38100" dist="38100" dir="2700000" algn="tl">
                    <a:srgbClr val="000000">
                      <a:alpha val="43137"/>
                    </a:srgbClr>
                  </a:outerShdw>
                </a:effectLst>
              </a:rPr>
              <a:t> WHO DO YOU BELIEVE?  WHAT DO YOU BELIEVE?</a:t>
            </a:r>
            <a:endParaRPr lang="en-US" dirty="0">
              <a:solidFill>
                <a:schemeClr val="accent2">
                  <a:lumMod val="50000"/>
                </a:schemeClr>
              </a:solidFill>
              <a:effectLst>
                <a:outerShdw blurRad="38100" dist="38100" dir="2700000" algn="tl">
                  <a:srgbClr val="000000">
                    <a:alpha val="43137"/>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lstStyle/>
          <a:p>
            <a:r>
              <a:rPr lang="en-US" dirty="0" smtClean="0"/>
              <a:t>LEARNING TO STAND</a:t>
            </a:r>
            <a:endParaRPr lang="en-US" dirty="0"/>
          </a:p>
        </p:txBody>
      </p:sp>
      <p:sp>
        <p:nvSpPr>
          <p:cNvPr id="3" name="Content Placeholder 2"/>
          <p:cNvSpPr>
            <a:spLocks noGrp="1"/>
          </p:cNvSpPr>
          <p:nvPr>
            <p:ph idx="1"/>
          </p:nvPr>
        </p:nvSpPr>
        <p:spPr>
          <a:xfrm>
            <a:off x="0" y="1066800"/>
            <a:ext cx="9144000" cy="5791200"/>
          </a:xfrm>
        </p:spPr>
        <p:txBody>
          <a:bodyPr>
            <a:noAutofit/>
          </a:bodyPr>
          <a:lstStyle/>
          <a:p>
            <a:pPr>
              <a:lnSpc>
                <a:spcPct val="89000"/>
              </a:lnSpc>
              <a:spcBef>
                <a:spcPts val="200"/>
              </a:spcBef>
            </a:pPr>
            <a:r>
              <a:rPr lang="en-US" dirty="0" smtClean="0">
                <a:solidFill>
                  <a:schemeClr val="accent2">
                    <a:lumMod val="50000"/>
                  </a:schemeClr>
                </a:solidFill>
              </a:rPr>
              <a:t>Today we will discuss the importance of bringing along others in the faith who w</a:t>
            </a:r>
            <a:r>
              <a:rPr lang="en-US" spc="-150" dirty="0" smtClean="0">
                <a:solidFill>
                  <a:schemeClr val="accent2">
                    <a:lumMod val="50000"/>
                  </a:schemeClr>
                </a:solidFill>
              </a:rPr>
              <a:t>ill be </a:t>
            </a:r>
            <a:r>
              <a:rPr lang="en-US" dirty="0" smtClean="0">
                <a:solidFill>
                  <a:schemeClr val="accent2">
                    <a:lumMod val="50000"/>
                  </a:schemeClr>
                </a:solidFill>
              </a:rPr>
              <a:t>able to duplicate ministry</a:t>
            </a:r>
          </a:p>
          <a:p>
            <a:pPr>
              <a:lnSpc>
                <a:spcPct val="89000"/>
              </a:lnSpc>
              <a:spcBef>
                <a:spcPts val="200"/>
              </a:spcBef>
            </a:pPr>
            <a:r>
              <a:rPr lang="en-US" b="1" dirty="0" smtClean="0"/>
              <a:t>2 Corinthians </a:t>
            </a:r>
            <a:r>
              <a:rPr lang="en-US" b="1" dirty="0" smtClean="0"/>
              <a:t>12:14-15a</a:t>
            </a:r>
            <a:r>
              <a:rPr lang="en-US" dirty="0" smtClean="0"/>
              <a:t>…this </a:t>
            </a:r>
            <a:r>
              <a:rPr lang="en-US" dirty="0" smtClean="0"/>
              <a:t>third time I am ready to come to you, and I will not be a burden to you</a:t>
            </a:r>
            <a:r>
              <a:rPr lang="en-US" spc="-150" dirty="0" smtClean="0"/>
              <a:t>; for I do not </a:t>
            </a:r>
            <a:r>
              <a:rPr lang="en-US" dirty="0" smtClean="0"/>
              <a:t>seek what is yours, but you; for </a:t>
            </a:r>
            <a:r>
              <a:rPr lang="en-US" dirty="0" smtClean="0"/>
              <a:t>children </a:t>
            </a:r>
            <a:r>
              <a:rPr lang="en-US" dirty="0" smtClean="0"/>
              <a:t>are not re</a:t>
            </a:r>
            <a:r>
              <a:rPr lang="en-US" spc="-150" dirty="0" smtClean="0"/>
              <a:t>spo</a:t>
            </a:r>
            <a:r>
              <a:rPr lang="en-US" dirty="0" smtClean="0"/>
              <a:t>nsible to </a:t>
            </a:r>
            <a:r>
              <a:rPr lang="en-US" spc="-150" dirty="0" smtClean="0"/>
              <a:t>save up for </a:t>
            </a:r>
            <a:r>
              <a:rPr lang="en-US" spc="-150" dirty="0" smtClean="0"/>
              <a:t>parents</a:t>
            </a:r>
            <a:r>
              <a:rPr lang="en-US" spc="-150" dirty="0" smtClean="0"/>
              <a:t>, but </a:t>
            </a:r>
            <a:r>
              <a:rPr lang="en-US" dirty="0" smtClean="0"/>
              <a:t>parents</a:t>
            </a:r>
            <a:r>
              <a:rPr lang="en-US" spc="-150" dirty="0" smtClean="0"/>
              <a:t> </a:t>
            </a:r>
            <a:r>
              <a:rPr lang="en-US" spc="-150" dirty="0" smtClean="0"/>
              <a:t>for children.            </a:t>
            </a:r>
            <a:r>
              <a:rPr lang="en-US" dirty="0" smtClean="0"/>
              <a:t>I </a:t>
            </a:r>
            <a:r>
              <a:rPr lang="en-US" dirty="0" smtClean="0"/>
              <a:t>will most gladly </a:t>
            </a:r>
            <a:r>
              <a:rPr lang="en-US" spc="-150" dirty="0" smtClean="0"/>
              <a:t>spend and be </a:t>
            </a:r>
            <a:r>
              <a:rPr lang="en-US" dirty="0" smtClean="0"/>
              <a:t>expended for your souls</a:t>
            </a:r>
            <a:r>
              <a:rPr lang="en-US" dirty="0" smtClean="0"/>
              <a:t>.</a:t>
            </a:r>
          </a:p>
          <a:p>
            <a:pPr>
              <a:lnSpc>
                <a:spcPct val="89000"/>
              </a:lnSpc>
              <a:spcBef>
                <a:spcPts val="200"/>
              </a:spcBef>
            </a:pPr>
            <a:r>
              <a:rPr lang="en-US" b="1" dirty="0" smtClean="0"/>
              <a:t>Hebrews 5:12-14 </a:t>
            </a:r>
            <a:r>
              <a:rPr lang="en-US" b="1" dirty="0" smtClean="0"/>
              <a:t>…</a:t>
            </a:r>
            <a:r>
              <a:rPr lang="en-US" dirty="0" smtClean="0"/>
              <a:t>by </a:t>
            </a:r>
            <a:r>
              <a:rPr lang="en-US" dirty="0" smtClean="0"/>
              <a:t>this time you ought to be teachers</a:t>
            </a:r>
            <a:r>
              <a:rPr lang="en-US" spc="-150" dirty="0" smtClean="0"/>
              <a:t>, you </a:t>
            </a:r>
            <a:r>
              <a:rPr lang="en-US" dirty="0" smtClean="0"/>
              <a:t>have need </a:t>
            </a:r>
            <a:r>
              <a:rPr lang="en-US" spc="-150" dirty="0" smtClean="0"/>
              <a:t>again for </a:t>
            </a:r>
            <a:r>
              <a:rPr lang="en-US" dirty="0" smtClean="0"/>
              <a:t>someone to teach you the elementary principles of the oracles of God, and you have come to need milk and not solid food. </a:t>
            </a:r>
            <a:r>
              <a:rPr lang="en-US" dirty="0" smtClean="0"/>
              <a:t>For </a:t>
            </a:r>
            <a:r>
              <a:rPr lang="en-US" dirty="0" smtClean="0"/>
              <a:t>everyone who partakes </a:t>
            </a:r>
            <a:r>
              <a:rPr lang="en-US" i="1" dirty="0" smtClean="0"/>
              <a:t>only</a:t>
            </a:r>
            <a:r>
              <a:rPr lang="en-US" dirty="0" smtClean="0"/>
              <a:t> of milk is not accustomed to the word of righteousness, for he is an infant. </a:t>
            </a:r>
            <a:r>
              <a:rPr lang="en-US" dirty="0" smtClean="0"/>
              <a:t>But </a:t>
            </a:r>
            <a:r>
              <a:rPr lang="en-US" dirty="0" smtClean="0"/>
              <a:t>solid food is for the mature, who because of practice have their senses trained to discern good and evil.  </a:t>
            </a:r>
            <a:endParaRPr lang="en-US" dirty="0" smtClean="0">
              <a:solidFill>
                <a:schemeClr val="accent2">
                  <a:lumMod val="50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dirty="0" smtClean="0"/>
              <a:t>GAINING SKILL</a:t>
            </a:r>
            <a:endParaRPr lang="en-US" dirty="0"/>
          </a:p>
        </p:txBody>
      </p:sp>
      <p:sp>
        <p:nvSpPr>
          <p:cNvPr id="3" name="Content Placeholder 2"/>
          <p:cNvSpPr>
            <a:spLocks noGrp="1"/>
          </p:cNvSpPr>
          <p:nvPr>
            <p:ph idx="1"/>
          </p:nvPr>
        </p:nvSpPr>
        <p:spPr>
          <a:xfrm>
            <a:off x="0" y="1066800"/>
            <a:ext cx="9144000" cy="5791200"/>
          </a:xfrm>
        </p:spPr>
        <p:txBody>
          <a:bodyPr>
            <a:noAutofit/>
          </a:bodyPr>
          <a:lstStyle/>
          <a:p>
            <a:pPr>
              <a:lnSpc>
                <a:spcPct val="90000"/>
              </a:lnSpc>
              <a:spcBef>
                <a:spcPts val="300"/>
              </a:spcBef>
            </a:pPr>
            <a:r>
              <a:rPr lang="en-US" dirty="0" smtClean="0">
                <a:solidFill>
                  <a:schemeClr val="accent2">
                    <a:lumMod val="50000"/>
                  </a:schemeClr>
                </a:solidFill>
              </a:rPr>
              <a:t>Practice: </a:t>
            </a:r>
            <a:r>
              <a:rPr lang="en-US" i="1" dirty="0" err="1" smtClean="0">
                <a:solidFill>
                  <a:schemeClr val="accent2">
                    <a:lumMod val="50000"/>
                  </a:schemeClr>
                </a:solidFill>
              </a:rPr>
              <a:t>hexis</a:t>
            </a:r>
            <a:r>
              <a:rPr lang="en-US" i="1" dirty="0" smtClean="0">
                <a:solidFill>
                  <a:schemeClr val="accent2">
                    <a:lumMod val="50000"/>
                  </a:schemeClr>
                </a:solidFill>
              </a:rPr>
              <a:t>: </a:t>
            </a:r>
            <a:r>
              <a:rPr lang="en-US" dirty="0" smtClean="0">
                <a:solidFill>
                  <a:schemeClr val="accent2">
                    <a:lumMod val="50000"/>
                  </a:schemeClr>
                </a:solidFill>
              </a:rPr>
              <a:t>established habit; gain skill by use</a:t>
            </a:r>
          </a:p>
          <a:p>
            <a:pPr>
              <a:lnSpc>
                <a:spcPct val="90000"/>
              </a:lnSpc>
              <a:spcBef>
                <a:spcPts val="300"/>
              </a:spcBef>
            </a:pPr>
            <a:r>
              <a:rPr lang="en-US" dirty="0" smtClean="0"/>
              <a:t>What was special about Timothy?</a:t>
            </a:r>
          </a:p>
          <a:p>
            <a:pPr>
              <a:lnSpc>
                <a:spcPct val="90000"/>
              </a:lnSpc>
              <a:spcBef>
                <a:spcPts val="300"/>
              </a:spcBef>
              <a:buNone/>
            </a:pPr>
            <a:r>
              <a:rPr lang="en-US" dirty="0" smtClean="0">
                <a:solidFill>
                  <a:schemeClr val="accent2">
                    <a:lumMod val="50000"/>
                  </a:schemeClr>
                </a:solidFill>
              </a:rPr>
              <a:t> </a:t>
            </a:r>
            <a:r>
              <a:rPr lang="en-US" dirty="0" smtClean="0">
                <a:solidFill>
                  <a:schemeClr val="accent2">
                    <a:lumMod val="50000"/>
                  </a:schemeClr>
                </a:solidFill>
              </a:rPr>
              <a:t>  </a:t>
            </a:r>
            <a:r>
              <a:rPr lang="en-US" b="1" dirty="0" smtClean="0">
                <a:solidFill>
                  <a:schemeClr val="accent2">
                    <a:lumMod val="50000"/>
                  </a:schemeClr>
                </a:solidFill>
                <a:effectLst>
                  <a:outerShdw blurRad="38100" dist="38100" dir="2700000" algn="tl">
                    <a:srgbClr val="000000">
                      <a:alpha val="43137"/>
                    </a:srgbClr>
                  </a:outerShdw>
                </a:effectLst>
              </a:rPr>
              <a:t>1.  </a:t>
            </a:r>
            <a:r>
              <a:rPr lang="en-US" dirty="0" smtClean="0">
                <a:solidFill>
                  <a:schemeClr val="accent2">
                    <a:lumMod val="50000"/>
                  </a:schemeClr>
                </a:solidFill>
              </a:rPr>
              <a:t>Paul had </a:t>
            </a:r>
            <a:r>
              <a:rPr lang="en-US" dirty="0" err="1" smtClean="0">
                <a:solidFill>
                  <a:schemeClr val="accent2">
                    <a:lumMod val="50000"/>
                  </a:schemeClr>
                </a:solidFill>
              </a:rPr>
              <a:t>discipled</a:t>
            </a:r>
            <a:r>
              <a:rPr lang="en-US" dirty="0" smtClean="0">
                <a:solidFill>
                  <a:schemeClr val="accent2">
                    <a:lumMod val="50000"/>
                  </a:schemeClr>
                </a:solidFill>
              </a:rPr>
              <a:t> him</a:t>
            </a:r>
          </a:p>
          <a:p>
            <a:pPr>
              <a:lnSpc>
                <a:spcPct val="90000"/>
              </a:lnSpc>
              <a:spcBef>
                <a:spcPts val="300"/>
              </a:spcBef>
              <a:buNone/>
            </a:pPr>
            <a:r>
              <a:rPr lang="en-US" b="1" dirty="0" smtClean="0"/>
              <a:t>        1 </a:t>
            </a:r>
            <a:r>
              <a:rPr lang="en-US" b="1" dirty="0" smtClean="0"/>
              <a:t>Timothy 1:2 </a:t>
            </a:r>
            <a:r>
              <a:rPr lang="en-US" dirty="0" smtClean="0"/>
              <a:t> To Timothy, </a:t>
            </a:r>
            <a:r>
              <a:rPr lang="en-US" i="1" dirty="0" smtClean="0"/>
              <a:t>my</a:t>
            </a:r>
            <a:r>
              <a:rPr lang="en-US" dirty="0" smtClean="0"/>
              <a:t> true child in </a:t>
            </a:r>
            <a:r>
              <a:rPr lang="en-US" i="1" dirty="0" smtClean="0"/>
              <a:t>the</a:t>
            </a:r>
            <a:r>
              <a:rPr lang="en-US" dirty="0" smtClean="0"/>
              <a:t> faith: Grace, mercy </a:t>
            </a:r>
            <a:r>
              <a:rPr lang="en-US" i="1" dirty="0" smtClean="0"/>
              <a:t>and</a:t>
            </a:r>
            <a:r>
              <a:rPr lang="en-US" dirty="0" smtClean="0"/>
              <a:t> peace from God the Father and Christ Jesus our Lord. </a:t>
            </a:r>
            <a:endParaRPr lang="en-US" dirty="0" smtClean="0">
              <a:solidFill>
                <a:schemeClr val="accent2">
                  <a:lumMod val="50000"/>
                </a:schemeClr>
              </a:solidFill>
            </a:endParaRPr>
          </a:p>
          <a:p>
            <a:pPr>
              <a:lnSpc>
                <a:spcPct val="90000"/>
              </a:lnSpc>
              <a:spcBef>
                <a:spcPts val="300"/>
              </a:spcBef>
              <a:buNone/>
            </a:pPr>
            <a:r>
              <a:rPr lang="en-US" dirty="0" smtClean="0"/>
              <a:t> </a:t>
            </a:r>
            <a:r>
              <a:rPr lang="en-US" dirty="0" smtClean="0"/>
              <a:t>  </a:t>
            </a:r>
            <a:r>
              <a:rPr lang="en-US" b="1" dirty="0" smtClean="0">
                <a:effectLst>
                  <a:outerShdw blurRad="38100" dist="38100" dir="2700000" algn="tl">
                    <a:srgbClr val="000000">
                      <a:alpha val="43137"/>
                    </a:srgbClr>
                  </a:outerShdw>
                </a:effectLst>
              </a:rPr>
              <a:t>2.  </a:t>
            </a:r>
            <a:r>
              <a:rPr lang="en-US" dirty="0" smtClean="0"/>
              <a:t>Timothy was apparently a good troubleshooter </a:t>
            </a:r>
          </a:p>
          <a:p>
            <a:pPr>
              <a:lnSpc>
                <a:spcPct val="90000"/>
              </a:lnSpc>
              <a:spcBef>
                <a:spcPts val="300"/>
              </a:spcBef>
              <a:buNone/>
            </a:pPr>
            <a:r>
              <a:rPr lang="en-US" dirty="0" smtClean="0"/>
              <a:t>        </a:t>
            </a:r>
            <a:r>
              <a:rPr lang="en-US" b="1" dirty="0" smtClean="0"/>
              <a:t>1 </a:t>
            </a:r>
            <a:r>
              <a:rPr lang="en-US" b="1" dirty="0" smtClean="0"/>
              <a:t>Timothy 1:3-4 </a:t>
            </a:r>
            <a:r>
              <a:rPr lang="en-US" b="1" dirty="0" smtClean="0"/>
              <a:t> </a:t>
            </a:r>
            <a:r>
              <a:rPr lang="en-US" dirty="0" smtClean="0"/>
              <a:t>As </a:t>
            </a:r>
            <a:r>
              <a:rPr lang="en-US" dirty="0" smtClean="0"/>
              <a:t>I urged you upon my departure for Macedonia, remain on at Ephesus so that you may instruct certain men not to teach strange </a:t>
            </a:r>
            <a:r>
              <a:rPr lang="en-US" dirty="0" err="1" smtClean="0"/>
              <a:t>doctrines,nor</a:t>
            </a:r>
            <a:r>
              <a:rPr lang="en-US" dirty="0" smtClean="0"/>
              <a:t> </a:t>
            </a:r>
            <a:r>
              <a:rPr lang="en-US" dirty="0" smtClean="0"/>
              <a:t>to pay attention to myths and endless genealogies, which give rise to mere speculation rather than </a:t>
            </a:r>
            <a:r>
              <a:rPr lang="en-US" i="1" dirty="0" smtClean="0"/>
              <a:t>furthering</a:t>
            </a:r>
            <a:r>
              <a:rPr lang="en-US" dirty="0" smtClean="0"/>
              <a:t> the administration of God which is by faith. </a:t>
            </a:r>
            <a:endParaRPr lang="en-US" dirty="0" smtClean="0"/>
          </a:p>
          <a:p>
            <a:pPr>
              <a:lnSpc>
                <a:spcPct val="90000"/>
              </a:lnSpc>
              <a:spcBef>
                <a:spcPts val="300"/>
              </a:spcBef>
              <a:buNone/>
            </a:pPr>
            <a:r>
              <a:rPr lang="en-US" dirty="0" smtClean="0">
                <a:solidFill>
                  <a:schemeClr val="accent2">
                    <a:lumMod val="50000"/>
                  </a:schemeClr>
                </a:solidFill>
              </a:rPr>
              <a:t> </a:t>
            </a:r>
            <a:r>
              <a:rPr lang="en-US" dirty="0" smtClean="0">
                <a:solidFill>
                  <a:schemeClr val="accent2">
                    <a:lumMod val="50000"/>
                  </a:schemeClr>
                </a:solidFill>
              </a:rPr>
              <a:t>  </a:t>
            </a:r>
            <a:endParaRPr lang="en-US" dirty="0">
              <a:solidFill>
                <a:schemeClr val="accent2">
                  <a:lumMod val="50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dirty="0" smtClean="0"/>
              <a:t>THE SERVANT HEART</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95000"/>
              </a:lnSpc>
              <a:spcBef>
                <a:spcPts val="200"/>
              </a:spcBef>
              <a:buNone/>
            </a:pPr>
            <a:r>
              <a:rPr lang="en-US" dirty="0" smtClean="0">
                <a:solidFill>
                  <a:schemeClr val="accent2">
                    <a:lumMod val="50000"/>
                  </a:schemeClr>
                </a:solidFill>
              </a:rPr>
              <a:t>   </a:t>
            </a:r>
            <a:r>
              <a:rPr lang="en-US" b="1" dirty="0" smtClean="0">
                <a:solidFill>
                  <a:schemeClr val="accent2">
                    <a:lumMod val="50000"/>
                  </a:schemeClr>
                </a:solidFill>
                <a:effectLst>
                  <a:outerShdw blurRad="38100" dist="38100" dir="2700000" algn="tl">
                    <a:srgbClr val="000000">
                      <a:alpha val="43137"/>
                    </a:srgbClr>
                  </a:outerShdw>
                </a:effectLst>
              </a:rPr>
              <a:t>3. </a:t>
            </a:r>
            <a:r>
              <a:rPr lang="en-US" dirty="0" smtClean="0">
                <a:solidFill>
                  <a:schemeClr val="accent2">
                    <a:lumMod val="50000"/>
                  </a:schemeClr>
                </a:solidFill>
              </a:rPr>
              <a:t>Timothy was a faithful servant</a:t>
            </a:r>
          </a:p>
          <a:p>
            <a:pPr>
              <a:lnSpc>
                <a:spcPct val="95000"/>
              </a:lnSpc>
              <a:spcBef>
                <a:spcPts val="200"/>
              </a:spcBef>
              <a:buNone/>
            </a:pPr>
            <a:r>
              <a:rPr lang="en-US" b="1" dirty="0" smtClean="0"/>
              <a:t>        1 </a:t>
            </a:r>
            <a:r>
              <a:rPr lang="en-US" b="1" dirty="0" smtClean="0"/>
              <a:t>Timothy 4:6 </a:t>
            </a:r>
            <a:r>
              <a:rPr lang="en-US" dirty="0" smtClean="0"/>
              <a:t>In </a:t>
            </a:r>
            <a:r>
              <a:rPr lang="en-US" dirty="0" smtClean="0"/>
              <a:t>pointing out these things to the brethren, you will be a good </a:t>
            </a:r>
            <a:r>
              <a:rPr lang="en-US" u="sng" dirty="0" smtClean="0"/>
              <a:t>servant</a:t>
            </a:r>
            <a:r>
              <a:rPr lang="en-US" dirty="0" smtClean="0"/>
              <a:t> of Christ Jesus, </a:t>
            </a:r>
            <a:r>
              <a:rPr lang="en-US" i="1" dirty="0" smtClean="0"/>
              <a:t>constantly</a:t>
            </a:r>
            <a:r>
              <a:rPr lang="en-US" dirty="0" smtClean="0"/>
              <a:t> nourished on the words of the faith and of the sound doctrine which you have been following. </a:t>
            </a:r>
            <a:endParaRPr lang="en-US" dirty="0" smtClean="0"/>
          </a:p>
          <a:p>
            <a:pPr>
              <a:lnSpc>
                <a:spcPct val="95000"/>
              </a:lnSpc>
              <a:spcBef>
                <a:spcPts val="200"/>
              </a:spcBef>
              <a:buNone/>
            </a:pPr>
            <a:r>
              <a:rPr lang="en-US" dirty="0" smtClean="0"/>
              <a:t>       </a:t>
            </a:r>
            <a:r>
              <a:rPr lang="en-US" b="1" dirty="0" smtClean="0"/>
              <a:t>Servant: </a:t>
            </a:r>
            <a:r>
              <a:rPr lang="en-US" i="1" dirty="0" err="1" smtClean="0"/>
              <a:t>diakonos</a:t>
            </a:r>
            <a:r>
              <a:rPr lang="en-US" i="1" dirty="0" smtClean="0"/>
              <a:t>:</a:t>
            </a:r>
            <a:r>
              <a:rPr lang="en-US" dirty="0" smtClean="0"/>
              <a:t> deacon</a:t>
            </a:r>
          </a:p>
          <a:p>
            <a:pPr>
              <a:lnSpc>
                <a:spcPct val="95000"/>
              </a:lnSpc>
              <a:spcBef>
                <a:spcPts val="200"/>
              </a:spcBef>
              <a:buNone/>
            </a:pPr>
            <a:r>
              <a:rPr lang="en-US" dirty="0" smtClean="0"/>
              <a:t> </a:t>
            </a:r>
            <a:r>
              <a:rPr lang="en-US" dirty="0" smtClean="0"/>
              <a:t> </a:t>
            </a:r>
            <a:r>
              <a:rPr lang="en-US" b="1" dirty="0" smtClean="0">
                <a:effectLst>
                  <a:outerShdw blurRad="38100" dist="38100" dir="2700000" algn="tl">
                    <a:srgbClr val="000000">
                      <a:alpha val="43137"/>
                    </a:srgbClr>
                  </a:outerShdw>
                </a:effectLst>
              </a:rPr>
              <a:t> 4. </a:t>
            </a:r>
            <a:r>
              <a:rPr lang="en-US" dirty="0" smtClean="0"/>
              <a:t>Timothy was a team player</a:t>
            </a:r>
          </a:p>
          <a:p>
            <a:pPr>
              <a:lnSpc>
                <a:spcPct val="95000"/>
              </a:lnSpc>
              <a:spcBef>
                <a:spcPts val="200"/>
              </a:spcBef>
              <a:buNone/>
            </a:pPr>
            <a:r>
              <a:rPr lang="en-US" dirty="0" smtClean="0"/>
              <a:t> </a:t>
            </a:r>
            <a:r>
              <a:rPr lang="en-US" dirty="0" smtClean="0"/>
              <a:t>       </a:t>
            </a:r>
            <a:r>
              <a:rPr lang="en-US" b="1" dirty="0" smtClean="0"/>
              <a:t>Romans 16:21 </a:t>
            </a:r>
            <a:r>
              <a:rPr lang="en-US" dirty="0" smtClean="0"/>
              <a:t>Timothy </a:t>
            </a:r>
            <a:r>
              <a:rPr lang="en-US" dirty="0" smtClean="0"/>
              <a:t>my </a:t>
            </a:r>
            <a:r>
              <a:rPr lang="en-US" u="sng" dirty="0" smtClean="0"/>
              <a:t>fellow worker</a:t>
            </a:r>
            <a:r>
              <a:rPr lang="en-US" dirty="0" smtClean="0"/>
              <a:t> greets you, and </a:t>
            </a:r>
            <a:r>
              <a:rPr lang="en-US" i="1" dirty="0" smtClean="0"/>
              <a:t>so do</a:t>
            </a:r>
            <a:r>
              <a:rPr lang="en-US" dirty="0" smtClean="0"/>
              <a:t> </a:t>
            </a:r>
            <a:r>
              <a:rPr lang="en-US" dirty="0" err="1" smtClean="0"/>
              <a:t>Lucius</a:t>
            </a:r>
            <a:r>
              <a:rPr lang="en-US" dirty="0" smtClean="0"/>
              <a:t> and Jason and </a:t>
            </a:r>
            <a:r>
              <a:rPr lang="en-US" dirty="0" err="1" smtClean="0"/>
              <a:t>Sosipater</a:t>
            </a:r>
            <a:r>
              <a:rPr lang="en-US" dirty="0" smtClean="0"/>
              <a:t>, my kinsmen. </a:t>
            </a:r>
            <a:endParaRPr lang="en-US" dirty="0" smtClean="0"/>
          </a:p>
          <a:p>
            <a:pPr>
              <a:lnSpc>
                <a:spcPct val="95000"/>
              </a:lnSpc>
              <a:spcBef>
                <a:spcPts val="200"/>
              </a:spcBef>
              <a:buNone/>
            </a:pPr>
            <a:r>
              <a:rPr lang="en-US" dirty="0" smtClean="0"/>
              <a:t> </a:t>
            </a:r>
            <a:r>
              <a:rPr lang="en-US" dirty="0" smtClean="0"/>
              <a:t>       </a:t>
            </a:r>
            <a:r>
              <a:rPr lang="en-US" b="1" dirty="0" smtClean="0"/>
              <a:t>Fellow worker: </a:t>
            </a:r>
            <a:r>
              <a:rPr lang="en-US" i="1" dirty="0" err="1" smtClean="0"/>
              <a:t>sunergos</a:t>
            </a:r>
            <a:r>
              <a:rPr lang="en-US" i="1" dirty="0" smtClean="0"/>
              <a:t>: </a:t>
            </a:r>
            <a:r>
              <a:rPr lang="en-US" dirty="0" smtClean="0"/>
              <a:t>someone who works alongside as part of a team</a:t>
            </a:r>
          </a:p>
          <a:p>
            <a:pPr>
              <a:lnSpc>
                <a:spcPct val="95000"/>
              </a:lnSpc>
              <a:spcBef>
                <a:spcPts val="200"/>
              </a:spcBef>
            </a:pPr>
            <a:r>
              <a:rPr lang="en-US" dirty="0" smtClean="0"/>
              <a:t> Timothy didn’t try to run the show; he worked with God</a:t>
            </a:r>
            <a:r>
              <a:rPr lang="en-US" dirty="0" smtClean="0"/>
              <a:t/>
            </a:r>
            <a:br>
              <a:rPr lang="en-US" dirty="0" smtClean="0"/>
            </a:br>
            <a:endParaRPr lang="en-US" dirty="0" smtClean="0">
              <a:solidFill>
                <a:schemeClr val="accent2">
                  <a:lumMod val="50000"/>
                </a:schemeClr>
              </a:solidFill>
            </a:endParaRPr>
          </a:p>
          <a:p>
            <a:pPr>
              <a:lnSpc>
                <a:spcPct val="95000"/>
              </a:lnSpc>
              <a:spcBef>
                <a:spcPts val="200"/>
              </a:spcBef>
              <a:buNone/>
            </a:pPr>
            <a:r>
              <a:rPr lang="en-US" dirty="0" smtClean="0"/>
              <a:t> </a:t>
            </a:r>
            <a:r>
              <a:rPr lang="en-US" dirty="0" smtClean="0"/>
              <a:t>   </a:t>
            </a:r>
            <a:endParaRPr lang="en-US" dirty="0">
              <a:solidFill>
                <a:schemeClr val="accent2">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KINDRED SPIRIT</a:t>
            </a:r>
            <a:endParaRPr lang="en-US" dirty="0"/>
          </a:p>
        </p:txBody>
      </p:sp>
      <p:sp>
        <p:nvSpPr>
          <p:cNvPr id="3" name="Content Placeholder 2"/>
          <p:cNvSpPr>
            <a:spLocks noGrp="1"/>
          </p:cNvSpPr>
          <p:nvPr>
            <p:ph idx="1"/>
          </p:nvPr>
        </p:nvSpPr>
        <p:spPr/>
        <p:txBody>
          <a:bodyPr>
            <a:noAutofit/>
          </a:bodyPr>
          <a:lstStyle/>
          <a:p>
            <a:pPr>
              <a:lnSpc>
                <a:spcPct val="93000"/>
              </a:lnSpc>
              <a:spcBef>
                <a:spcPts val="200"/>
              </a:spcBef>
            </a:pPr>
            <a:r>
              <a:rPr lang="en-US" b="1" dirty="0" smtClean="0"/>
              <a:t>Philippians 2:19-22 </a:t>
            </a:r>
            <a:r>
              <a:rPr lang="en-US" b="1" dirty="0" smtClean="0"/>
              <a:t> </a:t>
            </a:r>
            <a:r>
              <a:rPr lang="en-US" dirty="0" smtClean="0"/>
              <a:t>But </a:t>
            </a:r>
            <a:r>
              <a:rPr lang="en-US" dirty="0" smtClean="0"/>
              <a:t>I hope in the Lord Jesus to send Timothy to you shortly, so that I also may be encouraged when I learn of your condition. </a:t>
            </a:r>
            <a:r>
              <a:rPr lang="en-US" dirty="0" smtClean="0"/>
              <a:t>For </a:t>
            </a:r>
            <a:r>
              <a:rPr lang="en-US" dirty="0" smtClean="0"/>
              <a:t>I have no one </a:t>
            </a:r>
            <a:r>
              <a:rPr lang="en-US" i="1" dirty="0" smtClean="0"/>
              <a:t>else</a:t>
            </a:r>
            <a:r>
              <a:rPr lang="en-US" dirty="0" smtClean="0"/>
              <a:t> of kindred spirit who will genuinely be concerned for your </a:t>
            </a:r>
            <a:r>
              <a:rPr lang="en-US" dirty="0" smtClean="0"/>
              <a:t>welfare.</a:t>
            </a:r>
            <a:r>
              <a:rPr lang="en-US" dirty="0" smtClean="0"/>
              <a:t> For they all seek after their own interests, not those of Christ </a:t>
            </a:r>
            <a:r>
              <a:rPr lang="en-US" dirty="0" smtClean="0"/>
              <a:t>Jesus.</a:t>
            </a:r>
            <a:r>
              <a:rPr lang="en-US" dirty="0" smtClean="0"/>
              <a:t> But you know of his proven worth, that he served with me in the furtherance of the gospel like a child </a:t>
            </a:r>
            <a:r>
              <a:rPr lang="en-US" i="1" dirty="0" smtClean="0"/>
              <a:t>serving</a:t>
            </a:r>
            <a:r>
              <a:rPr lang="en-US" dirty="0" smtClean="0"/>
              <a:t> his father. </a:t>
            </a:r>
            <a:endParaRPr lang="en-US" dirty="0" smtClean="0"/>
          </a:p>
          <a:p>
            <a:pPr>
              <a:lnSpc>
                <a:spcPct val="93000"/>
              </a:lnSpc>
              <a:spcBef>
                <a:spcPts val="200"/>
              </a:spcBef>
            </a:pPr>
            <a:r>
              <a:rPr lang="en-US" b="1" dirty="0" smtClean="0"/>
              <a:t>Kindred spirit: </a:t>
            </a:r>
            <a:r>
              <a:rPr lang="en-US" i="1" dirty="0" err="1" smtClean="0"/>
              <a:t>isopsuchos</a:t>
            </a:r>
            <a:r>
              <a:rPr lang="en-US" i="1" dirty="0" smtClean="0"/>
              <a:t>: </a:t>
            </a:r>
            <a:r>
              <a:rPr lang="en-US" dirty="0" smtClean="0"/>
              <a:t>like-minded</a:t>
            </a:r>
          </a:p>
          <a:p>
            <a:pPr>
              <a:lnSpc>
                <a:spcPct val="93000"/>
              </a:lnSpc>
              <a:spcBef>
                <a:spcPts val="200"/>
              </a:spcBef>
            </a:pPr>
            <a:r>
              <a:rPr lang="en-US" b="1" dirty="0" smtClean="0"/>
              <a:t>Philippians </a:t>
            </a:r>
            <a:r>
              <a:rPr lang="en-US" b="1" dirty="0" smtClean="0"/>
              <a:t>1:28-29 </a:t>
            </a:r>
            <a:r>
              <a:rPr lang="en-US" dirty="0" smtClean="0"/>
              <a:t>For </a:t>
            </a:r>
            <a:r>
              <a:rPr lang="en-US" dirty="0" smtClean="0"/>
              <a:t>to you it has been granted for Christ's sake, not only to believe in Him, but also to suffer for His sake, </a:t>
            </a:r>
            <a:r>
              <a:rPr lang="en-US" dirty="0" smtClean="0"/>
              <a:t>experiencing </a:t>
            </a:r>
            <a:r>
              <a:rPr lang="en-US" dirty="0" smtClean="0"/>
              <a:t>the same conflict which you saw in me, and now hear </a:t>
            </a:r>
            <a:r>
              <a:rPr lang="en-US" i="1" dirty="0" smtClean="0"/>
              <a:t>to be</a:t>
            </a:r>
            <a:r>
              <a:rPr lang="en-US" dirty="0" smtClean="0"/>
              <a:t> in me. </a:t>
            </a:r>
          </a:p>
          <a:p>
            <a:pPr>
              <a:lnSpc>
                <a:spcPct val="93000"/>
              </a:lnSpc>
              <a:spcBef>
                <a:spcPts val="200"/>
              </a:spcBef>
            </a:pPr>
            <a:endParaRPr lang="en-US" dirty="0">
              <a:solidFill>
                <a:schemeClr val="accent2">
                  <a:lumMod val="50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smtClean="0"/>
              <a:t>AGAINST THE ENEMY</a:t>
            </a:r>
            <a:endParaRPr lang="en-US" dirty="0"/>
          </a:p>
        </p:txBody>
      </p:sp>
      <p:sp>
        <p:nvSpPr>
          <p:cNvPr id="3" name="Content Placeholder 2"/>
          <p:cNvSpPr>
            <a:spLocks noGrp="1"/>
          </p:cNvSpPr>
          <p:nvPr>
            <p:ph idx="1"/>
          </p:nvPr>
        </p:nvSpPr>
        <p:spPr>
          <a:xfrm>
            <a:off x="0" y="914400"/>
            <a:ext cx="9144000" cy="5943600"/>
          </a:xfrm>
        </p:spPr>
        <p:txBody>
          <a:bodyPr>
            <a:noAutofit/>
          </a:bodyPr>
          <a:lstStyle/>
          <a:p>
            <a:pPr>
              <a:lnSpc>
                <a:spcPct val="89000"/>
              </a:lnSpc>
              <a:spcBef>
                <a:spcPts val="100"/>
              </a:spcBef>
            </a:pPr>
            <a:r>
              <a:rPr lang="en-US" dirty="0" smtClean="0">
                <a:solidFill>
                  <a:schemeClr val="accent2">
                    <a:lumMod val="50000"/>
                  </a:schemeClr>
                </a:solidFill>
              </a:rPr>
              <a:t> </a:t>
            </a:r>
            <a:r>
              <a:rPr lang="en-US" b="1" dirty="0" smtClean="0"/>
              <a:t>Mat</a:t>
            </a:r>
            <a:r>
              <a:rPr lang="en-US" b="1" spc="-150" dirty="0" smtClean="0"/>
              <a:t>thew </a:t>
            </a:r>
            <a:r>
              <a:rPr lang="en-US" b="1" spc="-150" dirty="0" smtClean="0"/>
              <a:t>4:3-11…</a:t>
            </a:r>
            <a:r>
              <a:rPr lang="en-US" spc="-150" dirty="0" smtClean="0"/>
              <a:t>"</a:t>
            </a:r>
            <a:r>
              <a:rPr lang="en-US" spc="-150" dirty="0" smtClean="0"/>
              <a:t>If You are the </a:t>
            </a:r>
            <a:r>
              <a:rPr lang="en-US" dirty="0" smtClean="0"/>
              <a:t>Son of God</a:t>
            </a:r>
            <a:r>
              <a:rPr lang="en-US" spc="-150" dirty="0" smtClean="0"/>
              <a:t>, command </a:t>
            </a:r>
            <a:r>
              <a:rPr lang="en-US" dirty="0" smtClean="0"/>
              <a:t> </a:t>
            </a:r>
            <a:r>
              <a:rPr lang="en-US" dirty="0" smtClean="0"/>
              <a:t>that these </a:t>
            </a:r>
            <a:r>
              <a:rPr lang="en-US" spc="-150" dirty="0" smtClean="0"/>
              <a:t>stones become </a:t>
            </a:r>
            <a:r>
              <a:rPr lang="en-US" dirty="0" smtClean="0"/>
              <a:t>bread</a:t>
            </a:r>
            <a:r>
              <a:rPr lang="en-US" dirty="0" smtClean="0"/>
              <a:t>.” He </a:t>
            </a:r>
            <a:r>
              <a:rPr lang="en-US" u="sng" dirty="0" smtClean="0"/>
              <a:t>answer</a:t>
            </a:r>
            <a:r>
              <a:rPr lang="en-US" u="sng" spc="-150" dirty="0" smtClean="0"/>
              <a:t>ed and </a:t>
            </a:r>
            <a:r>
              <a:rPr lang="en-US" u="sng" dirty="0" smtClean="0"/>
              <a:t>said</a:t>
            </a:r>
            <a:r>
              <a:rPr lang="en-US" dirty="0" smtClean="0"/>
              <a:t>, "It is written, </a:t>
            </a:r>
            <a:r>
              <a:rPr lang="en-US" sz="2400" dirty="0" smtClean="0"/>
              <a:t>'</a:t>
            </a:r>
            <a:r>
              <a:rPr lang="en-US" sz="2400" cap="small" dirty="0" smtClean="0"/>
              <a:t>MAN SHALL NOT LIVE ON BREAD ALONE</a:t>
            </a:r>
            <a:r>
              <a:rPr lang="en-US" sz="2400" dirty="0" smtClean="0"/>
              <a:t>, </a:t>
            </a:r>
            <a:r>
              <a:rPr lang="en-US" sz="2400" cap="small" dirty="0" smtClean="0"/>
              <a:t>BUT ON EVERY WORD</a:t>
            </a:r>
            <a:r>
              <a:rPr lang="en-US" sz="2400" dirty="0" smtClean="0"/>
              <a:t> </a:t>
            </a:r>
            <a:r>
              <a:rPr lang="en-US" sz="2400" cap="small" dirty="0" smtClean="0"/>
              <a:t>THAT PROCEEDS OUT OF THE MOUTH OF</a:t>
            </a:r>
            <a:r>
              <a:rPr lang="en-US" sz="2400" dirty="0" smtClean="0"/>
              <a:t> </a:t>
            </a:r>
            <a:r>
              <a:rPr lang="en-US" sz="2400" cap="small" dirty="0" smtClean="0"/>
              <a:t>GOD</a:t>
            </a:r>
            <a:r>
              <a:rPr lang="en-US" sz="2400" dirty="0" smtClean="0"/>
              <a:t>.’”…</a:t>
            </a:r>
            <a:r>
              <a:rPr lang="en-US" dirty="0" smtClean="0"/>
              <a:t>devil took </a:t>
            </a:r>
            <a:r>
              <a:rPr lang="en-US" dirty="0" smtClean="0"/>
              <a:t>Him into the holy city and had Him stand on the pinnacle of the </a:t>
            </a:r>
            <a:r>
              <a:rPr lang="en-US" dirty="0" smtClean="0"/>
              <a:t>temple,</a:t>
            </a:r>
            <a:r>
              <a:rPr lang="en-US" dirty="0" smtClean="0"/>
              <a:t> and </a:t>
            </a:r>
            <a:r>
              <a:rPr lang="en-US" dirty="0" smtClean="0"/>
              <a:t>said </a:t>
            </a:r>
            <a:r>
              <a:rPr lang="en-US" dirty="0" smtClean="0"/>
              <a:t>to Him, "If You are the Son of God, throw Yourself down</a:t>
            </a:r>
            <a:r>
              <a:rPr lang="en-US" spc="-150" dirty="0" smtClean="0"/>
              <a:t>; for it is </a:t>
            </a:r>
            <a:r>
              <a:rPr lang="en-US" dirty="0" smtClean="0"/>
              <a:t>written, </a:t>
            </a:r>
            <a:r>
              <a:rPr lang="en-US" sz="2400" dirty="0" smtClean="0"/>
              <a:t>'</a:t>
            </a:r>
            <a:r>
              <a:rPr lang="en-US" sz="2400" cap="small" dirty="0" smtClean="0"/>
              <a:t>HE WILL COMMAND</a:t>
            </a:r>
            <a:r>
              <a:rPr lang="en-US" sz="2400" dirty="0" smtClean="0"/>
              <a:t> </a:t>
            </a:r>
            <a:r>
              <a:rPr lang="en-US" sz="2400" cap="small" dirty="0" smtClean="0"/>
              <a:t>HIS ANGELS CONCERNING</a:t>
            </a:r>
            <a:r>
              <a:rPr lang="en-US" sz="2400" dirty="0" smtClean="0"/>
              <a:t> </a:t>
            </a:r>
            <a:r>
              <a:rPr lang="en-US" sz="2400" cap="small" dirty="0" smtClean="0"/>
              <a:t>YOU</a:t>
            </a:r>
            <a:r>
              <a:rPr lang="en-US" sz="2400" dirty="0" smtClean="0"/>
              <a:t>'; and '</a:t>
            </a:r>
            <a:r>
              <a:rPr lang="en-US" sz="2400" cap="small" dirty="0" smtClean="0"/>
              <a:t>ON</a:t>
            </a:r>
            <a:r>
              <a:rPr lang="en-US" sz="2400" dirty="0" smtClean="0"/>
              <a:t> </a:t>
            </a:r>
            <a:r>
              <a:rPr lang="en-US" sz="2400" i="1" dirty="0" smtClean="0"/>
              <a:t>their</a:t>
            </a:r>
            <a:r>
              <a:rPr lang="en-US" sz="2400" dirty="0" smtClean="0"/>
              <a:t> </a:t>
            </a:r>
            <a:r>
              <a:rPr lang="en-US" sz="2400" cap="small" dirty="0" smtClean="0"/>
              <a:t>HANDS THEY WILL BEAR</a:t>
            </a:r>
            <a:r>
              <a:rPr lang="en-US" sz="2400" dirty="0" smtClean="0"/>
              <a:t> </a:t>
            </a:r>
            <a:r>
              <a:rPr lang="en-US" sz="2400" cap="small" dirty="0" smtClean="0"/>
              <a:t>YOU UP</a:t>
            </a:r>
            <a:r>
              <a:rPr lang="en-US" sz="2400" dirty="0" smtClean="0"/>
              <a:t>, </a:t>
            </a:r>
            <a:r>
              <a:rPr lang="en-US" sz="2400" cap="small" dirty="0" smtClean="0"/>
              <a:t>SO THAT</a:t>
            </a:r>
            <a:r>
              <a:rPr lang="en-US" sz="2400" dirty="0" smtClean="0"/>
              <a:t> </a:t>
            </a:r>
            <a:r>
              <a:rPr lang="en-US" sz="2400" cap="small" dirty="0" smtClean="0"/>
              <a:t>YOU WILL NOT STRIKE</a:t>
            </a:r>
            <a:r>
              <a:rPr lang="en-US" sz="2400" dirty="0" smtClean="0"/>
              <a:t> </a:t>
            </a:r>
            <a:r>
              <a:rPr lang="en-US" sz="2400" cap="small" dirty="0" smtClean="0"/>
              <a:t>YOUR FOOT AGAINST A STONE</a:t>
            </a:r>
            <a:r>
              <a:rPr lang="en-US" sz="2400" dirty="0" smtClean="0"/>
              <a:t>.'“ </a:t>
            </a:r>
            <a:r>
              <a:rPr lang="en-US" dirty="0" smtClean="0"/>
              <a:t>Jesus </a:t>
            </a:r>
            <a:r>
              <a:rPr lang="en-US" u="sng" dirty="0" smtClean="0"/>
              <a:t>said</a:t>
            </a:r>
            <a:r>
              <a:rPr lang="en-US" dirty="0" smtClean="0"/>
              <a:t> to him, "On the other hand, it is written, </a:t>
            </a:r>
            <a:r>
              <a:rPr lang="en-US" sz="2400" dirty="0" smtClean="0"/>
              <a:t>'</a:t>
            </a:r>
            <a:r>
              <a:rPr lang="en-US" sz="2400" cap="small" dirty="0" smtClean="0"/>
              <a:t>YOU SHALL NOT PUT THE</a:t>
            </a:r>
            <a:r>
              <a:rPr lang="en-US" sz="2400" dirty="0" smtClean="0"/>
              <a:t> </a:t>
            </a:r>
            <a:r>
              <a:rPr lang="en-US" sz="2400" cap="small" dirty="0" smtClean="0"/>
              <a:t>LORD YOUR</a:t>
            </a:r>
            <a:r>
              <a:rPr lang="en-US" sz="2400" dirty="0" smtClean="0"/>
              <a:t> </a:t>
            </a:r>
            <a:r>
              <a:rPr lang="en-US" sz="2400" cap="small" dirty="0" smtClean="0"/>
              <a:t>GOD TO THE TEST</a:t>
            </a:r>
            <a:r>
              <a:rPr lang="en-US" sz="2400" dirty="0" smtClean="0"/>
              <a:t>.’” …</a:t>
            </a:r>
            <a:r>
              <a:rPr lang="en-US" dirty="0" smtClean="0"/>
              <a:t> The </a:t>
            </a:r>
            <a:r>
              <a:rPr lang="en-US" dirty="0" smtClean="0"/>
              <a:t>devil </a:t>
            </a:r>
            <a:r>
              <a:rPr lang="en-US" dirty="0" smtClean="0"/>
              <a:t>took </a:t>
            </a:r>
            <a:r>
              <a:rPr lang="en-US" dirty="0" smtClean="0"/>
              <a:t>Him to a very high mountain and </a:t>
            </a:r>
            <a:r>
              <a:rPr lang="en-US" dirty="0" smtClean="0"/>
              <a:t>showed </a:t>
            </a:r>
            <a:r>
              <a:rPr lang="en-US" dirty="0" smtClean="0"/>
              <a:t>Him all the kingdoms of the world and their glory; </a:t>
            </a:r>
            <a:r>
              <a:rPr lang="en-US" dirty="0" smtClean="0"/>
              <a:t>and </a:t>
            </a:r>
            <a:r>
              <a:rPr lang="en-US" dirty="0" smtClean="0"/>
              <a:t>he said to Him, "All these things I will give You, if You fall down and worship me." </a:t>
            </a:r>
            <a:br>
              <a:rPr lang="en-US" dirty="0" smtClean="0"/>
            </a:br>
            <a:endParaRPr lang="en-US" dirty="0">
              <a:solidFill>
                <a:schemeClr val="accent2">
                  <a:lumMod val="50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lstStyle/>
          <a:p>
            <a:r>
              <a:rPr lang="en-US" dirty="0" smtClean="0"/>
              <a:t>THROW OUT THE DEVIL</a:t>
            </a:r>
            <a:endParaRPr lang="en-US" dirty="0"/>
          </a:p>
        </p:txBody>
      </p:sp>
      <p:sp>
        <p:nvSpPr>
          <p:cNvPr id="3" name="Content Placeholder 2"/>
          <p:cNvSpPr>
            <a:spLocks noGrp="1"/>
          </p:cNvSpPr>
          <p:nvPr>
            <p:ph idx="1"/>
          </p:nvPr>
        </p:nvSpPr>
        <p:spPr>
          <a:xfrm>
            <a:off x="0" y="1066800"/>
            <a:ext cx="9144000" cy="5791200"/>
          </a:xfrm>
        </p:spPr>
        <p:txBody>
          <a:bodyPr>
            <a:normAutofit/>
          </a:bodyPr>
          <a:lstStyle/>
          <a:p>
            <a:pPr>
              <a:lnSpc>
                <a:spcPct val="90000"/>
              </a:lnSpc>
              <a:spcBef>
                <a:spcPts val="300"/>
              </a:spcBef>
            </a:pPr>
            <a:r>
              <a:rPr lang="en-US" b="1" dirty="0" smtClean="0"/>
              <a:t>Matthew 4:10-11 </a:t>
            </a:r>
            <a:r>
              <a:rPr lang="en-US" dirty="0" smtClean="0"/>
              <a:t> Then Jesus </a:t>
            </a:r>
            <a:r>
              <a:rPr lang="en-US" u="sng" dirty="0" smtClean="0"/>
              <a:t>said</a:t>
            </a:r>
            <a:r>
              <a:rPr lang="en-US" dirty="0" smtClean="0"/>
              <a:t> </a:t>
            </a:r>
            <a:r>
              <a:rPr lang="en-US" dirty="0" smtClean="0"/>
              <a:t>to him, "</a:t>
            </a:r>
            <a:r>
              <a:rPr lang="en-US" u="sng" dirty="0" smtClean="0"/>
              <a:t>Go</a:t>
            </a:r>
            <a:r>
              <a:rPr lang="en-US" dirty="0" smtClean="0"/>
              <a:t>, Satan! For it is written, </a:t>
            </a:r>
            <a:r>
              <a:rPr lang="en-US" sz="2400" dirty="0" smtClean="0"/>
              <a:t>'</a:t>
            </a:r>
            <a:r>
              <a:rPr lang="en-US" sz="2400" cap="small" dirty="0" smtClean="0"/>
              <a:t>YOU SHALL WORSHIP THE</a:t>
            </a:r>
            <a:r>
              <a:rPr lang="en-US" sz="2400" dirty="0" smtClean="0"/>
              <a:t> </a:t>
            </a:r>
            <a:r>
              <a:rPr lang="en-US" sz="2400" cap="small" dirty="0" smtClean="0"/>
              <a:t>LORD YOUR</a:t>
            </a:r>
            <a:r>
              <a:rPr lang="en-US" sz="2400" dirty="0" smtClean="0"/>
              <a:t> </a:t>
            </a:r>
            <a:r>
              <a:rPr lang="en-US" sz="2400" cap="small" dirty="0" smtClean="0"/>
              <a:t>GOD</a:t>
            </a:r>
            <a:r>
              <a:rPr lang="en-US" sz="2400" dirty="0" smtClean="0"/>
              <a:t>, </a:t>
            </a:r>
            <a:r>
              <a:rPr lang="en-US" sz="2400" cap="small" dirty="0" smtClean="0"/>
              <a:t>AND</a:t>
            </a:r>
            <a:r>
              <a:rPr lang="en-US" sz="2400" dirty="0" smtClean="0"/>
              <a:t> </a:t>
            </a:r>
            <a:r>
              <a:rPr lang="en-US" sz="2400" cap="small" dirty="0" smtClean="0"/>
              <a:t>SERVE</a:t>
            </a:r>
            <a:r>
              <a:rPr lang="en-US" sz="2400" dirty="0" smtClean="0"/>
              <a:t> </a:t>
            </a:r>
            <a:r>
              <a:rPr lang="en-US" sz="2400" cap="small" dirty="0" smtClean="0"/>
              <a:t>HIM ONLY</a:t>
            </a:r>
            <a:r>
              <a:rPr lang="en-US" sz="2400" dirty="0" smtClean="0"/>
              <a:t>.’”</a:t>
            </a:r>
            <a:r>
              <a:rPr lang="en-US" dirty="0" smtClean="0"/>
              <a:t> Then the devil </a:t>
            </a:r>
            <a:r>
              <a:rPr lang="en-US" dirty="0" smtClean="0"/>
              <a:t>left </a:t>
            </a:r>
            <a:r>
              <a:rPr lang="en-US" dirty="0" smtClean="0"/>
              <a:t>Him; and behold, angels came and </a:t>
            </a:r>
            <a:r>
              <a:rPr lang="en-US" i="1" dirty="0" smtClean="0"/>
              <a:t>began</a:t>
            </a:r>
            <a:r>
              <a:rPr lang="en-US" dirty="0" smtClean="0"/>
              <a:t> to minister to Him</a:t>
            </a:r>
            <a:r>
              <a:rPr lang="en-US" dirty="0" smtClean="0"/>
              <a:t>.</a:t>
            </a:r>
          </a:p>
          <a:p>
            <a:pPr>
              <a:lnSpc>
                <a:spcPct val="90000"/>
              </a:lnSpc>
              <a:spcBef>
                <a:spcPts val="300"/>
              </a:spcBef>
            </a:pPr>
            <a:r>
              <a:rPr lang="en-US" dirty="0" smtClean="0"/>
              <a:t>Go: </a:t>
            </a:r>
            <a:r>
              <a:rPr lang="en-US" i="1" dirty="0" err="1" smtClean="0"/>
              <a:t>hupago</a:t>
            </a:r>
            <a:r>
              <a:rPr lang="en-US" i="1" dirty="0" smtClean="0"/>
              <a:t>: </a:t>
            </a:r>
            <a:r>
              <a:rPr lang="en-US" dirty="0" smtClean="0"/>
              <a:t>go away; get out of here</a:t>
            </a:r>
          </a:p>
          <a:p>
            <a:pPr>
              <a:lnSpc>
                <a:spcPct val="90000"/>
              </a:lnSpc>
              <a:spcBef>
                <a:spcPts val="300"/>
              </a:spcBef>
            </a:pPr>
            <a:r>
              <a:rPr lang="en-US" dirty="0" smtClean="0"/>
              <a:t>Lust of the flesh, boastful pride of life; lust of the eyes</a:t>
            </a:r>
          </a:p>
          <a:p>
            <a:pPr>
              <a:lnSpc>
                <a:spcPct val="90000"/>
              </a:lnSpc>
              <a:spcBef>
                <a:spcPts val="300"/>
              </a:spcBef>
            </a:pPr>
            <a:r>
              <a:rPr lang="en-US" b="1" dirty="0" smtClean="0"/>
              <a:t>1 John 2:15-17 </a:t>
            </a:r>
            <a:r>
              <a:rPr lang="en-US" dirty="0" smtClean="0"/>
              <a:t> Do not love the world nor the things in the world. If anyone loves the world, the love of the Father is not in him.  For all that is in the world, the lust of the flesh and the lust of the eyes and the boastful pride of life, is not from the Father, but is from the </a:t>
            </a:r>
            <a:r>
              <a:rPr lang="en-US" dirty="0" smtClean="0"/>
              <a:t>world. The </a:t>
            </a:r>
            <a:r>
              <a:rPr lang="en-US" dirty="0" smtClean="0"/>
              <a:t>world is passing away, and </a:t>
            </a:r>
            <a:r>
              <a:rPr lang="en-US" i="1" dirty="0" smtClean="0"/>
              <a:t>also</a:t>
            </a:r>
            <a:r>
              <a:rPr lang="en-US" dirty="0" smtClean="0"/>
              <a:t> its lusts</a:t>
            </a:r>
            <a:r>
              <a:rPr lang="en-US" spc="-150" dirty="0" smtClean="0"/>
              <a:t>; but the one </a:t>
            </a:r>
            <a:r>
              <a:rPr lang="en-US" dirty="0" smtClean="0"/>
              <a:t>who does the will of God lives forever. </a:t>
            </a:r>
            <a:endParaRPr lang="en-US" dirty="0">
              <a:solidFill>
                <a:schemeClr val="accent2">
                  <a:lumMod val="50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SATAN’S NOT VERY ORIGINAL</a:t>
            </a:r>
            <a:endParaRPr lang="en-US" dirty="0"/>
          </a:p>
        </p:txBody>
      </p:sp>
      <p:sp>
        <p:nvSpPr>
          <p:cNvPr id="3" name="Content Placeholder 2"/>
          <p:cNvSpPr>
            <a:spLocks noGrp="1"/>
          </p:cNvSpPr>
          <p:nvPr>
            <p:ph idx="1"/>
          </p:nvPr>
        </p:nvSpPr>
        <p:spPr/>
        <p:txBody>
          <a:bodyPr>
            <a:noAutofit/>
          </a:bodyPr>
          <a:lstStyle/>
          <a:p>
            <a:pPr>
              <a:lnSpc>
                <a:spcPct val="95000"/>
              </a:lnSpc>
              <a:spcBef>
                <a:spcPts val="300"/>
              </a:spcBef>
            </a:pPr>
            <a:r>
              <a:rPr lang="en-US" dirty="0" smtClean="0">
                <a:solidFill>
                  <a:schemeClr val="accent2">
                    <a:lumMod val="50000"/>
                  </a:schemeClr>
                </a:solidFill>
              </a:rPr>
              <a:t>The same problem John wrote about, </a:t>
            </a:r>
            <a:r>
              <a:rPr lang="en-US" dirty="0" smtClean="0"/>
              <a:t>is </a:t>
            </a:r>
            <a:r>
              <a:rPr lang="en-US" dirty="0" smtClean="0">
                <a:solidFill>
                  <a:schemeClr val="accent2">
                    <a:lumMod val="50000"/>
                  </a:schemeClr>
                </a:solidFill>
              </a:rPr>
              <a:t>the same as the temptation of Jesus, the same temptation of Eve</a:t>
            </a:r>
          </a:p>
          <a:p>
            <a:pPr>
              <a:lnSpc>
                <a:spcPct val="95000"/>
              </a:lnSpc>
              <a:spcBef>
                <a:spcPts val="300"/>
              </a:spcBef>
            </a:pPr>
            <a:r>
              <a:rPr lang="en-US" b="1" dirty="0" smtClean="0"/>
              <a:t>Genesis 3:6 </a:t>
            </a:r>
            <a:r>
              <a:rPr lang="en-US" dirty="0" smtClean="0"/>
              <a:t>When </a:t>
            </a:r>
            <a:r>
              <a:rPr lang="en-US" dirty="0" smtClean="0"/>
              <a:t>the woman saw that the tree was good for food, and that it was a delight to the eyes, and that the tree was desirable to make </a:t>
            </a:r>
            <a:r>
              <a:rPr lang="en-US" i="1" dirty="0" smtClean="0"/>
              <a:t>one</a:t>
            </a:r>
            <a:r>
              <a:rPr lang="en-US" dirty="0" smtClean="0"/>
              <a:t> wise, she took from its fruit and ate; and she gave also to her husband with her, and he ate. </a:t>
            </a:r>
            <a:endParaRPr lang="en-US" dirty="0" smtClean="0"/>
          </a:p>
          <a:p>
            <a:pPr>
              <a:lnSpc>
                <a:spcPct val="95000"/>
              </a:lnSpc>
              <a:spcBef>
                <a:spcPts val="300"/>
              </a:spcBef>
            </a:pPr>
            <a:r>
              <a:rPr lang="en-US" b="1" dirty="0" smtClean="0"/>
              <a:t>Ephesians 6:17 </a:t>
            </a:r>
            <a:r>
              <a:rPr lang="en-US" dirty="0" smtClean="0"/>
              <a:t> And take </a:t>
            </a:r>
            <a:r>
              <a:rPr lang="en-US" sz="2400" cap="small" dirty="0" smtClean="0"/>
              <a:t>THE HELMET OF SALVATION</a:t>
            </a:r>
            <a:r>
              <a:rPr lang="en-US" sz="2400" dirty="0" smtClean="0"/>
              <a:t>, </a:t>
            </a:r>
            <a:r>
              <a:rPr lang="en-US" dirty="0" smtClean="0"/>
              <a:t>and the sword of the Spirit, which is the word of God. </a:t>
            </a:r>
            <a:endParaRPr lang="en-US" dirty="0" smtClean="0"/>
          </a:p>
          <a:p>
            <a:pPr>
              <a:lnSpc>
                <a:spcPct val="95000"/>
              </a:lnSpc>
              <a:spcBef>
                <a:spcPts val="300"/>
              </a:spcBef>
            </a:pPr>
            <a:r>
              <a:rPr lang="en-US" dirty="0" smtClean="0"/>
              <a:t>Sword: </a:t>
            </a:r>
            <a:r>
              <a:rPr lang="en-US" i="1" dirty="0" err="1" smtClean="0"/>
              <a:t>machaira</a:t>
            </a:r>
            <a:r>
              <a:rPr lang="en-US" i="1" dirty="0" smtClean="0"/>
              <a:t>: </a:t>
            </a:r>
            <a:r>
              <a:rPr lang="en-US" dirty="0" smtClean="0"/>
              <a:t>a short sword for up-close battle</a:t>
            </a:r>
          </a:p>
          <a:p>
            <a:pPr>
              <a:lnSpc>
                <a:spcPct val="95000"/>
              </a:lnSpc>
              <a:spcBef>
                <a:spcPts val="300"/>
              </a:spcBef>
            </a:pPr>
            <a:r>
              <a:rPr lang="en-US" dirty="0" smtClean="0"/>
              <a:t>Word: </a:t>
            </a:r>
            <a:r>
              <a:rPr lang="en-US" i="1" dirty="0" err="1" smtClean="0"/>
              <a:t>rhema</a:t>
            </a:r>
            <a:r>
              <a:rPr lang="en-US" i="1" dirty="0" smtClean="0"/>
              <a:t>: </a:t>
            </a:r>
            <a:r>
              <a:rPr lang="en-US" dirty="0" smtClean="0"/>
              <a:t>an oral saying or discourse</a:t>
            </a:r>
          </a:p>
          <a:p>
            <a:pPr>
              <a:lnSpc>
                <a:spcPct val="95000"/>
              </a:lnSpc>
              <a:spcBef>
                <a:spcPts val="300"/>
              </a:spcBef>
            </a:pPr>
            <a:r>
              <a:rPr lang="en-US" dirty="0" smtClean="0"/>
              <a:t>The Word of God is food to nourish, light to guide, and a weapon to defend</a:t>
            </a:r>
            <a:r>
              <a:rPr lang="en-US" dirty="0" smtClean="0"/>
              <a:t/>
            </a:r>
            <a:br>
              <a:rPr lang="en-US" dirty="0" smtClean="0"/>
            </a:br>
            <a:endParaRPr lang="en-US" dirty="0">
              <a:solidFill>
                <a:schemeClr val="accent2">
                  <a:lumMod val="50000"/>
                </a:schemeClr>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13">
      <a:dk1>
        <a:srgbClr val="FFFFFF"/>
      </a:dk1>
      <a:lt1>
        <a:sysClr val="window" lastClr="FFFFFF"/>
      </a:lt1>
      <a:dk2>
        <a:srgbClr val="FFFFFF"/>
      </a:dk2>
      <a:lt2>
        <a:srgbClr val="FFFFFF"/>
      </a:lt2>
      <a:accent1>
        <a:srgbClr val="A03F22"/>
      </a:accent1>
      <a:accent2>
        <a:srgbClr val="6B2A16"/>
      </a:accent2>
      <a:accent3>
        <a:srgbClr val="F2CD93"/>
      </a:accent3>
      <a:accent4>
        <a:srgbClr val="6063B4"/>
      </a:accent4>
      <a:accent5>
        <a:srgbClr val="D35731"/>
      </a:accent5>
      <a:accent6>
        <a:srgbClr val="EBAC4B"/>
      </a:accent6>
      <a:hlink>
        <a:srgbClr val="65AD30"/>
      </a:hlink>
      <a:folHlink>
        <a:srgbClr val="8ED25B"/>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6732</TotalTime>
  <Words>695</Words>
  <Application>Microsoft Office PowerPoint</Application>
  <PresentationFormat>On-screen Show (4:3)</PresentationFormat>
  <Paragraphs>61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Flow</vt:lpstr>
      <vt:lpstr>STANDING FOR TRUTH fall 2019</vt:lpstr>
      <vt:lpstr>VERSE FOR THE JOURNEY</vt:lpstr>
      <vt:lpstr>LEARNING TO STAND</vt:lpstr>
      <vt:lpstr>GAINING SKILL</vt:lpstr>
      <vt:lpstr>THE SERVANT HEART</vt:lpstr>
      <vt:lpstr>KINDRED SPIRIT</vt:lpstr>
      <vt:lpstr>AGAINST THE ENEMY</vt:lpstr>
      <vt:lpstr>THROW OUT THE DEVIL</vt:lpstr>
      <vt:lpstr>SATAN’S NOT VERY ORIGINAL</vt:lpstr>
      <vt:lpstr>DON’T FORGET TO PRAY</vt:lpstr>
      <vt:lpstr>PRAYING FOR OUR DISCIPLES</vt:lpstr>
      <vt:lpstr>THE PARABLE OF THE SOWER</vt:lpstr>
    </vt:vector>
  </TitlesOfParts>
  <Company>Gower Rentals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JoLynn Rees</cp:lastModifiedBy>
  <cp:revision>10</cp:revision>
  <dcterms:created xsi:type="dcterms:W3CDTF">2019-08-16T14:27:37Z</dcterms:created>
  <dcterms:modified xsi:type="dcterms:W3CDTF">2019-09-24T00:01:17Z</dcterms:modified>
</cp:coreProperties>
</file>