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58" r:id="rId3"/>
    <p:sldId id="268" r:id="rId4"/>
    <p:sldId id="259" r:id="rId5"/>
    <p:sldId id="260" r:id="rId6"/>
    <p:sldId id="261" r:id="rId7"/>
    <p:sldId id="262" r:id="rId8"/>
    <p:sldId id="263" r:id="rId9"/>
    <p:sldId id="264" r:id="rId10"/>
    <p:sldId id="265" r:id="rId11"/>
    <p:sldId id="257" r:id="rId12"/>
    <p:sldId id="266"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C5212F3-BAB4-46B4-B004-E6871342D6A2}" type="datetimeFigureOut">
              <a:rPr lang="en-US" smtClean="0"/>
              <a:pPr/>
              <a:t>9/15/2019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158FB85-846D-42C2-AC67-6DB85F259D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9/15/2019</a:t>
            </a:fld>
            <a:endParaRPr lang="en-US"/>
          </a:p>
        </p:txBody>
      </p:sp>
      <p:sp>
        <p:nvSpPr>
          <p:cNvPr id="19" name="Footer Placeholder 18"/>
          <p:cNvSpPr>
            <a:spLocks noGrp="1"/>
          </p:cNvSpPr>
          <p:nvPr>
            <p:ph type="ftr" sz="quarter" idx="11"/>
          </p:nvPr>
        </p:nvSpPr>
        <p:spPr>
          <a:xfrm>
            <a:off x="2667000" y="6356350"/>
            <a:ext cx="3352800" cy="365125"/>
          </a:xfrm>
          <a:prstGeom prst="rect">
            <a:avLst/>
          </a:prstGeom>
        </p:spPr>
        <p:txBody>
          <a:bodyPr/>
          <a:lstStyle/>
          <a:p>
            <a:endParaRPr lang="en-US"/>
          </a:p>
        </p:txBody>
      </p:sp>
      <p:sp>
        <p:nvSpPr>
          <p:cNvPr id="27" name="Slide Number Placeholder 26"/>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9/15/2019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9/15/2019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9/15/2019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1" cap="none" baseline="0" dirty="0">
                <a:ln w="635">
                  <a:noFill/>
                </a:ln>
                <a:solidFill>
                  <a:schemeClr val="accent2">
                    <a:lumMod val="50000"/>
                  </a:schemeClr>
                </a:solidFill>
                <a:effectLst/>
                <a:latin typeface="Tahoma" pitchFamily="34" charset="0"/>
                <a:ea typeface="Tahoma" pitchFamily="34" charset="0"/>
                <a:cs typeface="Tahoma" pitchFamily="34" charset="0"/>
              </a:defRPr>
            </a:lvl1pPr>
          </a:lstStyle>
          <a:p>
            <a:r>
              <a:rPr kumimoji="0" lang="en-US" dirty="0" smtClean="0"/>
              <a:t>Click to edit Master title </a:t>
            </a:r>
            <a:endParaRPr kumimoji="0" lang="en-US" dirty="0"/>
          </a:p>
        </p:txBody>
      </p:sp>
      <p:sp>
        <p:nvSpPr>
          <p:cNvPr id="3" name="Text Placeholder 2"/>
          <p:cNvSpPr>
            <a:spLocks noGrp="1"/>
          </p:cNvSpPr>
          <p:nvPr>
            <p:ph type="body" idx="1"/>
          </p:nvPr>
        </p:nvSpPr>
        <p:spPr>
          <a:xfrm>
            <a:off x="0" y="1219200"/>
            <a:ext cx="8915400" cy="5638800"/>
          </a:xfrm>
        </p:spPr>
        <p:txBody>
          <a:bodyPr lIns="45720" rIns="45720" anchor="t">
            <a:normAutofit/>
          </a:bodyPr>
          <a:lstStyle>
            <a:lvl1pPr marL="0" indent="0">
              <a:buFont typeface="Wingdings" pitchFamily="2" charset="2"/>
              <a:buChar char="q"/>
              <a:defRPr sz="2800">
                <a:solidFill>
                  <a:schemeClr val="tx1"/>
                </a:solidFill>
                <a:latin typeface="Tahoma" pitchFamily="34" charset="0"/>
                <a:ea typeface="Tahoma" pitchFamily="34" charset="0"/>
                <a:cs typeface="Tahoma"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dirty="0" smtClean="0"/>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9/15/2019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9/15/2019</a:t>
            </a:fld>
            <a:endParaRPr lang="en-US"/>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9/15/2019</a:t>
            </a:fld>
            <a:endParaRPr lang="en-US"/>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9/15/2019</a:t>
            </a:fld>
            <a:endParaRPr lang="en-US"/>
          </a:p>
        </p:txBody>
      </p:sp>
      <p:sp>
        <p:nvSpPr>
          <p:cNvPr id="3" name="Footer Placeholder 2"/>
          <p:cNvSpPr>
            <a:spLocks noGrp="1"/>
          </p:cNvSpPr>
          <p:nvPr>
            <p:ph type="ftr" sz="quarter" idx="11"/>
          </p:nvPr>
        </p:nvSpPr>
        <p:spPr>
          <a:xfrm>
            <a:off x="2667000" y="6356350"/>
            <a:ext cx="3352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9/15/2019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9/15/2019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B233A4-0326-4F23-A1AE-B4D793E88E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0" y="0"/>
            <a:ext cx="9144000" cy="1143000"/>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0" y="1143000"/>
            <a:ext cx="9144000" cy="57150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B233A4-0326-4F23-A1AE-B4D793E88E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5000" b="0" kern="1200">
          <a:ln>
            <a:noFill/>
          </a:ln>
          <a:solidFill>
            <a:schemeClr val="accent2">
              <a:lumMod val="50000"/>
            </a:schemeClr>
          </a:solidFill>
          <a:effectLst/>
          <a:latin typeface="Tahoma" pitchFamily="34" charset="0"/>
          <a:ea typeface="Tahoma" pitchFamily="34" charset="0"/>
          <a:cs typeface="Tahoma" pitchFamily="34" charset="0"/>
        </a:defRPr>
      </a:lvl1pPr>
    </p:titleStyle>
    <p:bodyStyle>
      <a:lvl1pPr marL="274320" indent="-274320" algn="l" rtl="0" eaLnBrk="1" latinLnBrk="0" hangingPunct="1">
        <a:spcBef>
          <a:spcPct val="20000"/>
        </a:spcBef>
        <a:buClr>
          <a:schemeClr val="accent2">
            <a:lumMod val="50000"/>
          </a:schemeClr>
        </a:buClr>
        <a:buSzPct val="95000"/>
        <a:buFont typeface="Wingdings" pitchFamily="2" charset="2"/>
        <a:buChar char="q"/>
        <a:defRPr kumimoji="0" sz="2800" kern="1200">
          <a:solidFill>
            <a:schemeClr val="tx1"/>
          </a:solidFill>
          <a:latin typeface="Tahoma" pitchFamily="34" charset="0"/>
          <a:ea typeface="Tahoma" pitchFamily="34" charset="0"/>
          <a:cs typeface="Tahoma" pitchFamily="34" charset="0"/>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51648" cy="1828800"/>
          </a:xfrm>
        </p:spPr>
        <p:txBody>
          <a:bodyPr>
            <a:normAutofit fontScale="90000"/>
          </a:bodyPr>
          <a:lstStyle/>
          <a:p>
            <a:pPr algn="ctr"/>
            <a:r>
              <a:rPr lang="en-US" dirty="0" smtClean="0">
                <a:solidFill>
                  <a:schemeClr val="accent2">
                    <a:lumMod val="50000"/>
                  </a:schemeClr>
                </a:solidFill>
                <a:latin typeface="Tahoma" pitchFamily="34" charset="0"/>
                <a:ea typeface="Tahoma" pitchFamily="34" charset="0"/>
                <a:cs typeface="Tahoma" pitchFamily="34" charset="0"/>
              </a:rPr>
              <a:t>STANDING FOR TRUTH</a:t>
            </a:r>
            <a:br>
              <a:rPr lang="en-US" dirty="0" smtClean="0">
                <a:solidFill>
                  <a:schemeClr val="accent2">
                    <a:lumMod val="50000"/>
                  </a:schemeClr>
                </a:solidFill>
                <a:latin typeface="Tahoma" pitchFamily="34" charset="0"/>
                <a:ea typeface="Tahoma" pitchFamily="34" charset="0"/>
                <a:cs typeface="Tahoma" pitchFamily="34" charset="0"/>
              </a:rPr>
            </a:br>
            <a:r>
              <a:rPr lang="en-US" sz="3200" dirty="0" smtClean="0">
                <a:solidFill>
                  <a:schemeClr val="accent2">
                    <a:lumMod val="50000"/>
                  </a:schemeClr>
                </a:solidFill>
                <a:latin typeface="Tahoma" pitchFamily="34" charset="0"/>
                <a:ea typeface="Tahoma" pitchFamily="34" charset="0"/>
                <a:cs typeface="Tahoma" pitchFamily="34" charset="0"/>
              </a:rPr>
              <a:t>fall 2019</a:t>
            </a:r>
            <a:endParaRPr lang="en-US" sz="3200" dirty="0">
              <a:solidFill>
                <a:schemeClr val="accent2">
                  <a:lumMod val="50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533400" y="4191000"/>
            <a:ext cx="7854696" cy="1752600"/>
          </a:xfrm>
        </p:spPr>
        <p:txBody>
          <a:bodyPr/>
          <a:lstStyle/>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JoLynn Gower</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493-6151</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jgower@guardingthetruth.org</a:t>
            </a:r>
          </a:p>
          <a:p>
            <a:pPr algn="ctr">
              <a:spcBef>
                <a:spcPts val="300"/>
              </a:spcBef>
            </a:pPr>
            <a:endParaRPr lang="en-US" dirty="0">
              <a:solidFill>
                <a:schemeClr val="accent2">
                  <a:lumMod val="50000"/>
                </a:schemeClr>
              </a:solidFill>
              <a:latin typeface="Tahoma" pitchFamily="34" charset="0"/>
              <a:ea typeface="Tahoma" pitchFamily="34" charset="0"/>
              <a:cs typeface="Tahoma" pitchFamily="34" charset="0"/>
            </a:endParaRPr>
          </a:p>
        </p:txBody>
      </p:sp>
      <p:sp>
        <p:nvSpPr>
          <p:cNvPr id="4" name="TextBox 3"/>
          <p:cNvSpPr txBox="1"/>
          <p:nvPr/>
        </p:nvSpPr>
        <p:spPr>
          <a:xfrm>
            <a:off x="3657600" y="5791200"/>
            <a:ext cx="1981200" cy="369332"/>
          </a:xfrm>
          <a:prstGeom prst="rect">
            <a:avLst/>
          </a:prstGeom>
          <a:noFill/>
        </p:spPr>
        <p:txBody>
          <a:bodyPr wrap="square" rtlCol="0">
            <a:spAutoFit/>
          </a:bodyPr>
          <a:lstStyle/>
          <a:p>
            <a:r>
              <a:rPr lang="en-US" dirty="0" smtClean="0">
                <a:solidFill>
                  <a:schemeClr val="accent2">
                    <a:lumMod val="50000"/>
                  </a:schemeClr>
                </a:solidFill>
                <a:latin typeface="Tahoma" pitchFamily="34" charset="0"/>
                <a:ea typeface="Tahoma" pitchFamily="34" charset="0"/>
                <a:cs typeface="Tahoma" pitchFamily="34" charset="0"/>
              </a:rPr>
              <a:t>LESSON THREE</a:t>
            </a:r>
            <a:endParaRPr lang="en-US" dirty="0">
              <a:solidFill>
                <a:schemeClr val="accent2">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DISCIPLINE</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0"/>
              </a:spcBef>
            </a:pPr>
            <a:r>
              <a:rPr lang="en-US" b="1" dirty="0" smtClean="0"/>
              <a:t>1 Corinthians 5:9-13 </a:t>
            </a:r>
            <a:r>
              <a:rPr lang="en-US" dirty="0" smtClean="0"/>
              <a:t> I wrote you in my letter not to associate with immoral people; I </a:t>
            </a:r>
            <a:r>
              <a:rPr lang="en-US" i="1" dirty="0" smtClean="0"/>
              <a:t>did</a:t>
            </a:r>
            <a:r>
              <a:rPr lang="en-US" dirty="0" smtClean="0"/>
              <a:t> not at all </a:t>
            </a:r>
            <a:r>
              <a:rPr lang="en-US" i="1" dirty="0" smtClean="0"/>
              <a:t>mean</a:t>
            </a:r>
            <a:r>
              <a:rPr lang="en-US" dirty="0" smtClean="0"/>
              <a:t> with the immoral people of this world, or with the covetous and swindlers, or with idolaters, for then you would have to go out of the world. But actually, I wrote to you not to associate with any so-called brother if he is an immoral person, or covetous, or an idolater, or a reviler, or a drunkard, or a swindler—not even to eat with such a one</a:t>
            </a:r>
            <a:r>
              <a:rPr lang="en-US" spc="-150" dirty="0" smtClean="0"/>
              <a:t>. For what </a:t>
            </a:r>
            <a:r>
              <a:rPr lang="en-US" dirty="0" smtClean="0"/>
              <a:t>have I to do with </a:t>
            </a:r>
            <a:r>
              <a:rPr lang="en-US" spc="-150" dirty="0" smtClean="0"/>
              <a:t>judging outsiders? </a:t>
            </a:r>
            <a:r>
              <a:rPr lang="en-US" dirty="0" smtClean="0">
                <a:effectLst>
                  <a:outerShdw blurRad="38100" dist="38100" dir="2700000" algn="tl">
                    <a:srgbClr val="000000">
                      <a:alpha val="43137"/>
                    </a:srgbClr>
                  </a:outerShdw>
                </a:effectLst>
              </a:rPr>
              <a:t>Do you not judge those who are with-in </a:t>
            </a:r>
            <a:r>
              <a:rPr lang="en-US" i="1" dirty="0" smtClean="0">
                <a:effectLst>
                  <a:outerShdw blurRad="38100" dist="38100" dir="2700000" algn="tl">
                    <a:srgbClr val="000000">
                      <a:alpha val="43137"/>
                    </a:srgbClr>
                  </a:outerShdw>
                </a:effectLst>
              </a:rPr>
              <a:t>the church?</a:t>
            </a:r>
            <a:r>
              <a:rPr lang="en-US" dirty="0" smtClean="0">
                <a:effectLst>
                  <a:outerShdw blurRad="38100" dist="38100" dir="2700000" algn="tl">
                    <a:srgbClr val="000000">
                      <a:alpha val="43137"/>
                    </a:srgbClr>
                  </a:outerShdw>
                </a:effectLst>
              </a:rPr>
              <a:t> </a:t>
            </a:r>
            <a:r>
              <a:rPr lang="en-US" dirty="0" smtClean="0"/>
              <a:t> But those who are outside, God judges. </a:t>
            </a:r>
            <a:r>
              <a:rPr lang="en-US" sz="2400" cap="small" dirty="0" smtClean="0"/>
              <a:t>REMOVE THE WICKED MAN FROM AMONG YOURSELVES</a:t>
            </a:r>
            <a:r>
              <a:rPr lang="en-US" sz="2400" dirty="0" smtClean="0"/>
              <a:t>. </a:t>
            </a:r>
          </a:p>
          <a:p>
            <a:pPr>
              <a:lnSpc>
                <a:spcPct val="88000"/>
              </a:lnSpc>
              <a:spcBef>
                <a:spcPts val="0"/>
              </a:spcBef>
            </a:pPr>
            <a:r>
              <a:rPr lang="en-US" b="1" dirty="0" smtClean="0"/>
              <a:t>Matthew 7:1-2 </a:t>
            </a:r>
            <a:r>
              <a:rPr lang="en-US" dirty="0" smtClean="0"/>
              <a:t> "Do not judge so that you will not be judged. For in the way you judge, you will be judged; and by your standard of measure, it will be measured to you.” </a:t>
            </a:r>
          </a:p>
          <a:p>
            <a:pPr>
              <a:lnSpc>
                <a:spcPct val="88000"/>
              </a:lnSpc>
              <a:spcBef>
                <a:spcPts val="0"/>
              </a:spcBef>
            </a:pPr>
            <a:endParaRPr lang="en-US" dirty="0">
              <a:solidFill>
                <a:schemeClr val="accent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THEY WILL PAY! </a:t>
            </a:r>
            <a:endParaRPr lang="en-US" dirty="0"/>
          </a:p>
        </p:txBody>
      </p:sp>
      <p:sp>
        <p:nvSpPr>
          <p:cNvPr id="3" name="Content Placeholder 2"/>
          <p:cNvSpPr>
            <a:spLocks noGrp="1"/>
          </p:cNvSpPr>
          <p:nvPr>
            <p:ph idx="1"/>
          </p:nvPr>
        </p:nvSpPr>
        <p:spPr/>
        <p:txBody>
          <a:bodyPr>
            <a:normAutofit lnSpcReduction="10000"/>
          </a:bodyPr>
          <a:lstStyle/>
          <a:p>
            <a:pPr>
              <a:lnSpc>
                <a:spcPct val="95000"/>
              </a:lnSpc>
              <a:spcBef>
                <a:spcPts val="300"/>
              </a:spcBef>
            </a:pPr>
            <a:r>
              <a:rPr lang="en-US" b="1" dirty="0" smtClean="0">
                <a:solidFill>
                  <a:schemeClr val="accent2">
                    <a:lumMod val="50000"/>
                  </a:schemeClr>
                </a:solidFill>
              </a:rPr>
              <a:t> </a:t>
            </a:r>
            <a:r>
              <a:rPr lang="en-US" b="1" dirty="0" smtClean="0"/>
              <a:t>1 Thessalonians 2:13-16 </a:t>
            </a:r>
            <a:r>
              <a:rPr lang="en-US" dirty="0" smtClean="0"/>
              <a:t> For this reason we also constantly thank God that when you received the word of God which you heard from us, you accepted </a:t>
            </a:r>
            <a:r>
              <a:rPr lang="en-US" i="1" dirty="0" smtClean="0"/>
              <a:t>it</a:t>
            </a:r>
            <a:r>
              <a:rPr lang="en-US" dirty="0" smtClean="0"/>
              <a:t> not </a:t>
            </a:r>
            <a:r>
              <a:rPr lang="en-US" i="1" dirty="0" smtClean="0"/>
              <a:t>as</a:t>
            </a:r>
            <a:r>
              <a:rPr lang="en-US" dirty="0" smtClean="0"/>
              <a:t> the word of men, but </a:t>
            </a:r>
            <a:r>
              <a:rPr lang="en-US" i="1" dirty="0" smtClean="0"/>
              <a:t>for</a:t>
            </a:r>
            <a:r>
              <a:rPr lang="en-US" dirty="0" smtClean="0"/>
              <a:t> what it really is, the word of God, which also performs its work in you who believe.  For you, brethren, became imitators of the churches of God in Christ Jesus that are in Judea, for you also endured the same sufferings at the hands of your own countrymen, even as they </a:t>
            </a:r>
            <a:r>
              <a:rPr lang="en-US" i="1" dirty="0" smtClean="0"/>
              <a:t>did</a:t>
            </a:r>
            <a:r>
              <a:rPr lang="en-US" dirty="0" smtClean="0"/>
              <a:t> from the Jews, who both killed the Lord Jesus and the prophets, and drove us out. They are not pleasing to God, but hostile to all men,</a:t>
            </a:r>
            <a:r>
              <a:rPr lang="en-US" baseline="30000" dirty="0" smtClean="0"/>
              <a:t> </a:t>
            </a:r>
            <a:r>
              <a:rPr lang="en-US" dirty="0" smtClean="0"/>
              <a:t> hindering us from speaking to the Gentiles so that they may be saved; with the result that they always fill up the measure of their sins. </a:t>
            </a:r>
            <a:r>
              <a:rPr lang="en-US" dirty="0" smtClean="0">
                <a:effectLst>
                  <a:outerShdw blurRad="38100" dist="38100" dir="2700000" algn="tl">
                    <a:srgbClr val="000000">
                      <a:alpha val="43137"/>
                    </a:srgbClr>
                  </a:outerShdw>
                </a:effectLst>
              </a:rPr>
              <a:t>But wrath has come upon them to the utmost. </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UNIQUENESS</a:t>
            </a:r>
            <a:endParaRPr lang="en-US" dirty="0"/>
          </a:p>
        </p:txBody>
      </p:sp>
      <p:sp>
        <p:nvSpPr>
          <p:cNvPr id="3" name="Content Placeholder 2"/>
          <p:cNvSpPr>
            <a:spLocks noGrp="1"/>
          </p:cNvSpPr>
          <p:nvPr>
            <p:ph idx="1"/>
          </p:nvPr>
        </p:nvSpPr>
        <p:spPr/>
        <p:txBody>
          <a:bodyPr>
            <a:normAutofit/>
          </a:bodyPr>
          <a:lstStyle/>
          <a:p>
            <a:pPr>
              <a:lnSpc>
                <a:spcPct val="95000"/>
              </a:lnSpc>
              <a:spcBef>
                <a:spcPts val="400"/>
              </a:spcBef>
            </a:pPr>
            <a:r>
              <a:rPr lang="en-US" dirty="0" smtClean="0"/>
              <a:t>Christianity is unique among world religions</a:t>
            </a:r>
          </a:p>
          <a:p>
            <a:pPr>
              <a:lnSpc>
                <a:spcPct val="95000"/>
              </a:lnSpc>
              <a:spcBef>
                <a:spcPts val="400"/>
              </a:spcBef>
            </a:pPr>
            <a:r>
              <a:rPr lang="en-US" dirty="0" smtClean="0">
                <a:solidFill>
                  <a:schemeClr val="accent2">
                    <a:lumMod val="50000"/>
                  </a:schemeClr>
                </a:solidFill>
              </a:rPr>
              <a:t>In other religions, people are pursuing gods trying to get those gods to do things for them</a:t>
            </a:r>
          </a:p>
          <a:p>
            <a:pPr>
              <a:lnSpc>
                <a:spcPct val="95000"/>
              </a:lnSpc>
              <a:spcBef>
                <a:spcPts val="400"/>
              </a:spcBef>
            </a:pPr>
            <a:r>
              <a:rPr lang="en-US" dirty="0" smtClean="0"/>
              <a:t>In Christianity, God pursues us and offers us the most amazing gift we could ever receive – free!</a:t>
            </a:r>
          </a:p>
          <a:p>
            <a:pPr>
              <a:lnSpc>
                <a:spcPct val="95000"/>
              </a:lnSpc>
              <a:spcBef>
                <a:spcPts val="400"/>
              </a:spcBef>
            </a:pPr>
            <a:r>
              <a:rPr lang="en-US" dirty="0" smtClean="0">
                <a:solidFill>
                  <a:schemeClr val="accent2">
                    <a:lumMod val="50000"/>
                  </a:schemeClr>
                </a:solidFill>
              </a:rPr>
              <a:t>Not only that, God em</a:t>
            </a:r>
            <a:r>
              <a:rPr lang="en-US" dirty="0" smtClean="0"/>
              <a:t>powers His Word which He gave to people; unbelievers sense this power when they begin to hear and read God’s Word for themselves </a:t>
            </a:r>
          </a:p>
          <a:p>
            <a:pPr>
              <a:lnSpc>
                <a:spcPct val="95000"/>
              </a:lnSpc>
              <a:spcBef>
                <a:spcPts val="400"/>
              </a:spcBef>
            </a:pPr>
            <a:r>
              <a:rPr lang="en-US" dirty="0" smtClean="0">
                <a:solidFill>
                  <a:schemeClr val="accent2">
                    <a:lumMod val="50000"/>
                  </a:schemeClr>
                </a:solidFill>
              </a:rPr>
              <a:t>When people speak God’s Word on His behalf, there is incredible power to change and incredible power to protect</a:t>
            </a:r>
          </a:p>
          <a:p>
            <a:pPr>
              <a:lnSpc>
                <a:spcPct val="95000"/>
              </a:lnSpc>
              <a:spcBef>
                <a:spcPts val="400"/>
              </a:spcBef>
            </a:pPr>
            <a:r>
              <a:rPr lang="en-US" dirty="0" smtClean="0"/>
              <a:t>Next week, we will consider how to stand under </a:t>
            </a:r>
            <a:r>
              <a:rPr lang="en-US" smtClean="0"/>
              <a:t>God’s protection</a:t>
            </a:r>
            <a:endParaRPr lang="en-US" dirty="0">
              <a:solidFill>
                <a:schemeClr val="accent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lumMod val="50000"/>
                  </a:schemeClr>
                </a:solidFill>
              </a:rPr>
              <a:t>2 Corinthians 6:4-8…</a:t>
            </a:r>
            <a:r>
              <a:rPr lang="en-US" dirty="0" smtClean="0">
                <a:solidFill>
                  <a:schemeClr val="accent2">
                    <a:lumMod val="50000"/>
                  </a:schemeClr>
                </a:solidFill>
              </a:rPr>
              <a:t>but in everything commending ourselves as servants of God, in much endurance, in afflictions, in hardships, in distresses, in beatings, in imprisonments, in tumults, in labors, in sleeplessness, in hunger, in purity, in knowledge, in patience, in kindness, in the Holy Spirit, in genuine love, in the </a:t>
            </a:r>
            <a:r>
              <a:rPr lang="en-US" b="1" dirty="0" smtClean="0">
                <a:solidFill>
                  <a:schemeClr val="accent2">
                    <a:lumMod val="50000"/>
                  </a:schemeClr>
                </a:solidFill>
              </a:rPr>
              <a:t>word of truth</a:t>
            </a:r>
            <a:r>
              <a:rPr lang="en-US" dirty="0" smtClean="0">
                <a:solidFill>
                  <a:schemeClr val="accent2">
                    <a:lumMod val="50000"/>
                  </a:schemeClr>
                </a:solidFill>
              </a:rPr>
              <a:t>, in the power of God; by the weapons of righteousness for the right hand and the left, by glory and dishonor, by evil report and good report; </a:t>
            </a:r>
            <a:r>
              <a:rPr lang="en-US" i="1" dirty="0" smtClean="0">
                <a:solidFill>
                  <a:schemeClr val="accent2">
                    <a:lumMod val="50000"/>
                  </a:schemeClr>
                </a:solidFill>
              </a:rPr>
              <a:t>regarded</a:t>
            </a:r>
            <a:r>
              <a:rPr lang="en-US" dirty="0" smtClean="0">
                <a:solidFill>
                  <a:schemeClr val="accent2">
                    <a:lumMod val="50000"/>
                  </a:schemeClr>
                </a:solidFill>
              </a:rPr>
              <a:t> as deceivers and yet true; </a:t>
            </a:r>
          </a:p>
          <a:p>
            <a:r>
              <a:rPr lang="en-US" dirty="0" smtClean="0">
                <a:solidFill>
                  <a:schemeClr val="accent2">
                    <a:lumMod val="50000"/>
                  </a:schemeClr>
                </a:solidFill>
              </a:rPr>
              <a:t> Truth: </a:t>
            </a:r>
            <a:r>
              <a:rPr lang="en-US" i="1" dirty="0" err="1" smtClean="0">
                <a:solidFill>
                  <a:schemeClr val="accent2">
                    <a:lumMod val="50000"/>
                  </a:schemeClr>
                </a:solidFill>
              </a:rPr>
              <a:t>aletheia</a:t>
            </a:r>
            <a:r>
              <a:rPr lang="en-US" i="1" dirty="0" smtClean="0">
                <a:solidFill>
                  <a:schemeClr val="accent2">
                    <a:lumMod val="50000"/>
                  </a:schemeClr>
                </a:solidFill>
              </a:rPr>
              <a:t>:</a:t>
            </a:r>
            <a:r>
              <a:rPr lang="en-US" dirty="0" smtClean="0">
                <a:solidFill>
                  <a:schemeClr val="accent2">
                    <a:lumMod val="50000"/>
                  </a:schemeClr>
                </a:solidFill>
              </a:rPr>
              <a:t> certain beyond any doubt</a:t>
            </a:r>
          </a:p>
          <a:p>
            <a:r>
              <a:rPr lang="en-US" dirty="0" smtClean="0">
                <a:solidFill>
                  <a:schemeClr val="accent2">
                    <a:lumMod val="50000"/>
                  </a:schemeClr>
                </a:solidFill>
                <a:effectLst>
                  <a:outerShdw blurRad="38100" dist="38100" dir="2700000" algn="tl">
                    <a:srgbClr val="000000">
                      <a:alpha val="43137"/>
                    </a:srgbClr>
                  </a:outerShdw>
                </a:effectLst>
              </a:rPr>
              <a:t> WHO DO YOU BELIEVE?  WHAT DO YOU BELIEVE?</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CHURCH GROWTH</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89000"/>
              </a:lnSpc>
              <a:spcBef>
                <a:spcPts val="100"/>
              </a:spcBef>
              <a:spcAft>
                <a:spcPts val="300"/>
              </a:spcAft>
            </a:pPr>
            <a:r>
              <a:rPr lang="en-US" b="1" dirty="0" smtClean="0"/>
              <a:t>Matthew 16:17-19 </a:t>
            </a:r>
            <a:r>
              <a:rPr lang="en-US" dirty="0" smtClean="0"/>
              <a:t> And Jesus said to him, "Blessed are you, Simon </a:t>
            </a:r>
            <a:r>
              <a:rPr lang="en-US" dirty="0" err="1" smtClean="0"/>
              <a:t>Barjona</a:t>
            </a:r>
            <a:r>
              <a:rPr lang="en-US" dirty="0" smtClean="0"/>
              <a:t>, because flesh and blood did not reveal </a:t>
            </a:r>
            <a:r>
              <a:rPr lang="en-US" i="1" dirty="0" smtClean="0"/>
              <a:t>this</a:t>
            </a:r>
            <a:r>
              <a:rPr lang="en-US" dirty="0" smtClean="0"/>
              <a:t> to you, but My Father who is in heaven. </a:t>
            </a:r>
            <a:br>
              <a:rPr lang="en-US" dirty="0" smtClean="0"/>
            </a:br>
            <a:r>
              <a:rPr lang="en-US" dirty="0" smtClean="0"/>
              <a:t>I also say to you that you are Peter, and upon this rock I will build My </a:t>
            </a:r>
            <a:r>
              <a:rPr lang="en-US" u="sng" dirty="0" smtClean="0"/>
              <a:t>church</a:t>
            </a:r>
            <a:r>
              <a:rPr lang="en-US" dirty="0" smtClean="0"/>
              <a:t>; and the gates of Hades will not overpower it. I will give you the keys of the kingdom of heaven; and whatever you bind on earth shall have been bound in heaven, and whatever you loose on earth shall have been loosed in heaven." </a:t>
            </a:r>
          </a:p>
          <a:p>
            <a:pPr>
              <a:lnSpc>
                <a:spcPct val="89000"/>
              </a:lnSpc>
              <a:spcBef>
                <a:spcPts val="100"/>
              </a:spcBef>
              <a:spcAft>
                <a:spcPts val="300"/>
              </a:spcAft>
            </a:pPr>
            <a:r>
              <a:rPr lang="en-US" b="1" dirty="0" smtClean="0"/>
              <a:t>Church: </a:t>
            </a:r>
            <a:r>
              <a:rPr lang="en-US" i="1" dirty="0" err="1" smtClean="0"/>
              <a:t>ekklesia</a:t>
            </a:r>
            <a:r>
              <a:rPr lang="en-US" i="1" dirty="0" smtClean="0"/>
              <a:t>:</a:t>
            </a:r>
            <a:r>
              <a:rPr lang="en-US" dirty="0" smtClean="0"/>
              <a:t> a gathering or assembly of people</a:t>
            </a:r>
          </a:p>
          <a:p>
            <a:pPr>
              <a:lnSpc>
                <a:spcPct val="89000"/>
              </a:lnSpc>
              <a:spcBef>
                <a:spcPts val="100"/>
              </a:spcBef>
              <a:spcAft>
                <a:spcPts val="300"/>
              </a:spcAft>
            </a:pPr>
            <a:r>
              <a:rPr lang="en-US" b="1" dirty="0" smtClean="0"/>
              <a:t>Galatians 1:11-12 </a:t>
            </a:r>
            <a:r>
              <a:rPr lang="en-US" dirty="0" smtClean="0"/>
              <a:t> For I would have you know, brethren, that the gospel which was preached by me is not according to man.  For I neither received it from man, nor was I taught it, but </a:t>
            </a:r>
            <a:r>
              <a:rPr lang="en-US" i="1" dirty="0" smtClean="0"/>
              <a:t>I received it</a:t>
            </a:r>
            <a:r>
              <a:rPr lang="en-US" dirty="0" smtClean="0"/>
              <a:t> through a revelation of Jesus Christ.</a:t>
            </a:r>
            <a:endParaRPr lang="en-US" dirty="0" smtClean="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BACKGROUND KNOWLEDGE</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a:lnSpc>
                <a:spcPct val="95000"/>
              </a:lnSpc>
              <a:spcBef>
                <a:spcPts val="300"/>
              </a:spcBef>
            </a:pPr>
            <a:r>
              <a:rPr lang="en-US" b="1" dirty="0" smtClean="0"/>
              <a:t>Philippians 3:4-6 …</a:t>
            </a:r>
            <a:r>
              <a:rPr lang="en-US" dirty="0" smtClean="0"/>
              <a:t>although I myself might have confidence even in the flesh. If anyone else has a mind </a:t>
            </a:r>
            <a:r>
              <a:rPr lang="en-US" spc="-150" dirty="0" smtClean="0"/>
              <a:t>to put </a:t>
            </a:r>
            <a:r>
              <a:rPr lang="en-US" dirty="0" smtClean="0"/>
              <a:t>confidence in the flesh</a:t>
            </a:r>
            <a:r>
              <a:rPr lang="en-US" spc="-150" dirty="0" smtClean="0"/>
              <a:t>, I far more: </a:t>
            </a:r>
            <a:r>
              <a:rPr lang="en-US" dirty="0" smtClean="0"/>
              <a:t>circumcised the eighth </a:t>
            </a:r>
            <a:r>
              <a:rPr lang="en-US" spc="-150" dirty="0" smtClean="0"/>
              <a:t>day, of the nation of </a:t>
            </a:r>
            <a:r>
              <a:rPr lang="en-US" dirty="0" smtClean="0"/>
              <a:t>Israel</a:t>
            </a:r>
            <a:r>
              <a:rPr lang="en-US" spc="-150" dirty="0" smtClean="0"/>
              <a:t>, </a:t>
            </a:r>
            <a:r>
              <a:rPr lang="en-US" dirty="0" smtClean="0"/>
              <a:t>of </a:t>
            </a:r>
            <a:r>
              <a:rPr lang="en-US" spc="-150" dirty="0" smtClean="0"/>
              <a:t>the tribe </a:t>
            </a:r>
            <a:r>
              <a:rPr lang="en-US" dirty="0" smtClean="0"/>
              <a:t>of</a:t>
            </a:r>
            <a:r>
              <a:rPr lang="en-US" spc="-150" dirty="0" smtClean="0"/>
              <a:t> </a:t>
            </a:r>
            <a:r>
              <a:rPr lang="en-US" dirty="0" smtClean="0"/>
              <a:t>Benjamin, a Hebrew of Hebrews; as to the Law, a Pharisee; as to zeal</a:t>
            </a:r>
            <a:r>
              <a:rPr lang="en-US" spc="-150" dirty="0" smtClean="0"/>
              <a:t>, a persecutor of the </a:t>
            </a:r>
            <a:r>
              <a:rPr lang="en-US" dirty="0" smtClean="0"/>
              <a:t>church; as to the righteousness which is in the Law, found blameless.” </a:t>
            </a:r>
          </a:p>
          <a:p>
            <a:pPr>
              <a:lnSpc>
                <a:spcPct val="95000"/>
              </a:lnSpc>
              <a:spcBef>
                <a:spcPts val="300"/>
              </a:spcBef>
            </a:pPr>
            <a:r>
              <a:rPr lang="en-US" b="1" dirty="0" smtClean="0"/>
              <a:t>Acts 22:3 </a:t>
            </a:r>
            <a:r>
              <a:rPr lang="en-US" dirty="0" smtClean="0"/>
              <a:t>"I am a Jew, born in Tarsus of Cilicia, but brought up in this city, educated under </a:t>
            </a:r>
            <a:r>
              <a:rPr lang="en-US" dirty="0" err="1" smtClean="0"/>
              <a:t>Gamaliel</a:t>
            </a:r>
            <a:r>
              <a:rPr lang="en-US" dirty="0" smtClean="0"/>
              <a:t>, strictly according to the law of our fathers, being zealous for God just as you all are today.” </a:t>
            </a:r>
          </a:p>
          <a:p>
            <a:pPr>
              <a:lnSpc>
                <a:spcPct val="95000"/>
              </a:lnSpc>
              <a:spcBef>
                <a:spcPts val="300"/>
              </a:spcBef>
            </a:pPr>
            <a:r>
              <a:rPr lang="en-US" dirty="0" smtClean="0"/>
              <a:t>Many people today have no background in Judeo-Christian values, much less the teachings</a:t>
            </a:r>
            <a:endParaRPr lang="en-US" dirty="0">
              <a:solidFill>
                <a:schemeClr val="accent2">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STEWARDSHIP</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pPr>
            <a:r>
              <a:rPr lang="en-US" b="1" dirty="0" smtClean="0"/>
              <a:t>1 Corinthians 4:1-2 </a:t>
            </a:r>
            <a:r>
              <a:rPr lang="en-US" dirty="0" smtClean="0"/>
              <a:t> Let a man regard us in this manner, as servants of Christ and stewards of the mysteries of God.  In this case, moreover, it is required of stewards that one be found trustworthy. </a:t>
            </a:r>
          </a:p>
          <a:p>
            <a:pPr>
              <a:lnSpc>
                <a:spcPct val="95000"/>
              </a:lnSpc>
              <a:spcBef>
                <a:spcPts val="200"/>
              </a:spcBef>
            </a:pPr>
            <a:r>
              <a:rPr lang="en-US" dirty="0" smtClean="0"/>
              <a:t>Steward: </a:t>
            </a:r>
            <a:r>
              <a:rPr lang="en-US" i="1" dirty="0" err="1" smtClean="0"/>
              <a:t>oikonomos</a:t>
            </a:r>
            <a:r>
              <a:rPr lang="en-US" i="1" dirty="0" smtClean="0"/>
              <a:t>: </a:t>
            </a:r>
            <a:r>
              <a:rPr lang="en-US" dirty="0" smtClean="0"/>
              <a:t>someone who manages the household and possessions of someone else</a:t>
            </a:r>
          </a:p>
          <a:p>
            <a:pPr>
              <a:lnSpc>
                <a:spcPct val="95000"/>
              </a:lnSpc>
              <a:spcBef>
                <a:spcPts val="200"/>
              </a:spcBef>
            </a:pPr>
            <a:r>
              <a:rPr lang="en-US" b="1" spc="-150" dirty="0" smtClean="0"/>
              <a:t>Matthew 25:14-15 </a:t>
            </a:r>
            <a:r>
              <a:rPr lang="en-US" spc="-150" dirty="0" smtClean="0"/>
              <a:t> "For </a:t>
            </a:r>
            <a:r>
              <a:rPr lang="en-US" i="1" spc="-150" dirty="0" smtClean="0"/>
              <a:t>it </a:t>
            </a:r>
            <a:r>
              <a:rPr lang="en-US" i="1" dirty="0" smtClean="0"/>
              <a:t>is</a:t>
            </a:r>
            <a:r>
              <a:rPr lang="en-US" dirty="0" smtClean="0"/>
              <a:t> just like a</a:t>
            </a:r>
            <a:r>
              <a:rPr lang="en-US" spc="-150" dirty="0" smtClean="0"/>
              <a:t> man </a:t>
            </a:r>
            <a:r>
              <a:rPr lang="en-US" i="1" dirty="0" smtClean="0"/>
              <a:t>about</a:t>
            </a:r>
            <a:r>
              <a:rPr lang="en-US" dirty="0" smtClean="0"/>
              <a:t> to go on a journey, who called his own slaves and entrusted his possessions to them. To one he gave five talents, to another, two, and to another, one, each according to </a:t>
            </a:r>
            <a:r>
              <a:rPr lang="en-US" dirty="0" smtClean="0">
                <a:effectLst>
                  <a:outerShdw blurRad="38100" dist="38100" dir="2700000" algn="tl">
                    <a:srgbClr val="000000">
                      <a:alpha val="43137"/>
                    </a:srgbClr>
                  </a:outerShdw>
                </a:effectLst>
              </a:rPr>
              <a:t>his own ability</a:t>
            </a:r>
            <a:r>
              <a:rPr lang="en-US" dirty="0" smtClean="0"/>
              <a:t>; and he went on his journey.”</a:t>
            </a:r>
          </a:p>
          <a:p>
            <a:pPr>
              <a:lnSpc>
                <a:spcPct val="95000"/>
              </a:lnSpc>
              <a:spcBef>
                <a:spcPts val="200"/>
              </a:spcBef>
            </a:pPr>
            <a:r>
              <a:rPr lang="en-US" dirty="0" smtClean="0"/>
              <a:t>The servants belonged to the master</a:t>
            </a:r>
          </a:p>
          <a:p>
            <a:pPr>
              <a:lnSpc>
                <a:spcPct val="95000"/>
              </a:lnSpc>
              <a:spcBef>
                <a:spcPts val="200"/>
              </a:spcBef>
            </a:pPr>
            <a:r>
              <a:rPr lang="en-US" dirty="0" smtClean="0"/>
              <a:t>The master knew their abilities</a:t>
            </a:r>
          </a:p>
          <a:p>
            <a:pPr>
              <a:lnSpc>
                <a:spcPct val="95000"/>
              </a:lnSpc>
              <a:spcBef>
                <a:spcPts val="200"/>
              </a:spcBef>
            </a:pPr>
            <a:r>
              <a:rPr lang="en-US" dirty="0" smtClean="0"/>
              <a:t>The master had equal pleasure in their genuine effort</a:t>
            </a:r>
          </a:p>
          <a:p>
            <a:pPr>
              <a:lnSpc>
                <a:spcPct val="95000"/>
              </a:lnSpc>
              <a:spcBef>
                <a:spcPts val="200"/>
              </a:spcBef>
              <a:buNone/>
            </a:pPr>
            <a:endParaRPr lang="en-US" dirty="0">
              <a:solidFill>
                <a:schemeClr val="accent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FAITHFULNESS</a:t>
            </a:r>
            <a:endParaRPr lang="en-US" dirty="0"/>
          </a:p>
        </p:txBody>
      </p:sp>
      <p:sp>
        <p:nvSpPr>
          <p:cNvPr id="3" name="Content Placeholder 2"/>
          <p:cNvSpPr>
            <a:spLocks noGrp="1"/>
          </p:cNvSpPr>
          <p:nvPr>
            <p:ph idx="1"/>
          </p:nvPr>
        </p:nvSpPr>
        <p:spPr/>
        <p:txBody>
          <a:bodyPr>
            <a:noAutofit/>
          </a:bodyPr>
          <a:lstStyle/>
          <a:p>
            <a:pPr>
              <a:lnSpc>
                <a:spcPct val="93000"/>
              </a:lnSpc>
              <a:spcBef>
                <a:spcPts val="200"/>
              </a:spcBef>
            </a:pPr>
            <a:r>
              <a:rPr lang="en-US" dirty="0" smtClean="0">
                <a:solidFill>
                  <a:schemeClr val="accent2">
                    <a:lumMod val="50000"/>
                  </a:schemeClr>
                </a:solidFill>
              </a:rPr>
              <a:t>The requirement is “trustworthy:” </a:t>
            </a:r>
            <a:r>
              <a:rPr lang="en-US" i="1" dirty="0" err="1" smtClean="0">
                <a:solidFill>
                  <a:schemeClr val="accent2">
                    <a:lumMod val="50000"/>
                  </a:schemeClr>
                </a:solidFill>
              </a:rPr>
              <a:t>pistos</a:t>
            </a:r>
            <a:r>
              <a:rPr lang="en-US" i="1" dirty="0" smtClean="0">
                <a:solidFill>
                  <a:schemeClr val="accent2">
                    <a:lumMod val="50000"/>
                  </a:schemeClr>
                </a:solidFill>
              </a:rPr>
              <a:t>: </a:t>
            </a:r>
            <a:r>
              <a:rPr lang="en-US" dirty="0" smtClean="0">
                <a:solidFill>
                  <a:schemeClr val="accent2">
                    <a:lumMod val="50000"/>
                  </a:schemeClr>
                </a:solidFill>
              </a:rPr>
              <a:t>faithful</a:t>
            </a:r>
            <a:endParaRPr lang="en-US" dirty="0" smtClean="0"/>
          </a:p>
          <a:p>
            <a:pPr>
              <a:lnSpc>
                <a:spcPct val="93000"/>
              </a:lnSpc>
              <a:spcBef>
                <a:spcPts val="200"/>
              </a:spcBef>
            </a:pPr>
            <a:r>
              <a:rPr lang="en-US" b="1" dirty="0" smtClean="0"/>
              <a:t>Deuteronomy 7:9-10 </a:t>
            </a:r>
            <a:r>
              <a:rPr lang="en-US" dirty="0" smtClean="0"/>
              <a:t> "Know therefore that the </a:t>
            </a:r>
            <a:r>
              <a:rPr lang="en-US" cap="small" dirty="0" smtClean="0"/>
              <a:t>LORD</a:t>
            </a:r>
            <a:r>
              <a:rPr lang="en-US" dirty="0" smtClean="0"/>
              <a:t> your God, He is God, the faithful God, who keeps His covenant and His </a:t>
            </a:r>
            <a:r>
              <a:rPr lang="en-US" dirty="0" err="1" smtClean="0"/>
              <a:t>lovingkindness</a:t>
            </a:r>
            <a:r>
              <a:rPr lang="en-US" dirty="0" smtClean="0"/>
              <a:t> to a thousandth generation with those who love Him and keep His commandments;  but repays those who hate Him to their faces, to destroy them; He will not delay with him who hates Him, He will repay him to his face.</a:t>
            </a:r>
          </a:p>
          <a:p>
            <a:pPr>
              <a:lnSpc>
                <a:spcPct val="93000"/>
              </a:lnSpc>
              <a:spcBef>
                <a:spcPts val="200"/>
              </a:spcBef>
            </a:pPr>
            <a:r>
              <a:rPr lang="en-US" b="1" dirty="0" smtClean="0"/>
              <a:t>2 Timothy 2:2 </a:t>
            </a:r>
            <a:r>
              <a:rPr lang="en-US" dirty="0" smtClean="0"/>
              <a:t> The things which you have heard from me in the presence of many witnesses, </a:t>
            </a:r>
            <a:r>
              <a:rPr lang="en-US" dirty="0" smtClean="0">
                <a:effectLst>
                  <a:outerShdw blurRad="38100" dist="38100" dir="2700000" algn="tl">
                    <a:srgbClr val="000000">
                      <a:alpha val="43137"/>
                    </a:srgbClr>
                  </a:outerShdw>
                </a:effectLst>
              </a:rPr>
              <a:t>entrust</a:t>
            </a:r>
            <a:r>
              <a:rPr lang="en-US" dirty="0" smtClean="0"/>
              <a:t> these to faithful men who will be able to teach others also. </a:t>
            </a:r>
          </a:p>
          <a:p>
            <a:pPr>
              <a:lnSpc>
                <a:spcPct val="93000"/>
              </a:lnSpc>
              <a:spcBef>
                <a:spcPts val="200"/>
              </a:spcBef>
            </a:pPr>
            <a:r>
              <a:rPr lang="en-US" dirty="0" smtClean="0"/>
              <a:t>Entrust: </a:t>
            </a:r>
            <a:r>
              <a:rPr lang="en-US" i="1" dirty="0" err="1" smtClean="0"/>
              <a:t>paratithemi</a:t>
            </a:r>
            <a:r>
              <a:rPr lang="en-US" i="1" dirty="0" smtClean="0"/>
              <a:t>:</a:t>
            </a:r>
            <a:r>
              <a:rPr lang="en-US" dirty="0" smtClean="0"/>
              <a:t> commend; set before, commission</a:t>
            </a:r>
            <a:br>
              <a:rPr lang="en-US" dirty="0" smtClean="0"/>
            </a:br>
            <a:endParaRPr lang="en-US" dirty="0">
              <a:solidFill>
                <a:schemeClr val="accent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A CHURCH DO?</a:t>
            </a:r>
            <a:endParaRPr lang="en-US" dirty="0"/>
          </a:p>
        </p:txBody>
      </p:sp>
      <p:sp>
        <p:nvSpPr>
          <p:cNvPr id="3" name="Content Placeholder 2"/>
          <p:cNvSpPr>
            <a:spLocks noGrp="1"/>
          </p:cNvSpPr>
          <p:nvPr>
            <p:ph idx="1"/>
          </p:nvPr>
        </p:nvSpPr>
        <p:spPr/>
        <p:txBody>
          <a:bodyPr>
            <a:noAutofit/>
          </a:bodyPr>
          <a:lstStyle/>
          <a:p>
            <a:pPr>
              <a:lnSpc>
                <a:spcPct val="92000"/>
              </a:lnSpc>
              <a:spcBef>
                <a:spcPts val="400"/>
              </a:spcBef>
            </a:pPr>
            <a:r>
              <a:rPr lang="en-US" dirty="0" smtClean="0">
                <a:solidFill>
                  <a:schemeClr val="accent2">
                    <a:lumMod val="50000"/>
                  </a:schemeClr>
                </a:solidFill>
              </a:rPr>
              <a:t> </a:t>
            </a:r>
            <a:r>
              <a:rPr lang="en-US" b="1" dirty="0" smtClean="0"/>
              <a:t>1 Peter 2:1-3  </a:t>
            </a:r>
            <a:r>
              <a:rPr lang="en-US" dirty="0" smtClean="0"/>
              <a:t>Therefore, putting aside all malice and all deceit and hypocrisy and envy and all slander, </a:t>
            </a:r>
            <a:br>
              <a:rPr lang="en-US" dirty="0" smtClean="0"/>
            </a:br>
            <a:r>
              <a:rPr lang="en-US" dirty="0" smtClean="0"/>
              <a:t>like newborn babies, long for the pure milk of the word, so that by it you may grow in respect to salvation,  if you have tasted the kindness of the Lord. </a:t>
            </a:r>
          </a:p>
          <a:p>
            <a:pPr>
              <a:lnSpc>
                <a:spcPct val="92000"/>
              </a:lnSpc>
              <a:spcBef>
                <a:spcPts val="400"/>
              </a:spcBef>
            </a:pPr>
            <a:r>
              <a:rPr lang="en-US" dirty="0" smtClean="0"/>
              <a:t>Malice: </a:t>
            </a:r>
            <a:r>
              <a:rPr lang="en-US" i="1" dirty="0" err="1" smtClean="0"/>
              <a:t>kakia</a:t>
            </a:r>
            <a:r>
              <a:rPr lang="en-US" i="1" dirty="0" smtClean="0"/>
              <a:t>: </a:t>
            </a:r>
            <a:r>
              <a:rPr lang="en-US" dirty="0" smtClean="0"/>
              <a:t>evil; profoundly immoral (spiritual)</a:t>
            </a:r>
          </a:p>
          <a:p>
            <a:pPr>
              <a:lnSpc>
                <a:spcPct val="92000"/>
              </a:lnSpc>
              <a:spcBef>
                <a:spcPts val="400"/>
              </a:spcBef>
            </a:pPr>
            <a:r>
              <a:rPr lang="en-US" dirty="0" smtClean="0"/>
              <a:t>Deceit: </a:t>
            </a:r>
            <a:r>
              <a:rPr lang="en-US" i="1" dirty="0" err="1" smtClean="0"/>
              <a:t>dolos</a:t>
            </a:r>
            <a:r>
              <a:rPr lang="en-US" i="1" dirty="0" smtClean="0"/>
              <a:t>: </a:t>
            </a:r>
            <a:r>
              <a:rPr lang="en-US" dirty="0" smtClean="0"/>
              <a:t>crafty bait; stealth</a:t>
            </a:r>
          </a:p>
          <a:p>
            <a:pPr>
              <a:lnSpc>
                <a:spcPct val="92000"/>
              </a:lnSpc>
              <a:spcBef>
                <a:spcPts val="400"/>
              </a:spcBef>
            </a:pPr>
            <a:r>
              <a:rPr lang="en-US" dirty="0" smtClean="0"/>
              <a:t>Hypocrisy: </a:t>
            </a:r>
            <a:r>
              <a:rPr lang="en-US" i="1" dirty="0" err="1" smtClean="0"/>
              <a:t>hupokrisis</a:t>
            </a:r>
            <a:r>
              <a:rPr lang="en-US" i="1" dirty="0" smtClean="0"/>
              <a:t>: </a:t>
            </a:r>
            <a:r>
              <a:rPr lang="en-US" dirty="0" smtClean="0"/>
              <a:t>play-acting; two faced</a:t>
            </a:r>
          </a:p>
          <a:p>
            <a:pPr>
              <a:lnSpc>
                <a:spcPct val="92000"/>
              </a:lnSpc>
              <a:spcBef>
                <a:spcPts val="400"/>
              </a:spcBef>
            </a:pPr>
            <a:r>
              <a:rPr lang="en-US" dirty="0" smtClean="0"/>
              <a:t>Envy: </a:t>
            </a:r>
            <a:r>
              <a:rPr lang="en-US" i="1" dirty="0" err="1" smtClean="0"/>
              <a:t>phthonos</a:t>
            </a:r>
            <a:r>
              <a:rPr lang="en-US" i="1" dirty="0" smtClean="0"/>
              <a:t>: </a:t>
            </a:r>
            <a:r>
              <a:rPr lang="en-US" dirty="0" smtClean="0"/>
              <a:t>jealousy; strife caused by desire</a:t>
            </a:r>
          </a:p>
          <a:p>
            <a:pPr>
              <a:lnSpc>
                <a:spcPct val="92000"/>
              </a:lnSpc>
              <a:spcBef>
                <a:spcPts val="400"/>
              </a:spcBef>
            </a:pPr>
            <a:r>
              <a:rPr lang="en-US" dirty="0" smtClean="0"/>
              <a:t>Slander: </a:t>
            </a:r>
            <a:r>
              <a:rPr lang="en-US" i="1" dirty="0" err="1" smtClean="0"/>
              <a:t>katalalia</a:t>
            </a:r>
            <a:r>
              <a:rPr lang="en-US" i="1" dirty="0" smtClean="0"/>
              <a:t>: </a:t>
            </a:r>
            <a:r>
              <a:rPr lang="en-US" dirty="0" smtClean="0"/>
              <a:t>speaking evil</a:t>
            </a:r>
          </a:p>
          <a:p>
            <a:pPr>
              <a:lnSpc>
                <a:spcPct val="92000"/>
              </a:lnSpc>
              <a:spcBef>
                <a:spcPts val="400"/>
              </a:spcBef>
            </a:pPr>
            <a:r>
              <a:rPr lang="en-US" dirty="0" smtClean="0"/>
              <a:t>A nursing mother makes sacrifices for her child with patience, giving nourishment and protection.</a:t>
            </a:r>
          </a:p>
          <a:p>
            <a:pPr>
              <a:lnSpc>
                <a:spcPct val="92000"/>
              </a:lnSpc>
              <a:spcBef>
                <a:spcPts val="400"/>
              </a:spcBef>
            </a:pPr>
            <a:r>
              <a:rPr lang="en-US" b="1" dirty="0" smtClean="0"/>
              <a:t>1 Kings 3:16-28</a:t>
            </a:r>
            <a:r>
              <a:rPr lang="en-US" dirty="0" smtClean="0"/>
              <a:t>: Solomon’s decision</a:t>
            </a:r>
            <a:endParaRPr lang="en-US" dirty="0">
              <a:solidFill>
                <a:schemeClr val="accent2">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APPLICATION</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a:lnSpc>
                <a:spcPct val="90000"/>
              </a:lnSpc>
              <a:spcBef>
                <a:spcPts val="300"/>
              </a:spcBef>
            </a:pPr>
            <a:r>
              <a:rPr lang="en-US" dirty="0" smtClean="0">
                <a:solidFill>
                  <a:schemeClr val="accent2">
                    <a:lumMod val="50000"/>
                  </a:schemeClr>
                </a:solidFill>
              </a:rPr>
              <a:t>What would you sacrifice for the sake of the church?</a:t>
            </a:r>
          </a:p>
          <a:p>
            <a:pPr>
              <a:lnSpc>
                <a:spcPct val="90000"/>
              </a:lnSpc>
              <a:spcBef>
                <a:spcPts val="300"/>
              </a:spcBef>
            </a:pPr>
            <a:r>
              <a:rPr lang="en-US" dirty="0" smtClean="0"/>
              <a:t>How do you nourish the church?</a:t>
            </a:r>
          </a:p>
          <a:p>
            <a:pPr>
              <a:lnSpc>
                <a:spcPct val="90000"/>
              </a:lnSpc>
              <a:spcBef>
                <a:spcPts val="300"/>
              </a:spcBef>
            </a:pPr>
            <a:r>
              <a:rPr lang="en-US" dirty="0" smtClean="0">
                <a:solidFill>
                  <a:schemeClr val="accent2">
                    <a:lumMod val="50000"/>
                  </a:schemeClr>
                </a:solidFill>
              </a:rPr>
              <a:t>How do you protect the church?</a:t>
            </a:r>
          </a:p>
          <a:p>
            <a:pPr>
              <a:lnSpc>
                <a:spcPct val="90000"/>
              </a:lnSpc>
              <a:spcBef>
                <a:spcPts val="300"/>
              </a:spcBef>
              <a:buNone/>
            </a:pPr>
            <a:r>
              <a:rPr lang="en-US" dirty="0" smtClean="0"/>
              <a:t>        Sometimes by standing against accusations</a:t>
            </a:r>
          </a:p>
          <a:p>
            <a:pPr>
              <a:lnSpc>
                <a:spcPct val="90000"/>
              </a:lnSpc>
              <a:spcBef>
                <a:spcPts val="300"/>
              </a:spcBef>
              <a:buNone/>
            </a:pPr>
            <a:r>
              <a:rPr lang="en-US" dirty="0" smtClean="0">
                <a:solidFill>
                  <a:schemeClr val="accent2">
                    <a:lumMod val="50000"/>
                  </a:schemeClr>
                </a:solidFill>
              </a:rPr>
              <a:t>        Sometimes by discipline</a:t>
            </a:r>
          </a:p>
          <a:p>
            <a:pPr>
              <a:lnSpc>
                <a:spcPct val="90000"/>
              </a:lnSpc>
              <a:spcBef>
                <a:spcPts val="300"/>
              </a:spcBef>
            </a:pPr>
            <a:r>
              <a:rPr lang="en-US" dirty="0" smtClean="0"/>
              <a:t>Jesus’ instructions:</a:t>
            </a:r>
          </a:p>
          <a:p>
            <a:pPr>
              <a:lnSpc>
                <a:spcPct val="90000"/>
              </a:lnSpc>
              <a:spcBef>
                <a:spcPts val="300"/>
              </a:spcBef>
              <a:buNone/>
            </a:pPr>
            <a:r>
              <a:rPr lang="en-US" dirty="0" smtClean="0">
                <a:solidFill>
                  <a:schemeClr val="accent2">
                    <a:lumMod val="50000"/>
                  </a:schemeClr>
                </a:solidFill>
              </a:rPr>
              <a:t>   </a:t>
            </a:r>
            <a:r>
              <a:rPr lang="en-US" b="1" dirty="0" smtClean="0"/>
              <a:t>Matthew 18:15-17 </a:t>
            </a:r>
            <a:r>
              <a:rPr lang="en-US" dirty="0" smtClean="0"/>
              <a:t>“If your brother sins, go and show him his fault in private; if he listens to you, you have won your brother. But if he does not listen </a:t>
            </a:r>
            <a:r>
              <a:rPr lang="en-US" i="1" dirty="0" smtClean="0"/>
              <a:t>to you,</a:t>
            </a:r>
            <a:r>
              <a:rPr lang="en-US" dirty="0" smtClean="0"/>
              <a:t> take one or two more with you, so that </a:t>
            </a:r>
            <a:r>
              <a:rPr lang="en-US" sz="2400" cap="small" dirty="0" smtClean="0"/>
              <a:t>BY THE MOUTH OF TWO OR</a:t>
            </a:r>
            <a:r>
              <a:rPr lang="en-US" sz="2400" dirty="0" smtClean="0"/>
              <a:t> </a:t>
            </a:r>
            <a:r>
              <a:rPr lang="en-US" sz="2400" cap="small" dirty="0" smtClean="0"/>
              <a:t>THREE WITNESSES EVERY</a:t>
            </a:r>
            <a:r>
              <a:rPr lang="en-US" sz="2400" dirty="0" smtClean="0"/>
              <a:t> </a:t>
            </a:r>
            <a:r>
              <a:rPr lang="en-US" sz="2400" cap="small" dirty="0" smtClean="0"/>
              <a:t>FACT MAY BE CONFIRMED</a:t>
            </a:r>
            <a:r>
              <a:rPr lang="en-US" sz="2400" dirty="0" smtClean="0"/>
              <a:t>. </a:t>
            </a:r>
            <a:r>
              <a:rPr lang="en-US" dirty="0" smtClean="0"/>
              <a:t>If he refuses to listen to them, tell it to the church; and if he refuses to listen even to the church, let him be to you as a Gentile and a tax collector.” </a:t>
            </a:r>
          </a:p>
          <a:p>
            <a:pPr>
              <a:lnSpc>
                <a:spcPct val="90000"/>
              </a:lnSpc>
              <a:spcBef>
                <a:spcPts val="300"/>
              </a:spcBef>
              <a:buNone/>
            </a:pPr>
            <a:endParaRPr lang="en-US" dirty="0">
              <a:solidFill>
                <a:schemeClr val="accent2">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PAUL’S EXAMPLE</a:t>
            </a:r>
            <a:endParaRPr lang="en-US" dirty="0"/>
          </a:p>
        </p:txBody>
      </p:sp>
      <p:sp>
        <p:nvSpPr>
          <p:cNvPr id="3" name="Content Placeholder 2"/>
          <p:cNvSpPr>
            <a:spLocks noGrp="1"/>
          </p:cNvSpPr>
          <p:nvPr>
            <p:ph idx="1"/>
          </p:nvPr>
        </p:nvSpPr>
        <p:spPr/>
        <p:txBody>
          <a:bodyPr>
            <a:noAutofit/>
          </a:bodyPr>
          <a:lstStyle/>
          <a:p>
            <a:pPr>
              <a:lnSpc>
                <a:spcPct val="95000"/>
              </a:lnSpc>
              <a:spcBef>
                <a:spcPts val="300"/>
              </a:spcBef>
            </a:pPr>
            <a:r>
              <a:rPr lang="en-US" b="1" dirty="0" smtClean="0"/>
              <a:t>1 Corinthians 5:1-5 </a:t>
            </a:r>
            <a:r>
              <a:rPr lang="en-US" dirty="0" smtClean="0"/>
              <a:t>It is actually reported that there is immorality among you, and immorality of such a kind as does not exist even among the Gentiles, that someone has his father's wife. </a:t>
            </a:r>
            <a:r>
              <a:rPr lang="en-US" dirty="0" smtClean="0">
                <a:effectLst>
                  <a:outerShdw blurRad="38100" dist="38100" dir="2700000" algn="tl">
                    <a:srgbClr val="000000">
                      <a:alpha val="43137"/>
                    </a:srgbClr>
                  </a:outerShdw>
                </a:effectLst>
              </a:rPr>
              <a:t>You have become arrogant and have not mourned </a:t>
            </a:r>
            <a:r>
              <a:rPr lang="en-US" dirty="0" smtClean="0"/>
              <a:t>instead, so that the one who had done this deed would be removed from your midst. For I, on my part, though absent in body but present in spirit, have already judged him who has so committed this, as though I were present. In the name of our Lord Jesus, when you are assembled, and I with you in spirit, with the power of our Lord Jesus, </a:t>
            </a:r>
            <a:br>
              <a:rPr lang="en-US" dirty="0" smtClean="0"/>
            </a:br>
            <a:r>
              <a:rPr lang="en-US" i="1" dirty="0" smtClean="0"/>
              <a:t>I have decided</a:t>
            </a:r>
            <a:r>
              <a:rPr lang="en-US" dirty="0" smtClean="0"/>
              <a:t> to deliver such a one to Satan for the destruction of his flesh, so that his spirit may be saved in the day of the Lord Jesus. </a:t>
            </a:r>
          </a:p>
          <a:p>
            <a:pPr>
              <a:lnSpc>
                <a:spcPct val="95000"/>
              </a:lnSpc>
              <a:spcBef>
                <a:spcPts val="300"/>
              </a:spcBef>
            </a:pPr>
            <a:endParaRPr lang="en-US" dirty="0">
              <a:solidFill>
                <a:schemeClr val="accent2">
                  <a:lumMod val="5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6640</TotalTime>
  <Words>528</Words>
  <Application>Microsoft Office PowerPoint</Application>
  <PresentationFormat>On-screen Show (4:3)</PresentationFormat>
  <Paragraphs>60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STANDING FOR TRUTH fall 2019</vt:lpstr>
      <vt:lpstr>VERSE FOR THE JOURNEY</vt:lpstr>
      <vt:lpstr>CHURCH GROWTH</vt:lpstr>
      <vt:lpstr>BACKGROUND KNOWLEDGE</vt:lpstr>
      <vt:lpstr>STEWARDSHIP</vt:lpstr>
      <vt:lpstr>FAITHFULNESS</vt:lpstr>
      <vt:lpstr>WHAT SHOULD A CHURCH DO?</vt:lpstr>
      <vt:lpstr>APPLICATION</vt:lpstr>
      <vt:lpstr>PAUL’S EXAMPLE</vt:lpstr>
      <vt:lpstr>DISCIPLINE</vt:lpstr>
      <vt:lpstr>THEY WILL PAY! </vt:lpstr>
      <vt:lpstr>THE UNIQUENESS</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9</cp:revision>
  <dcterms:created xsi:type="dcterms:W3CDTF">2019-08-16T14:27:37Z</dcterms:created>
  <dcterms:modified xsi:type="dcterms:W3CDTF">2019-09-15T18:54:58Z</dcterms:modified>
</cp:coreProperties>
</file>