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6" r:id="rId2"/>
    <p:sldId id="258" r:id="rId3"/>
    <p:sldId id="268" r:id="rId4"/>
    <p:sldId id="259" r:id="rId5"/>
    <p:sldId id="260" r:id="rId6"/>
    <p:sldId id="261" r:id="rId7"/>
    <p:sldId id="262" r:id="rId8"/>
    <p:sldId id="263" r:id="rId9"/>
    <p:sldId id="264" r:id="rId10"/>
    <p:sldId id="265" r:id="rId11"/>
    <p:sldId id="266" r:id="rId12"/>
    <p:sldId id="257"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1C5212F3-BAB4-46B4-B004-E6871342D6A2}" type="datetimeFigureOut">
              <a:rPr lang="en-US" smtClean="0"/>
              <a:pPr/>
              <a:t>8/28/2019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158FB85-846D-42C2-AC67-6DB85F259DE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8/28/2019</a:t>
            </a:fld>
            <a:endParaRPr lang="en-US"/>
          </a:p>
        </p:txBody>
      </p:sp>
      <p:sp>
        <p:nvSpPr>
          <p:cNvPr id="19" name="Footer Placeholder 18"/>
          <p:cNvSpPr>
            <a:spLocks noGrp="1"/>
          </p:cNvSpPr>
          <p:nvPr>
            <p:ph type="ftr" sz="quarter" idx="11"/>
          </p:nvPr>
        </p:nvSpPr>
        <p:spPr>
          <a:xfrm>
            <a:off x="2667000" y="6356350"/>
            <a:ext cx="3352800" cy="365125"/>
          </a:xfrm>
          <a:prstGeom prst="rect">
            <a:avLst/>
          </a:prstGeom>
        </p:spPr>
        <p:txBody>
          <a:bodyPr/>
          <a:lstStyle/>
          <a:p>
            <a:endParaRPr lang="en-US"/>
          </a:p>
        </p:txBody>
      </p:sp>
      <p:sp>
        <p:nvSpPr>
          <p:cNvPr id="27" name="Slide Number Placeholder 26"/>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8/28/2019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8/28/2019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a:defRPr>
                <a:solidFill>
                  <a:schemeClr val="accent2">
                    <a:lumMod val="50000"/>
                  </a:schemeClr>
                </a:solidFill>
              </a:defRPr>
            </a:lvl4pPr>
            <a:lvl5pPr>
              <a:defRPr>
                <a:solidFill>
                  <a:schemeClr val="accent2">
                    <a:lumMod val="50000"/>
                  </a:schemeClr>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8/28/2019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14400"/>
          </a:xfrm>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1" cap="none" baseline="0" dirty="0">
                <a:ln w="635">
                  <a:noFill/>
                </a:ln>
                <a:solidFill>
                  <a:schemeClr val="accent2">
                    <a:lumMod val="50000"/>
                  </a:schemeClr>
                </a:solidFill>
                <a:effectLst/>
                <a:latin typeface="Tahoma" pitchFamily="34" charset="0"/>
                <a:ea typeface="Tahoma" pitchFamily="34" charset="0"/>
                <a:cs typeface="Tahoma" pitchFamily="34" charset="0"/>
              </a:defRPr>
            </a:lvl1pPr>
          </a:lstStyle>
          <a:p>
            <a:r>
              <a:rPr kumimoji="0" lang="en-US" dirty="0" smtClean="0"/>
              <a:t>Click to edit Master title </a:t>
            </a:r>
            <a:endParaRPr kumimoji="0" lang="en-US" dirty="0"/>
          </a:p>
        </p:txBody>
      </p:sp>
      <p:sp>
        <p:nvSpPr>
          <p:cNvPr id="3" name="Text Placeholder 2"/>
          <p:cNvSpPr>
            <a:spLocks noGrp="1"/>
          </p:cNvSpPr>
          <p:nvPr>
            <p:ph type="body" idx="1"/>
          </p:nvPr>
        </p:nvSpPr>
        <p:spPr>
          <a:xfrm>
            <a:off x="0" y="1219200"/>
            <a:ext cx="8915400" cy="5638800"/>
          </a:xfrm>
        </p:spPr>
        <p:txBody>
          <a:bodyPr lIns="45720" rIns="45720" anchor="t">
            <a:normAutofit/>
          </a:bodyPr>
          <a:lstStyle>
            <a:lvl1pPr marL="0" indent="0">
              <a:buFont typeface="Wingdings" pitchFamily="2" charset="2"/>
              <a:buChar char="q"/>
              <a:defRPr sz="2800">
                <a:solidFill>
                  <a:schemeClr val="tx1"/>
                </a:solidFill>
                <a:latin typeface="Tahoma" pitchFamily="34" charset="0"/>
                <a:ea typeface="Tahoma" pitchFamily="34" charset="0"/>
                <a:cs typeface="Tahoma"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endParaRPr kumimoji="0" lang="en-US" dirty="0" smtClean="0"/>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8/28/2019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8/28/2019</a:t>
            </a:fld>
            <a:endParaRPr lang="en-US"/>
          </a:p>
        </p:txBody>
      </p:sp>
      <p:sp>
        <p:nvSpPr>
          <p:cNvPr id="8" name="Footer Placeholder 7"/>
          <p:cNvSpPr>
            <a:spLocks noGrp="1"/>
          </p:cNvSpPr>
          <p:nvPr>
            <p:ph type="ftr" sz="quarter" idx="11"/>
          </p:nvPr>
        </p:nvSpPr>
        <p:spPr>
          <a:xfrm>
            <a:off x="2667000" y="6356350"/>
            <a:ext cx="3352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8/28/2019</a:t>
            </a:fld>
            <a:endParaRPr lang="en-US"/>
          </a:p>
        </p:txBody>
      </p:sp>
      <p:sp>
        <p:nvSpPr>
          <p:cNvPr id="4" name="Footer Placeholder 3"/>
          <p:cNvSpPr>
            <a:spLocks noGrp="1"/>
          </p:cNvSpPr>
          <p:nvPr>
            <p:ph type="ftr" sz="quarter" idx="11"/>
          </p:nvPr>
        </p:nvSpPr>
        <p:spPr>
          <a:xfrm>
            <a:off x="2667000" y="6356350"/>
            <a:ext cx="3352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8/28/2019</a:t>
            </a:fld>
            <a:endParaRPr lang="en-US"/>
          </a:p>
        </p:txBody>
      </p:sp>
      <p:sp>
        <p:nvSpPr>
          <p:cNvPr id="3" name="Footer Placeholder 2"/>
          <p:cNvSpPr>
            <a:spLocks noGrp="1"/>
          </p:cNvSpPr>
          <p:nvPr>
            <p:ph type="ftr" sz="quarter" idx="11"/>
          </p:nvPr>
        </p:nvSpPr>
        <p:spPr>
          <a:xfrm>
            <a:off x="2667000" y="6356350"/>
            <a:ext cx="3352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8/28/2019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8/28/2019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1B233A4-0326-4F23-A1AE-B4D793E88E7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0" y="0"/>
            <a:ext cx="9144000" cy="1143000"/>
          </a:xfrm>
          <a:prstGeom prst="rect">
            <a:avLst/>
          </a:prstGeom>
        </p:spPr>
        <p:txBody>
          <a:bodyPr vert="horz" lIns="0" rIns="0" bIns="0" anchor="b">
            <a:normAutofit/>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0" y="1143000"/>
            <a:ext cx="9144000" cy="57150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1B233A4-0326-4F23-A1AE-B4D793E88E7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5000" b="0" kern="1200">
          <a:ln>
            <a:noFill/>
          </a:ln>
          <a:solidFill>
            <a:schemeClr val="accent2">
              <a:lumMod val="50000"/>
            </a:schemeClr>
          </a:solidFill>
          <a:effectLst/>
          <a:latin typeface="Tahoma" pitchFamily="34" charset="0"/>
          <a:ea typeface="Tahoma" pitchFamily="34" charset="0"/>
          <a:cs typeface="Tahoma" pitchFamily="34" charset="0"/>
        </a:defRPr>
      </a:lvl1pPr>
    </p:titleStyle>
    <p:bodyStyle>
      <a:lvl1pPr marL="274320" indent="-274320" algn="l" rtl="0" eaLnBrk="1" latinLnBrk="0" hangingPunct="1">
        <a:spcBef>
          <a:spcPct val="20000"/>
        </a:spcBef>
        <a:buClr>
          <a:schemeClr val="accent2">
            <a:lumMod val="50000"/>
          </a:schemeClr>
        </a:buClr>
        <a:buSzPct val="95000"/>
        <a:buFont typeface="Wingdings" pitchFamily="2" charset="2"/>
        <a:buChar char="q"/>
        <a:defRPr kumimoji="0" sz="2800" kern="1200">
          <a:solidFill>
            <a:schemeClr val="tx1"/>
          </a:solidFill>
          <a:latin typeface="Tahoma" pitchFamily="34" charset="0"/>
          <a:ea typeface="Tahoma" pitchFamily="34" charset="0"/>
          <a:cs typeface="Tahoma" pitchFamily="34" charset="0"/>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43000"/>
            <a:ext cx="7851648" cy="1828800"/>
          </a:xfrm>
        </p:spPr>
        <p:txBody>
          <a:bodyPr>
            <a:normAutofit fontScale="90000"/>
          </a:bodyPr>
          <a:lstStyle/>
          <a:p>
            <a:pPr algn="ctr"/>
            <a:r>
              <a:rPr lang="en-US" dirty="0" smtClean="0">
                <a:solidFill>
                  <a:schemeClr val="accent2">
                    <a:lumMod val="50000"/>
                  </a:schemeClr>
                </a:solidFill>
                <a:latin typeface="Tahoma" pitchFamily="34" charset="0"/>
                <a:ea typeface="Tahoma" pitchFamily="34" charset="0"/>
                <a:cs typeface="Tahoma" pitchFamily="34" charset="0"/>
              </a:rPr>
              <a:t>STANDING FOR TRUTH</a:t>
            </a:r>
            <a:br>
              <a:rPr lang="en-US" dirty="0" smtClean="0">
                <a:solidFill>
                  <a:schemeClr val="accent2">
                    <a:lumMod val="50000"/>
                  </a:schemeClr>
                </a:solidFill>
                <a:latin typeface="Tahoma" pitchFamily="34" charset="0"/>
                <a:ea typeface="Tahoma" pitchFamily="34" charset="0"/>
                <a:cs typeface="Tahoma" pitchFamily="34" charset="0"/>
              </a:rPr>
            </a:br>
            <a:r>
              <a:rPr lang="en-US" sz="3200" dirty="0" smtClean="0">
                <a:solidFill>
                  <a:schemeClr val="accent2">
                    <a:lumMod val="50000"/>
                  </a:schemeClr>
                </a:solidFill>
                <a:latin typeface="Tahoma" pitchFamily="34" charset="0"/>
                <a:ea typeface="Tahoma" pitchFamily="34" charset="0"/>
                <a:cs typeface="Tahoma" pitchFamily="34" charset="0"/>
              </a:rPr>
              <a:t>fall 2019</a:t>
            </a:r>
            <a:endParaRPr lang="en-US" sz="3200" dirty="0">
              <a:solidFill>
                <a:schemeClr val="accent2">
                  <a:lumMod val="50000"/>
                </a:schemeClr>
              </a:solidFill>
              <a:latin typeface="Tahoma" pitchFamily="34" charset="0"/>
              <a:ea typeface="Tahoma" pitchFamily="34" charset="0"/>
              <a:cs typeface="Tahoma" pitchFamily="34" charset="0"/>
            </a:endParaRPr>
          </a:p>
        </p:txBody>
      </p:sp>
      <p:sp>
        <p:nvSpPr>
          <p:cNvPr id="3" name="Subtitle 2"/>
          <p:cNvSpPr>
            <a:spLocks noGrp="1"/>
          </p:cNvSpPr>
          <p:nvPr>
            <p:ph type="subTitle" idx="1"/>
          </p:nvPr>
        </p:nvSpPr>
        <p:spPr>
          <a:xfrm>
            <a:off x="533400" y="4191000"/>
            <a:ext cx="7854696" cy="1752600"/>
          </a:xfrm>
        </p:spPr>
        <p:txBody>
          <a:bodyPr/>
          <a:lstStyle/>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JoLynn Gower</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493-6151</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jgower@guardingthetruth.org</a:t>
            </a:r>
          </a:p>
          <a:p>
            <a:pPr algn="ctr">
              <a:spcBef>
                <a:spcPts val="300"/>
              </a:spcBef>
            </a:pPr>
            <a:endParaRPr lang="en-US" dirty="0">
              <a:solidFill>
                <a:schemeClr val="accent2">
                  <a:lumMod val="50000"/>
                </a:schemeClr>
              </a:solidFill>
              <a:latin typeface="Tahoma" pitchFamily="34" charset="0"/>
              <a:ea typeface="Tahoma" pitchFamily="34" charset="0"/>
              <a:cs typeface="Tahoma" pitchFamily="34" charset="0"/>
            </a:endParaRPr>
          </a:p>
        </p:txBody>
      </p:sp>
      <p:sp>
        <p:nvSpPr>
          <p:cNvPr id="4" name="TextBox 3"/>
          <p:cNvSpPr txBox="1"/>
          <p:nvPr/>
        </p:nvSpPr>
        <p:spPr>
          <a:xfrm>
            <a:off x="3657600" y="5791200"/>
            <a:ext cx="1981200" cy="369332"/>
          </a:xfrm>
          <a:prstGeom prst="rect">
            <a:avLst/>
          </a:prstGeom>
          <a:noFill/>
        </p:spPr>
        <p:txBody>
          <a:bodyPr wrap="square" rtlCol="0">
            <a:spAutoFit/>
          </a:bodyPr>
          <a:lstStyle/>
          <a:p>
            <a:r>
              <a:rPr lang="en-US" dirty="0" smtClean="0">
                <a:solidFill>
                  <a:schemeClr val="accent2">
                    <a:lumMod val="50000"/>
                  </a:schemeClr>
                </a:solidFill>
                <a:latin typeface="Tahoma" pitchFamily="34" charset="0"/>
                <a:ea typeface="Tahoma" pitchFamily="34" charset="0"/>
                <a:cs typeface="Tahoma" pitchFamily="34" charset="0"/>
              </a:rPr>
              <a:t>LESSON TWO</a:t>
            </a:r>
            <a:endParaRPr lang="en-US" dirty="0">
              <a:solidFill>
                <a:schemeClr val="accent2">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PERSEVERANCE</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0"/>
              </a:spcBef>
            </a:pPr>
            <a:r>
              <a:rPr lang="en-US" sz="2700" b="1" dirty="0" smtClean="0"/>
              <a:t>1 Thessalonians 1:6 </a:t>
            </a:r>
            <a:r>
              <a:rPr lang="en-US" sz="2700" dirty="0" smtClean="0"/>
              <a:t>You also became imitators of us and of the Lord, having received the word in much tribulation with the joy of the Holy Spirit…</a:t>
            </a:r>
            <a:endParaRPr lang="en-US" sz="2700" b="1" dirty="0" smtClean="0"/>
          </a:p>
          <a:p>
            <a:pPr>
              <a:lnSpc>
                <a:spcPct val="88000"/>
              </a:lnSpc>
              <a:spcBef>
                <a:spcPts val="0"/>
              </a:spcBef>
            </a:pPr>
            <a:r>
              <a:rPr lang="en-US" sz="2700" b="1" dirty="0" smtClean="0"/>
              <a:t>1 Thessalonians 3:1-5 </a:t>
            </a:r>
            <a:r>
              <a:rPr lang="en-US" sz="2700" dirty="0" smtClean="0"/>
              <a:t>Therefore when we could endure </a:t>
            </a:r>
            <a:r>
              <a:rPr lang="en-US" sz="2700" i="1" dirty="0" smtClean="0"/>
              <a:t>it</a:t>
            </a:r>
            <a:r>
              <a:rPr lang="en-US" sz="2700" dirty="0" smtClean="0"/>
              <a:t> no longer, we thought</a:t>
            </a:r>
            <a:r>
              <a:rPr lang="en-US" sz="2700" spc="-150" dirty="0" smtClean="0"/>
              <a:t> it best to be left </a:t>
            </a:r>
            <a:r>
              <a:rPr lang="en-US" sz="2700" dirty="0" smtClean="0"/>
              <a:t>behind at Athens alone, and we sent Timothy, our brother </a:t>
            </a:r>
            <a:r>
              <a:rPr lang="en-US" sz="2700" spc="-150" dirty="0" smtClean="0"/>
              <a:t>and God's </a:t>
            </a:r>
            <a:r>
              <a:rPr lang="en-US" sz="2700" dirty="0" smtClean="0"/>
              <a:t>fellow </a:t>
            </a:r>
            <a:r>
              <a:rPr lang="en-US" sz="2700" spc="-150" dirty="0" smtClean="0"/>
              <a:t>worker in the </a:t>
            </a:r>
            <a:r>
              <a:rPr lang="en-US" sz="2700" dirty="0" smtClean="0"/>
              <a:t>gospel of Christ, to strengthen and encourage </a:t>
            </a:r>
            <a:r>
              <a:rPr lang="en-US" sz="2700" spc="-150" dirty="0" smtClean="0"/>
              <a:t>you as to your </a:t>
            </a:r>
            <a:r>
              <a:rPr lang="en-US" sz="2700" dirty="0" smtClean="0"/>
              <a:t>faith</a:t>
            </a:r>
            <a:r>
              <a:rPr lang="en-US" sz="2700" spc="-150" dirty="0" smtClean="0"/>
              <a:t>, so that no </a:t>
            </a:r>
            <a:r>
              <a:rPr lang="en-US" sz="2700" dirty="0" smtClean="0"/>
              <a:t>one would be disturbed by these afflictions; for you yourselves know that we have been destined for this. For indeed when we were </a:t>
            </a:r>
            <a:r>
              <a:rPr lang="en-US" sz="2700" spc="-150" dirty="0" smtClean="0"/>
              <a:t>with you, we </a:t>
            </a:r>
            <a:r>
              <a:rPr lang="en-US" sz="2700" i="1" spc="-150" dirty="0" smtClean="0"/>
              <a:t>kept </a:t>
            </a:r>
            <a:r>
              <a:rPr lang="en-US" sz="2700" spc="-150" dirty="0" smtClean="0"/>
              <a:t> </a:t>
            </a:r>
            <a:r>
              <a:rPr lang="en-US" sz="2700" dirty="0" smtClean="0"/>
              <a:t>telling you in advance that we were going to suffer affliction; </a:t>
            </a:r>
            <a:r>
              <a:rPr lang="en-US" sz="2700" spc="-150" dirty="0" smtClean="0"/>
              <a:t>and so </a:t>
            </a:r>
            <a:r>
              <a:rPr lang="en-US" sz="2700" dirty="0" smtClean="0"/>
              <a:t>it came to pass, as you know. For this reason, when I could endure </a:t>
            </a:r>
            <a:r>
              <a:rPr lang="en-US" sz="2700" i="1" dirty="0" smtClean="0"/>
              <a:t>it</a:t>
            </a:r>
            <a:r>
              <a:rPr lang="en-US" sz="2700" dirty="0" smtClean="0"/>
              <a:t> no longer, I also sent to find out about your faith, for fear that the tempter might have tempted </a:t>
            </a:r>
            <a:r>
              <a:rPr lang="en-US" sz="2700" spc="-150" dirty="0" smtClean="0"/>
              <a:t>you, and our labor </a:t>
            </a:r>
            <a:r>
              <a:rPr lang="en-US" sz="2700" dirty="0" smtClean="0"/>
              <a:t>would be in vain</a:t>
            </a:r>
            <a:endParaRPr lang="en-US" sz="2700" dirty="0">
              <a:solidFill>
                <a:schemeClr val="accent2">
                  <a:lumMod val="5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PLEASURE IN WICKEDNESS</a:t>
            </a:r>
            <a:endParaRPr lang="en-US" dirty="0"/>
          </a:p>
        </p:txBody>
      </p:sp>
      <p:sp>
        <p:nvSpPr>
          <p:cNvPr id="3" name="Content Placeholder 2"/>
          <p:cNvSpPr>
            <a:spLocks noGrp="1"/>
          </p:cNvSpPr>
          <p:nvPr>
            <p:ph idx="1"/>
          </p:nvPr>
        </p:nvSpPr>
        <p:spPr/>
        <p:txBody>
          <a:bodyPr>
            <a:normAutofit lnSpcReduction="10000"/>
          </a:bodyPr>
          <a:lstStyle/>
          <a:p>
            <a:pPr>
              <a:lnSpc>
                <a:spcPct val="103000"/>
              </a:lnSpc>
            </a:pPr>
            <a:r>
              <a:rPr lang="en-US" b="1" dirty="0" smtClean="0"/>
              <a:t>2 Thessalonians 2:10-12 …</a:t>
            </a:r>
            <a:r>
              <a:rPr lang="en-US" dirty="0" smtClean="0"/>
              <a:t>and with all the deception of wickedness for those who perish, because they did not receive the love of the truth so as to be saved.  For this reason </a:t>
            </a:r>
            <a:r>
              <a:rPr lang="en-US" dirty="0" smtClean="0">
                <a:effectLst>
                  <a:outerShdw blurRad="38100" dist="38100" dir="2700000" algn="tl">
                    <a:srgbClr val="000000">
                      <a:alpha val="43137"/>
                    </a:srgbClr>
                  </a:outerShdw>
                </a:effectLst>
              </a:rPr>
              <a:t>God</a:t>
            </a:r>
            <a:r>
              <a:rPr lang="en-US" dirty="0" smtClean="0"/>
              <a:t> will send upon them a deluding influence so that they will believe what is false, in order that they all may be judged who </a:t>
            </a:r>
            <a:r>
              <a:rPr lang="en-US" dirty="0" smtClean="0">
                <a:effectLst>
                  <a:outerShdw blurRad="38100" dist="38100" dir="2700000" algn="tl">
                    <a:srgbClr val="000000">
                      <a:alpha val="43137"/>
                    </a:srgbClr>
                  </a:outerShdw>
                </a:effectLst>
              </a:rPr>
              <a:t>did not believe the truth</a:t>
            </a:r>
            <a:r>
              <a:rPr lang="en-US" dirty="0" smtClean="0"/>
              <a:t>, but </a:t>
            </a:r>
            <a:r>
              <a:rPr lang="en-US" dirty="0" smtClean="0">
                <a:effectLst>
                  <a:outerShdw blurRad="38100" dist="38100" dir="2700000" algn="tl">
                    <a:srgbClr val="000000">
                      <a:alpha val="43137"/>
                    </a:srgbClr>
                  </a:outerShdw>
                </a:effectLst>
              </a:rPr>
              <a:t>took pleasure</a:t>
            </a:r>
            <a:r>
              <a:rPr lang="en-US" dirty="0" smtClean="0"/>
              <a:t> in wickedness. </a:t>
            </a:r>
          </a:p>
          <a:p>
            <a:pPr>
              <a:lnSpc>
                <a:spcPct val="103000"/>
              </a:lnSpc>
              <a:spcBef>
                <a:spcPts val="300"/>
              </a:spcBef>
            </a:pPr>
            <a:r>
              <a:rPr lang="en-US" dirty="0" smtClean="0"/>
              <a:t>Send: </a:t>
            </a:r>
            <a:r>
              <a:rPr lang="en-US" i="1" dirty="0" err="1" smtClean="0"/>
              <a:t>pempo</a:t>
            </a:r>
            <a:r>
              <a:rPr lang="en-US" i="1" dirty="0" smtClean="0"/>
              <a:t>: </a:t>
            </a:r>
            <a:r>
              <a:rPr lang="en-US" dirty="0" smtClean="0"/>
              <a:t>to dispatch</a:t>
            </a:r>
          </a:p>
          <a:p>
            <a:pPr>
              <a:lnSpc>
                <a:spcPct val="103000"/>
              </a:lnSpc>
              <a:spcBef>
                <a:spcPts val="300"/>
              </a:spcBef>
            </a:pPr>
            <a:r>
              <a:rPr lang="en-US" dirty="0" smtClean="0">
                <a:solidFill>
                  <a:schemeClr val="accent2">
                    <a:lumMod val="50000"/>
                  </a:schemeClr>
                </a:solidFill>
              </a:rPr>
              <a:t>Deluding: </a:t>
            </a:r>
            <a:r>
              <a:rPr lang="en-US" i="1" dirty="0" smtClean="0">
                <a:solidFill>
                  <a:schemeClr val="accent2">
                    <a:lumMod val="50000"/>
                  </a:schemeClr>
                </a:solidFill>
              </a:rPr>
              <a:t>plane: </a:t>
            </a:r>
            <a:r>
              <a:rPr lang="en-US" dirty="0" smtClean="0">
                <a:solidFill>
                  <a:schemeClr val="accent2">
                    <a:lumMod val="50000"/>
                  </a:schemeClr>
                </a:solidFill>
              </a:rPr>
              <a:t>a wandering, fraudulence</a:t>
            </a:r>
          </a:p>
          <a:p>
            <a:pPr>
              <a:lnSpc>
                <a:spcPct val="103000"/>
              </a:lnSpc>
              <a:spcBef>
                <a:spcPts val="300"/>
              </a:spcBef>
            </a:pPr>
            <a:r>
              <a:rPr lang="en-US" dirty="0" smtClean="0"/>
              <a:t>Influence: </a:t>
            </a:r>
            <a:r>
              <a:rPr lang="en-US" i="1" dirty="0" err="1" smtClean="0"/>
              <a:t>energeia</a:t>
            </a:r>
            <a:r>
              <a:rPr lang="en-US" i="1" dirty="0" smtClean="0"/>
              <a:t>: </a:t>
            </a:r>
            <a:r>
              <a:rPr lang="en-US" dirty="0" smtClean="0"/>
              <a:t>operative power</a:t>
            </a:r>
          </a:p>
          <a:p>
            <a:pPr>
              <a:lnSpc>
                <a:spcPct val="103000"/>
              </a:lnSpc>
              <a:spcBef>
                <a:spcPts val="300"/>
              </a:spcBef>
            </a:pPr>
            <a:r>
              <a:rPr lang="en-US" dirty="0" smtClean="0">
                <a:solidFill>
                  <a:schemeClr val="accent2">
                    <a:lumMod val="50000"/>
                  </a:schemeClr>
                </a:solidFill>
              </a:rPr>
              <a:t>Does God cause bad things to happen or just allow them?  Does God punish people or allow the natural consequences of sin to prevail as punishment?</a:t>
            </a:r>
            <a:endParaRPr lang="en-US" dirty="0">
              <a:solidFill>
                <a:schemeClr val="accent2">
                  <a:lumMod val="5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TRUTH </a:t>
            </a:r>
            <a:endParaRPr lang="en-US" dirty="0"/>
          </a:p>
        </p:txBody>
      </p:sp>
      <p:sp>
        <p:nvSpPr>
          <p:cNvPr id="3" name="Content Placeholder 2"/>
          <p:cNvSpPr>
            <a:spLocks noGrp="1"/>
          </p:cNvSpPr>
          <p:nvPr>
            <p:ph idx="1"/>
          </p:nvPr>
        </p:nvSpPr>
        <p:spPr/>
        <p:txBody>
          <a:bodyPr/>
          <a:lstStyle/>
          <a:p>
            <a:pPr>
              <a:lnSpc>
                <a:spcPct val="95000"/>
              </a:lnSpc>
              <a:spcBef>
                <a:spcPts val="300"/>
              </a:spcBef>
            </a:pPr>
            <a:r>
              <a:rPr lang="en-US" b="1" dirty="0" smtClean="0">
                <a:solidFill>
                  <a:schemeClr val="accent2">
                    <a:lumMod val="50000"/>
                  </a:schemeClr>
                </a:solidFill>
              </a:rPr>
              <a:t> </a:t>
            </a:r>
            <a:r>
              <a:rPr lang="en-US" dirty="0" smtClean="0">
                <a:solidFill>
                  <a:schemeClr val="accent2">
                    <a:lumMod val="50000"/>
                  </a:schemeClr>
                </a:solidFill>
              </a:rPr>
              <a:t>Christians must be able to defend their faith</a:t>
            </a:r>
          </a:p>
          <a:p>
            <a:pPr>
              <a:lnSpc>
                <a:spcPct val="95000"/>
              </a:lnSpc>
              <a:spcBef>
                <a:spcPts val="300"/>
              </a:spcBef>
            </a:pPr>
            <a:r>
              <a:rPr lang="en-US" dirty="0" smtClean="0"/>
              <a:t> There is deception in the world—caused by many different sources</a:t>
            </a:r>
          </a:p>
          <a:p>
            <a:pPr>
              <a:lnSpc>
                <a:spcPct val="95000"/>
              </a:lnSpc>
              <a:spcBef>
                <a:spcPts val="300"/>
              </a:spcBef>
            </a:pPr>
            <a:r>
              <a:rPr lang="en-US" dirty="0" smtClean="0">
                <a:solidFill>
                  <a:schemeClr val="accent2">
                    <a:lumMod val="50000"/>
                  </a:schemeClr>
                </a:solidFill>
              </a:rPr>
              <a:t> You can’t know truth until you are in relationshi</a:t>
            </a:r>
            <a:r>
              <a:rPr lang="en-US" dirty="0" smtClean="0"/>
              <a:t>p with the Person who IS Truth</a:t>
            </a:r>
            <a:r>
              <a:rPr lang="en-US" dirty="0" smtClean="0">
                <a:solidFill>
                  <a:schemeClr val="accent2">
                    <a:lumMod val="50000"/>
                  </a:schemeClr>
                </a:solidFill>
              </a:rPr>
              <a:t> </a:t>
            </a:r>
          </a:p>
          <a:p>
            <a:pPr>
              <a:lnSpc>
                <a:spcPct val="95000"/>
              </a:lnSpc>
              <a:spcBef>
                <a:spcPts val="300"/>
              </a:spcBef>
            </a:pPr>
            <a:r>
              <a:rPr lang="en-US" b="1" dirty="0" smtClean="0"/>
              <a:t> </a:t>
            </a:r>
            <a:r>
              <a:rPr lang="en-US" dirty="0" smtClean="0"/>
              <a:t>The Holy Spirit only indwells believers</a:t>
            </a:r>
          </a:p>
          <a:p>
            <a:pPr>
              <a:lnSpc>
                <a:spcPct val="95000"/>
              </a:lnSpc>
              <a:spcBef>
                <a:spcPts val="300"/>
              </a:spcBef>
            </a:pPr>
            <a:r>
              <a:rPr lang="en-US" b="1" dirty="0" smtClean="0">
                <a:solidFill>
                  <a:schemeClr val="accent2">
                    <a:lumMod val="50000"/>
                  </a:schemeClr>
                </a:solidFill>
              </a:rPr>
              <a:t> </a:t>
            </a:r>
            <a:r>
              <a:rPr lang="en-US" dirty="0" smtClean="0"/>
              <a:t>The Holy Spirit enables discernment of truth, by the gift of discerning between spirits to some, and by renewin</a:t>
            </a:r>
            <a:r>
              <a:rPr lang="en-US" spc="-150" dirty="0" smtClean="0"/>
              <a:t>g the </a:t>
            </a:r>
            <a:r>
              <a:rPr lang="en-US" dirty="0" smtClean="0"/>
              <a:t>thinking/attitude/worldview</a:t>
            </a:r>
            <a:r>
              <a:rPr lang="en-US" spc="-150" dirty="0" smtClean="0"/>
              <a:t> of </a:t>
            </a:r>
            <a:r>
              <a:rPr lang="en-US" dirty="0" smtClean="0"/>
              <a:t>all believers</a:t>
            </a:r>
          </a:p>
          <a:p>
            <a:pPr>
              <a:lnSpc>
                <a:spcPct val="95000"/>
              </a:lnSpc>
              <a:spcBef>
                <a:spcPts val="300"/>
              </a:spcBef>
            </a:pPr>
            <a:r>
              <a:rPr lang="en-US" b="1" dirty="0" smtClean="0">
                <a:solidFill>
                  <a:schemeClr val="accent2">
                    <a:lumMod val="50000"/>
                  </a:schemeClr>
                </a:solidFill>
              </a:rPr>
              <a:t> </a:t>
            </a:r>
            <a:r>
              <a:rPr lang="en-US" dirty="0" smtClean="0">
                <a:solidFill>
                  <a:schemeClr val="accent2">
                    <a:lumMod val="50000"/>
                  </a:schemeClr>
                </a:solidFill>
              </a:rPr>
              <a:t>Every Christian</a:t>
            </a:r>
            <a:r>
              <a:rPr lang="en-US" spc="-150" dirty="0" smtClean="0">
                <a:solidFill>
                  <a:schemeClr val="accent2">
                    <a:lumMod val="50000"/>
                  </a:schemeClr>
                </a:solidFill>
              </a:rPr>
              <a:t> sh</a:t>
            </a:r>
            <a:r>
              <a:rPr lang="en-US" dirty="0" smtClean="0">
                <a:solidFill>
                  <a:schemeClr val="accent2">
                    <a:lumMod val="50000"/>
                  </a:schemeClr>
                </a:solidFill>
              </a:rPr>
              <a:t>ould model Christ an</a:t>
            </a:r>
            <a:r>
              <a:rPr lang="en-US" spc="-150" dirty="0" smtClean="0">
                <a:solidFill>
                  <a:schemeClr val="accent2">
                    <a:lumMod val="50000"/>
                  </a:schemeClr>
                </a:solidFill>
              </a:rPr>
              <a:t>d </a:t>
            </a:r>
            <a:r>
              <a:rPr lang="en-US" dirty="0" smtClean="0">
                <a:solidFill>
                  <a:schemeClr val="accent2">
                    <a:lumMod val="50000"/>
                  </a:schemeClr>
                </a:solidFill>
              </a:rPr>
              <a:t>make disciples</a:t>
            </a:r>
          </a:p>
          <a:p>
            <a:pPr>
              <a:lnSpc>
                <a:spcPct val="95000"/>
              </a:lnSpc>
              <a:spcBef>
                <a:spcPts val="300"/>
              </a:spcBef>
            </a:pPr>
            <a:r>
              <a:rPr lang="en-US" dirty="0" smtClean="0"/>
              <a:t> Christians will be persecuted</a:t>
            </a:r>
          </a:p>
          <a:p>
            <a:pPr>
              <a:lnSpc>
                <a:spcPct val="95000"/>
              </a:lnSpc>
              <a:spcBef>
                <a:spcPts val="300"/>
              </a:spcBef>
            </a:pPr>
            <a:r>
              <a:rPr lang="en-US" dirty="0" smtClean="0">
                <a:solidFill>
                  <a:schemeClr val="accent2">
                    <a:lumMod val="50000"/>
                  </a:schemeClr>
                </a:solidFill>
              </a:rPr>
              <a:t> Christian joy isn’t found IN circumstances but is evident DURING them</a:t>
            </a:r>
          </a:p>
          <a:p>
            <a:pPr>
              <a:lnSpc>
                <a:spcPct val="95000"/>
              </a:lnSpc>
              <a:spcBef>
                <a:spcPts val="300"/>
              </a:spcBef>
            </a:pPr>
            <a:endParaRPr lang="en-US" dirty="0">
              <a:solidFill>
                <a:schemeClr val="accent2">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VERSE FOR THE JOURNEY</a:t>
            </a:r>
            <a:endParaRPr lang="en-US" dirty="0"/>
          </a:p>
        </p:txBody>
      </p:sp>
      <p:sp>
        <p:nvSpPr>
          <p:cNvPr id="3" name="Content Placeholder 2"/>
          <p:cNvSpPr>
            <a:spLocks noGrp="1"/>
          </p:cNvSpPr>
          <p:nvPr>
            <p:ph idx="1"/>
          </p:nvPr>
        </p:nvSpPr>
        <p:spPr/>
        <p:txBody>
          <a:bodyPr>
            <a:normAutofit/>
          </a:bodyPr>
          <a:lstStyle/>
          <a:p>
            <a:r>
              <a:rPr lang="en-US" b="1" dirty="0" smtClean="0">
                <a:solidFill>
                  <a:schemeClr val="accent2">
                    <a:lumMod val="50000"/>
                  </a:schemeClr>
                </a:solidFill>
              </a:rPr>
              <a:t>2 Corinthians 6:4-8…</a:t>
            </a:r>
            <a:r>
              <a:rPr lang="en-US" dirty="0" smtClean="0">
                <a:solidFill>
                  <a:schemeClr val="accent2">
                    <a:lumMod val="50000"/>
                  </a:schemeClr>
                </a:solidFill>
              </a:rPr>
              <a:t>but in everything commending ourselves as servants of God, in much endurance, in afflictions, in hardships, in distresses, in beatings, in imprisonments, in tumults, in labors, in sleeplessness, in hunger, in purity, in knowledge, in patience, in kindness, in the Holy Spirit, in genuine love, in the </a:t>
            </a:r>
            <a:r>
              <a:rPr lang="en-US" b="1" dirty="0" smtClean="0">
                <a:solidFill>
                  <a:schemeClr val="accent2">
                    <a:lumMod val="50000"/>
                  </a:schemeClr>
                </a:solidFill>
              </a:rPr>
              <a:t>word of truth</a:t>
            </a:r>
            <a:r>
              <a:rPr lang="en-US" dirty="0" smtClean="0">
                <a:solidFill>
                  <a:schemeClr val="accent2">
                    <a:lumMod val="50000"/>
                  </a:schemeClr>
                </a:solidFill>
              </a:rPr>
              <a:t>, in the power of God; by the weapons of righteousness for the right hand and the left, by glory and dishonor, by evil report and good report; </a:t>
            </a:r>
            <a:r>
              <a:rPr lang="en-US" i="1" dirty="0" smtClean="0">
                <a:solidFill>
                  <a:schemeClr val="accent2">
                    <a:lumMod val="50000"/>
                  </a:schemeClr>
                </a:solidFill>
              </a:rPr>
              <a:t>regarded</a:t>
            </a:r>
            <a:r>
              <a:rPr lang="en-US" dirty="0" smtClean="0">
                <a:solidFill>
                  <a:schemeClr val="accent2">
                    <a:lumMod val="50000"/>
                  </a:schemeClr>
                </a:solidFill>
              </a:rPr>
              <a:t> as deceivers and yet true; </a:t>
            </a:r>
          </a:p>
          <a:p>
            <a:r>
              <a:rPr lang="en-US" dirty="0" smtClean="0">
                <a:solidFill>
                  <a:schemeClr val="accent2">
                    <a:lumMod val="50000"/>
                  </a:schemeClr>
                </a:solidFill>
              </a:rPr>
              <a:t> Truth: </a:t>
            </a:r>
            <a:r>
              <a:rPr lang="en-US" i="1" dirty="0" err="1" smtClean="0">
                <a:solidFill>
                  <a:schemeClr val="accent2">
                    <a:lumMod val="50000"/>
                  </a:schemeClr>
                </a:solidFill>
              </a:rPr>
              <a:t>aletheia</a:t>
            </a:r>
            <a:r>
              <a:rPr lang="en-US" i="1" dirty="0" smtClean="0">
                <a:solidFill>
                  <a:schemeClr val="accent2">
                    <a:lumMod val="50000"/>
                  </a:schemeClr>
                </a:solidFill>
              </a:rPr>
              <a:t>:</a:t>
            </a:r>
            <a:r>
              <a:rPr lang="en-US" dirty="0" smtClean="0">
                <a:solidFill>
                  <a:schemeClr val="accent2">
                    <a:lumMod val="50000"/>
                  </a:schemeClr>
                </a:solidFill>
              </a:rPr>
              <a:t> certain beyond any doubt</a:t>
            </a:r>
          </a:p>
          <a:p>
            <a:r>
              <a:rPr lang="en-US" dirty="0" smtClean="0">
                <a:solidFill>
                  <a:schemeClr val="accent2">
                    <a:lumMod val="50000"/>
                  </a:schemeClr>
                </a:solidFill>
                <a:effectLst>
                  <a:outerShdw blurRad="38100" dist="38100" dir="2700000" algn="tl">
                    <a:srgbClr val="000000">
                      <a:alpha val="43137"/>
                    </a:srgbClr>
                  </a:outerShdw>
                </a:effectLst>
              </a:rPr>
              <a:t> WHO DO YOU BELIEVE?  WHAT DO YOU BELIEVE?</a:t>
            </a: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CHURCH CHARACTERISTICS</a:t>
            </a:r>
            <a:endParaRPr lang="en-US" dirty="0"/>
          </a:p>
        </p:txBody>
      </p:sp>
      <p:sp>
        <p:nvSpPr>
          <p:cNvPr id="3" name="Content Placeholder 2"/>
          <p:cNvSpPr>
            <a:spLocks noGrp="1"/>
          </p:cNvSpPr>
          <p:nvPr>
            <p:ph idx="1"/>
          </p:nvPr>
        </p:nvSpPr>
        <p:spPr/>
        <p:txBody>
          <a:bodyPr>
            <a:normAutofit/>
          </a:bodyPr>
          <a:lstStyle/>
          <a:p>
            <a:pPr>
              <a:lnSpc>
                <a:spcPct val="90000"/>
              </a:lnSpc>
              <a:spcBef>
                <a:spcPts val="200"/>
              </a:spcBef>
              <a:spcAft>
                <a:spcPts val="300"/>
              </a:spcAft>
            </a:pPr>
            <a:r>
              <a:rPr lang="en-US" dirty="0" smtClean="0">
                <a:solidFill>
                  <a:schemeClr val="accent2">
                    <a:lumMod val="50000"/>
                  </a:schemeClr>
                </a:solidFill>
              </a:rPr>
              <a:t>Paul commended the church in Thessalonica in three areas:</a:t>
            </a:r>
          </a:p>
          <a:p>
            <a:pPr>
              <a:lnSpc>
                <a:spcPct val="90000"/>
              </a:lnSpc>
              <a:spcBef>
                <a:spcPts val="200"/>
              </a:spcBef>
              <a:spcAft>
                <a:spcPts val="300"/>
              </a:spcAft>
              <a:buNone/>
            </a:pPr>
            <a:r>
              <a:rPr lang="en-US" dirty="0" smtClean="0">
                <a:solidFill>
                  <a:schemeClr val="accent2">
                    <a:lumMod val="50000"/>
                  </a:schemeClr>
                </a:solidFill>
              </a:rPr>
              <a:t>  </a:t>
            </a:r>
            <a:r>
              <a:rPr lang="en-US" b="1" dirty="0" smtClean="0">
                <a:solidFill>
                  <a:schemeClr val="accent2">
                    <a:lumMod val="50000"/>
                  </a:schemeClr>
                </a:solidFill>
              </a:rPr>
              <a:t> 1.  </a:t>
            </a:r>
            <a:r>
              <a:rPr lang="en-US" dirty="0" smtClean="0">
                <a:solidFill>
                  <a:schemeClr val="accent2">
                    <a:lumMod val="50000"/>
                  </a:schemeClr>
                </a:solidFill>
              </a:rPr>
              <a:t>Work had been born from their </a:t>
            </a:r>
            <a:r>
              <a:rPr lang="en-US" dirty="0" smtClean="0">
                <a:solidFill>
                  <a:schemeClr val="accent2">
                    <a:lumMod val="50000"/>
                  </a:schemeClr>
                </a:solidFill>
                <a:effectLst>
                  <a:outerShdw blurRad="38100" dist="38100" dir="2700000" algn="tl">
                    <a:srgbClr val="000000">
                      <a:alpha val="43137"/>
                    </a:srgbClr>
                  </a:outerShdw>
                </a:effectLst>
              </a:rPr>
              <a:t>faith</a:t>
            </a:r>
            <a:r>
              <a:rPr lang="en-US" dirty="0" smtClean="0">
                <a:solidFill>
                  <a:schemeClr val="accent2">
                    <a:lumMod val="50000"/>
                  </a:schemeClr>
                </a:solidFill>
              </a:rPr>
              <a:t>; they had repented from following idols</a:t>
            </a:r>
          </a:p>
          <a:p>
            <a:pPr>
              <a:lnSpc>
                <a:spcPct val="90000"/>
              </a:lnSpc>
              <a:spcBef>
                <a:spcPts val="200"/>
              </a:spcBef>
              <a:spcAft>
                <a:spcPts val="300"/>
              </a:spcAft>
              <a:buNone/>
            </a:pPr>
            <a:r>
              <a:rPr lang="en-US" dirty="0" smtClean="0">
                <a:solidFill>
                  <a:schemeClr val="accent2">
                    <a:lumMod val="50000"/>
                  </a:schemeClr>
                </a:solidFill>
              </a:rPr>
              <a:t>   </a:t>
            </a:r>
            <a:r>
              <a:rPr lang="en-US" b="1" dirty="0" smtClean="0">
                <a:solidFill>
                  <a:schemeClr val="accent2">
                    <a:lumMod val="50000"/>
                  </a:schemeClr>
                </a:solidFill>
              </a:rPr>
              <a:t>2.  </a:t>
            </a:r>
            <a:r>
              <a:rPr lang="en-US" dirty="0" smtClean="0">
                <a:solidFill>
                  <a:schemeClr val="accent2">
                    <a:lumMod val="50000"/>
                  </a:schemeClr>
                </a:solidFill>
              </a:rPr>
              <a:t>Work had been born from their </a:t>
            </a:r>
            <a:r>
              <a:rPr lang="en-US" dirty="0" smtClean="0">
                <a:solidFill>
                  <a:schemeClr val="accent2">
                    <a:lumMod val="50000"/>
                  </a:schemeClr>
                </a:solidFill>
                <a:effectLst>
                  <a:outerShdw blurRad="38100" dist="38100" dir="2700000" algn="tl">
                    <a:srgbClr val="000000">
                      <a:alpha val="43137"/>
                    </a:srgbClr>
                  </a:outerShdw>
                </a:effectLst>
              </a:rPr>
              <a:t>love </a:t>
            </a:r>
            <a:r>
              <a:rPr lang="en-US" dirty="0" smtClean="0">
                <a:solidFill>
                  <a:schemeClr val="accent2">
                    <a:lumMod val="50000"/>
                  </a:schemeClr>
                </a:solidFill>
              </a:rPr>
              <a:t>for Christ; they chose to serve God in the midst of persecution</a:t>
            </a:r>
          </a:p>
          <a:p>
            <a:pPr>
              <a:lnSpc>
                <a:spcPct val="90000"/>
              </a:lnSpc>
              <a:spcBef>
                <a:spcPts val="200"/>
              </a:spcBef>
              <a:spcAft>
                <a:spcPts val="300"/>
              </a:spcAft>
              <a:buNone/>
            </a:pPr>
            <a:r>
              <a:rPr lang="en-US" dirty="0" smtClean="0">
                <a:solidFill>
                  <a:schemeClr val="accent2">
                    <a:lumMod val="50000"/>
                  </a:schemeClr>
                </a:solidFill>
              </a:rPr>
              <a:t>   </a:t>
            </a:r>
            <a:r>
              <a:rPr lang="en-US" b="1" dirty="0" smtClean="0">
                <a:solidFill>
                  <a:schemeClr val="accent2">
                    <a:lumMod val="50000"/>
                  </a:schemeClr>
                </a:solidFill>
              </a:rPr>
              <a:t>3.  </a:t>
            </a:r>
            <a:r>
              <a:rPr lang="en-US" dirty="0" smtClean="0">
                <a:solidFill>
                  <a:schemeClr val="accent2">
                    <a:lumMod val="50000"/>
                  </a:schemeClr>
                </a:solidFill>
              </a:rPr>
              <a:t>In their abiding </a:t>
            </a:r>
            <a:r>
              <a:rPr lang="en-US" dirty="0" smtClean="0">
                <a:solidFill>
                  <a:schemeClr val="accent2">
                    <a:lumMod val="50000"/>
                  </a:schemeClr>
                </a:solidFill>
                <a:effectLst>
                  <a:outerShdw blurRad="38100" dist="38100" dir="2700000" algn="tl">
                    <a:srgbClr val="000000">
                      <a:alpha val="43137"/>
                    </a:srgbClr>
                  </a:outerShdw>
                </a:effectLst>
              </a:rPr>
              <a:t>faith</a:t>
            </a:r>
            <a:r>
              <a:rPr lang="en-US" dirty="0" smtClean="0">
                <a:solidFill>
                  <a:schemeClr val="accent2">
                    <a:lumMod val="50000"/>
                  </a:schemeClr>
                </a:solidFill>
              </a:rPr>
              <a:t>; they had patiently born a heavy load born from biblical hope</a:t>
            </a:r>
          </a:p>
          <a:p>
            <a:pPr>
              <a:lnSpc>
                <a:spcPct val="90000"/>
              </a:lnSpc>
              <a:spcBef>
                <a:spcPts val="200"/>
              </a:spcBef>
              <a:spcAft>
                <a:spcPts val="300"/>
              </a:spcAft>
            </a:pPr>
            <a:r>
              <a:rPr lang="en-US" b="1" dirty="0" smtClean="0">
                <a:solidFill>
                  <a:schemeClr val="accent2">
                    <a:lumMod val="50000"/>
                  </a:schemeClr>
                </a:solidFill>
              </a:rPr>
              <a:t>1 Corinthians 13:13 </a:t>
            </a:r>
            <a:r>
              <a:rPr lang="en-US" dirty="0" smtClean="0">
                <a:solidFill>
                  <a:schemeClr val="accent2">
                    <a:lumMod val="50000"/>
                  </a:schemeClr>
                </a:solidFill>
              </a:rPr>
              <a:t> But now faith, hope, love, abide these three; but the greatest of these is love. </a:t>
            </a:r>
          </a:p>
          <a:p>
            <a:pPr>
              <a:lnSpc>
                <a:spcPct val="90000"/>
              </a:lnSpc>
              <a:spcBef>
                <a:spcPts val="200"/>
              </a:spcBef>
              <a:spcAft>
                <a:spcPts val="300"/>
              </a:spcAft>
            </a:pPr>
            <a:r>
              <a:rPr lang="en-US" dirty="0" smtClean="0"/>
              <a:t>The church made up of the elect; it is expressed globally as well as locally</a:t>
            </a:r>
          </a:p>
          <a:p>
            <a:pPr>
              <a:lnSpc>
                <a:spcPct val="90000"/>
              </a:lnSpc>
              <a:spcBef>
                <a:spcPts val="200"/>
              </a:spcBef>
              <a:spcAft>
                <a:spcPts val="300"/>
              </a:spcAft>
            </a:pPr>
            <a:r>
              <a:rPr lang="en-US" dirty="0" smtClean="0"/>
              <a:t>Divine election and human responsibility</a:t>
            </a:r>
          </a:p>
          <a:p>
            <a:pPr>
              <a:lnSpc>
                <a:spcPct val="90000"/>
              </a:lnSpc>
              <a:spcBef>
                <a:spcPts val="200"/>
              </a:spcBef>
              <a:spcAft>
                <a:spcPts val="300"/>
              </a:spcAft>
              <a:buNone/>
            </a:pPr>
            <a:endParaRPr lang="en-US" dirty="0" smtClean="0">
              <a:solidFill>
                <a:schemeClr val="accent2">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a:t>
            </a:r>
            <a:endParaRPr lang="en-US" dirty="0"/>
          </a:p>
        </p:txBody>
      </p:sp>
      <p:sp>
        <p:nvSpPr>
          <p:cNvPr id="3" name="Content Placeholder 2"/>
          <p:cNvSpPr>
            <a:spLocks noGrp="1"/>
          </p:cNvSpPr>
          <p:nvPr>
            <p:ph idx="1"/>
          </p:nvPr>
        </p:nvSpPr>
        <p:spPr/>
        <p:txBody>
          <a:bodyPr>
            <a:normAutofit lnSpcReduction="10000"/>
          </a:bodyPr>
          <a:lstStyle/>
          <a:p>
            <a:pPr>
              <a:lnSpc>
                <a:spcPct val="105000"/>
              </a:lnSpc>
            </a:pPr>
            <a:r>
              <a:rPr lang="en-US" b="1" dirty="0" smtClean="0"/>
              <a:t>Colossians 3:12-14 </a:t>
            </a:r>
            <a:r>
              <a:rPr lang="en-US" baseline="30000" dirty="0" smtClean="0"/>
              <a:t> </a:t>
            </a:r>
            <a:r>
              <a:rPr lang="en-US" dirty="0" smtClean="0"/>
              <a:t> So, as those who have been </a:t>
            </a:r>
            <a:r>
              <a:rPr lang="en-US" dirty="0" smtClean="0">
                <a:effectLst>
                  <a:outerShdw blurRad="38100" dist="38100" dir="2700000" algn="tl">
                    <a:srgbClr val="000000">
                      <a:alpha val="43137"/>
                    </a:srgbClr>
                  </a:outerShdw>
                </a:effectLst>
              </a:rPr>
              <a:t>chosen</a:t>
            </a:r>
            <a:r>
              <a:rPr lang="en-US" dirty="0" smtClean="0"/>
              <a:t> of God, holy and beloved, put on a heart of compassion, kindness, humility, gentleness and patience; bearing with one another, and forgiving each other, whoever has a complaint against anyone; just as </a:t>
            </a:r>
            <a:r>
              <a:rPr lang="en-US" spc="-150" dirty="0" smtClean="0"/>
              <a:t>the Lord forgave you, so also </a:t>
            </a:r>
            <a:r>
              <a:rPr lang="en-US" dirty="0" smtClean="0"/>
              <a:t>should you. Beyond all these things </a:t>
            </a:r>
            <a:r>
              <a:rPr lang="en-US" i="1" dirty="0" smtClean="0"/>
              <a:t>put on</a:t>
            </a:r>
            <a:r>
              <a:rPr lang="en-US" dirty="0" smtClean="0"/>
              <a:t> love, which is the perfect bond of unity.</a:t>
            </a:r>
          </a:p>
          <a:p>
            <a:pPr>
              <a:lnSpc>
                <a:spcPct val="105000"/>
              </a:lnSpc>
            </a:pPr>
            <a:r>
              <a:rPr lang="en-US" dirty="0" smtClean="0"/>
              <a:t>Chosen: </a:t>
            </a:r>
            <a:r>
              <a:rPr lang="en-US" i="1" dirty="0" err="1" smtClean="0"/>
              <a:t>eklektos</a:t>
            </a:r>
            <a:r>
              <a:rPr lang="en-US" i="1" dirty="0" smtClean="0"/>
              <a:t>: </a:t>
            </a:r>
            <a:r>
              <a:rPr lang="en-US" dirty="0" smtClean="0"/>
              <a:t>selected from a larger group </a:t>
            </a:r>
          </a:p>
          <a:p>
            <a:pPr>
              <a:lnSpc>
                <a:spcPct val="105000"/>
              </a:lnSpc>
            </a:pPr>
            <a:r>
              <a:rPr lang="en-US" dirty="0" smtClean="0">
                <a:solidFill>
                  <a:schemeClr val="accent2">
                    <a:lumMod val="50000"/>
                  </a:schemeClr>
                </a:solidFill>
              </a:rPr>
              <a:t>The basis of selection is faith in Jesus</a:t>
            </a:r>
          </a:p>
          <a:p>
            <a:pPr>
              <a:lnSpc>
                <a:spcPct val="105000"/>
              </a:lnSpc>
            </a:pPr>
            <a:r>
              <a:rPr lang="en-US" b="1" dirty="0" smtClean="0"/>
              <a:t>Ephesians 2:8-9 </a:t>
            </a:r>
            <a:r>
              <a:rPr lang="en-US" dirty="0" smtClean="0"/>
              <a:t> For by grace you have been saved through faith; and that not of yourselves, </a:t>
            </a:r>
            <a:r>
              <a:rPr lang="en-US" i="1" dirty="0" smtClean="0"/>
              <a:t>it is</a:t>
            </a:r>
            <a:r>
              <a:rPr lang="en-US" dirty="0" smtClean="0"/>
              <a:t> the gift of God; not as a result of works, so that no one may boast. </a:t>
            </a:r>
            <a:endParaRPr lang="en-US" dirty="0">
              <a:solidFill>
                <a:schemeClr val="accent2">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DECEPTION</a:t>
            </a:r>
            <a:endParaRPr lang="en-US" dirty="0"/>
          </a:p>
        </p:txBody>
      </p:sp>
      <p:sp>
        <p:nvSpPr>
          <p:cNvPr id="3" name="Content Placeholder 2"/>
          <p:cNvSpPr>
            <a:spLocks noGrp="1"/>
          </p:cNvSpPr>
          <p:nvPr>
            <p:ph idx="1"/>
          </p:nvPr>
        </p:nvSpPr>
        <p:spPr/>
        <p:txBody>
          <a:bodyPr>
            <a:noAutofit/>
          </a:bodyPr>
          <a:lstStyle/>
          <a:p>
            <a:pPr>
              <a:lnSpc>
                <a:spcPct val="90000"/>
              </a:lnSpc>
              <a:spcBef>
                <a:spcPts val="200"/>
              </a:spcBef>
            </a:pPr>
            <a:r>
              <a:rPr lang="en-US" b="1" dirty="0" smtClean="0"/>
              <a:t>1 John 2:19-20  </a:t>
            </a:r>
            <a:r>
              <a:rPr lang="en-US" dirty="0" smtClean="0"/>
              <a:t>They went out from us, but they were not </a:t>
            </a:r>
            <a:r>
              <a:rPr lang="en-US" i="1" dirty="0" smtClean="0"/>
              <a:t>really</a:t>
            </a:r>
            <a:r>
              <a:rPr lang="en-US" dirty="0" smtClean="0"/>
              <a:t> of us; for if they had been of us, they would have remained </a:t>
            </a:r>
            <a:r>
              <a:rPr lang="en-US" spc="-150" dirty="0" smtClean="0"/>
              <a:t>with us; but </a:t>
            </a:r>
            <a:r>
              <a:rPr lang="en-US" i="1" dirty="0" smtClean="0"/>
              <a:t>they went out,</a:t>
            </a:r>
            <a:r>
              <a:rPr lang="en-US" dirty="0" smtClean="0"/>
              <a:t> so </a:t>
            </a:r>
            <a:r>
              <a:rPr lang="en-US" spc="-150" dirty="0" smtClean="0"/>
              <a:t>that</a:t>
            </a:r>
            <a:r>
              <a:rPr lang="en-US" dirty="0" smtClean="0"/>
              <a:t> it would be shown that they all are not of us. But you have an anointing </a:t>
            </a:r>
            <a:r>
              <a:rPr lang="en-US" spc="-150" dirty="0" smtClean="0"/>
              <a:t>from the </a:t>
            </a:r>
            <a:r>
              <a:rPr lang="en-US" dirty="0" smtClean="0"/>
              <a:t>Holy One, and you all know. </a:t>
            </a:r>
          </a:p>
          <a:p>
            <a:pPr>
              <a:lnSpc>
                <a:spcPct val="90000"/>
              </a:lnSpc>
              <a:spcBef>
                <a:spcPts val="200"/>
              </a:spcBef>
            </a:pPr>
            <a:r>
              <a:rPr lang="en-US" dirty="0" smtClean="0"/>
              <a:t>Josh Harris, the “I Kissed Dating Goodbye” author, recently announced his is divorcing his wife and leaving his faith.</a:t>
            </a:r>
          </a:p>
          <a:p>
            <a:pPr>
              <a:lnSpc>
                <a:spcPct val="90000"/>
              </a:lnSpc>
              <a:spcBef>
                <a:spcPts val="200"/>
              </a:spcBef>
            </a:pPr>
            <a:r>
              <a:rPr lang="en-US" dirty="0" smtClean="0"/>
              <a:t>Former </a:t>
            </a:r>
            <a:r>
              <a:rPr lang="en-US" dirty="0" err="1" smtClean="0"/>
              <a:t>Hillsong</a:t>
            </a:r>
            <a:r>
              <a:rPr lang="en-US" dirty="0" smtClean="0"/>
              <a:t> songwriter and worship leader Marty Sampson has disclosed he is “losing” faith.</a:t>
            </a:r>
          </a:p>
          <a:p>
            <a:pPr>
              <a:lnSpc>
                <a:spcPct val="90000"/>
              </a:lnSpc>
              <a:spcBef>
                <a:spcPts val="200"/>
              </a:spcBef>
            </a:pPr>
            <a:r>
              <a:rPr lang="en-US" b="1" dirty="0" smtClean="0"/>
              <a:t>Romans 8:16 </a:t>
            </a:r>
            <a:r>
              <a:rPr lang="en-US" dirty="0" smtClean="0"/>
              <a:t> The Spirit Himself</a:t>
            </a:r>
            <a:r>
              <a:rPr lang="en-US" dirty="0" smtClean="0">
                <a:effectLst>
                  <a:outerShdw blurRad="38100" dist="38100" dir="2700000" algn="tl">
                    <a:srgbClr val="000000">
                      <a:alpha val="43137"/>
                    </a:srgbClr>
                  </a:outerShdw>
                </a:effectLst>
              </a:rPr>
              <a:t> testifies </a:t>
            </a:r>
            <a:r>
              <a:rPr lang="en-US" dirty="0" smtClean="0"/>
              <a:t>with our spirit that we are children of God…</a:t>
            </a:r>
          </a:p>
          <a:p>
            <a:pPr>
              <a:lnSpc>
                <a:spcPct val="90000"/>
              </a:lnSpc>
              <a:spcBef>
                <a:spcPts val="200"/>
              </a:spcBef>
            </a:pPr>
            <a:r>
              <a:rPr lang="en-US" dirty="0" smtClean="0"/>
              <a:t>Testify: </a:t>
            </a:r>
            <a:r>
              <a:rPr lang="en-US" i="1" dirty="0" err="1" smtClean="0"/>
              <a:t>summartureo</a:t>
            </a:r>
            <a:r>
              <a:rPr lang="en-US" i="1" dirty="0" smtClean="0"/>
              <a:t>: </a:t>
            </a:r>
            <a:r>
              <a:rPr lang="en-US" dirty="0" smtClean="0"/>
              <a:t>to bear witness; corroborate  the truth of something</a:t>
            </a:r>
            <a:br>
              <a:rPr lang="en-US" dirty="0" smtClean="0"/>
            </a:br>
            <a:endParaRPr lang="en-US" dirty="0">
              <a:solidFill>
                <a:schemeClr val="accent2">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ROLE OF THE CHURCH</a:t>
            </a:r>
            <a:endParaRPr lang="en-US" dirty="0"/>
          </a:p>
        </p:txBody>
      </p:sp>
      <p:sp>
        <p:nvSpPr>
          <p:cNvPr id="3" name="Content Placeholder 2"/>
          <p:cNvSpPr>
            <a:spLocks noGrp="1"/>
          </p:cNvSpPr>
          <p:nvPr>
            <p:ph idx="1"/>
          </p:nvPr>
        </p:nvSpPr>
        <p:spPr/>
        <p:txBody>
          <a:bodyPr>
            <a:noAutofit/>
          </a:bodyPr>
          <a:lstStyle/>
          <a:p>
            <a:pPr>
              <a:lnSpc>
                <a:spcPct val="88000"/>
              </a:lnSpc>
              <a:spcBef>
                <a:spcPts val="0"/>
              </a:spcBef>
            </a:pPr>
            <a:r>
              <a:rPr lang="en-US" dirty="0" smtClean="0"/>
              <a:t>Jesus said He is the truth; the Word of God is the Word of Truth; the Spirit is the Spirit of Truth</a:t>
            </a:r>
          </a:p>
          <a:p>
            <a:pPr>
              <a:lnSpc>
                <a:spcPct val="88000"/>
              </a:lnSpc>
              <a:spcBef>
                <a:spcPts val="0"/>
              </a:spcBef>
            </a:pPr>
            <a:r>
              <a:rPr lang="en-US" b="1" dirty="0" smtClean="0"/>
              <a:t>1 Timothy 3:15 …</a:t>
            </a:r>
            <a:r>
              <a:rPr lang="en-US" i="1" dirty="0" smtClean="0"/>
              <a:t>I write</a:t>
            </a:r>
            <a:r>
              <a:rPr lang="en-US" dirty="0" smtClean="0"/>
              <a:t> so that you will know how one ought to conduct himself in the household of God, which is the church of the living God, the </a:t>
            </a:r>
            <a:r>
              <a:rPr lang="en-US" dirty="0" smtClean="0">
                <a:effectLst>
                  <a:outerShdw blurRad="38100" dist="38100" dir="2700000" algn="tl">
                    <a:srgbClr val="000000">
                      <a:alpha val="43137"/>
                    </a:srgbClr>
                  </a:outerShdw>
                </a:effectLst>
              </a:rPr>
              <a:t>pillar</a:t>
            </a:r>
            <a:r>
              <a:rPr lang="en-US" dirty="0" smtClean="0"/>
              <a:t> and </a:t>
            </a:r>
            <a:r>
              <a:rPr lang="en-US" dirty="0" smtClean="0">
                <a:effectLst>
                  <a:outerShdw blurRad="38100" dist="38100" dir="2700000" algn="tl">
                    <a:srgbClr val="000000">
                      <a:alpha val="43137"/>
                    </a:srgbClr>
                  </a:outerShdw>
                </a:effectLst>
              </a:rPr>
              <a:t>support</a:t>
            </a:r>
            <a:r>
              <a:rPr lang="en-US" dirty="0" smtClean="0"/>
              <a:t> of the truth. </a:t>
            </a:r>
          </a:p>
          <a:p>
            <a:pPr>
              <a:lnSpc>
                <a:spcPct val="88000"/>
              </a:lnSpc>
              <a:spcBef>
                <a:spcPts val="0"/>
              </a:spcBef>
            </a:pPr>
            <a:r>
              <a:rPr lang="en-US" dirty="0" smtClean="0">
                <a:solidFill>
                  <a:schemeClr val="accent2">
                    <a:lumMod val="50000"/>
                  </a:schemeClr>
                </a:solidFill>
              </a:rPr>
              <a:t>Pillar: </a:t>
            </a:r>
            <a:r>
              <a:rPr lang="en-US" i="1" dirty="0" err="1" smtClean="0">
                <a:solidFill>
                  <a:schemeClr val="accent2">
                    <a:lumMod val="50000"/>
                  </a:schemeClr>
                </a:solidFill>
              </a:rPr>
              <a:t>stylos</a:t>
            </a:r>
            <a:r>
              <a:rPr lang="en-US" i="1" dirty="0" smtClean="0">
                <a:solidFill>
                  <a:schemeClr val="accent2">
                    <a:lumMod val="50000"/>
                  </a:schemeClr>
                </a:solidFill>
              </a:rPr>
              <a:t>: </a:t>
            </a:r>
            <a:r>
              <a:rPr lang="en-US" dirty="0" smtClean="0">
                <a:solidFill>
                  <a:schemeClr val="accent2">
                    <a:lumMod val="50000"/>
                  </a:schemeClr>
                </a:solidFill>
              </a:rPr>
              <a:t>a supporting column or method</a:t>
            </a:r>
          </a:p>
          <a:p>
            <a:pPr>
              <a:lnSpc>
                <a:spcPct val="88000"/>
              </a:lnSpc>
              <a:spcBef>
                <a:spcPts val="0"/>
              </a:spcBef>
            </a:pPr>
            <a:r>
              <a:rPr lang="en-US" dirty="0" smtClean="0"/>
              <a:t>Support: </a:t>
            </a:r>
            <a:r>
              <a:rPr lang="en-US" i="1" dirty="0" err="1" smtClean="0"/>
              <a:t>hedraioma</a:t>
            </a:r>
            <a:r>
              <a:rPr lang="en-US" i="1" dirty="0" smtClean="0"/>
              <a:t>: </a:t>
            </a:r>
            <a:r>
              <a:rPr lang="en-US" dirty="0" smtClean="0"/>
              <a:t>grounding, foundation</a:t>
            </a:r>
          </a:p>
          <a:p>
            <a:pPr>
              <a:lnSpc>
                <a:spcPct val="88000"/>
              </a:lnSpc>
              <a:spcBef>
                <a:spcPts val="0"/>
              </a:spcBef>
            </a:pPr>
            <a:r>
              <a:rPr lang="en-US" b="1" dirty="0" smtClean="0"/>
              <a:t>1 Corinthians 3:11-13 </a:t>
            </a:r>
            <a:r>
              <a:rPr lang="en-US" dirty="0" smtClean="0"/>
              <a:t> For no man can lay a foundation other than the one which is laid, which is Jesus Christ.</a:t>
            </a:r>
            <a:r>
              <a:rPr lang="en-US" baseline="30000" dirty="0" smtClean="0"/>
              <a:t> </a:t>
            </a:r>
            <a:r>
              <a:rPr lang="en-US" dirty="0" smtClean="0"/>
              <a:t>Now if any man builds on the foundation with gold, silver, precious stones, wood, hay, straw, each man's work will become evident; for the day will show it because it is </a:t>
            </a:r>
            <a:r>
              <a:rPr lang="en-US" i="1" dirty="0" smtClean="0"/>
              <a:t>to be</a:t>
            </a:r>
            <a:r>
              <a:rPr lang="en-US" dirty="0" smtClean="0"/>
              <a:t> revealed with fire, and the fire itself will test the quality of each man's work. </a:t>
            </a:r>
            <a:endParaRPr lang="en-US" dirty="0">
              <a:solidFill>
                <a:schemeClr val="accent2">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A CHURCH DO?</a:t>
            </a:r>
            <a:endParaRPr lang="en-US" dirty="0"/>
          </a:p>
        </p:txBody>
      </p:sp>
      <p:sp>
        <p:nvSpPr>
          <p:cNvPr id="3" name="Content Placeholder 2"/>
          <p:cNvSpPr>
            <a:spLocks noGrp="1"/>
          </p:cNvSpPr>
          <p:nvPr>
            <p:ph idx="1"/>
          </p:nvPr>
        </p:nvSpPr>
        <p:spPr/>
        <p:txBody>
          <a:bodyPr>
            <a:normAutofit/>
          </a:bodyPr>
          <a:lstStyle/>
          <a:p>
            <a:r>
              <a:rPr lang="en-US" dirty="0" smtClean="0">
                <a:solidFill>
                  <a:schemeClr val="accent2">
                    <a:lumMod val="50000"/>
                  </a:schemeClr>
                </a:solidFill>
              </a:rPr>
              <a:t> </a:t>
            </a:r>
            <a:r>
              <a:rPr lang="en-US" b="1" dirty="0" smtClean="0"/>
              <a:t>2 Timothy 2:2  </a:t>
            </a:r>
            <a:r>
              <a:rPr lang="en-US" dirty="0" smtClean="0"/>
              <a:t>The things which you have heard from me in the presence of many witnesses, </a:t>
            </a:r>
            <a:r>
              <a:rPr lang="en-US" b="1" dirty="0" smtClean="0"/>
              <a:t>entrust these to faithful men who will be able to teach others also. </a:t>
            </a:r>
          </a:p>
          <a:p>
            <a:r>
              <a:rPr lang="en-US" dirty="0" smtClean="0"/>
              <a:t>Without a real relationship with Christ, there is no indwelling Holy Spirit</a:t>
            </a:r>
          </a:p>
          <a:p>
            <a:r>
              <a:rPr lang="en-US" dirty="0" smtClean="0"/>
              <a:t>Without the Spirit, truth cannot be discerned</a:t>
            </a:r>
          </a:p>
          <a:p>
            <a:r>
              <a:rPr lang="en-US" dirty="0" smtClean="0"/>
              <a:t>This is not only discerning the truth about the church and doctrine, but also the ability to discern events and teaching in the world</a:t>
            </a:r>
          </a:p>
          <a:p>
            <a:r>
              <a:rPr lang="en-US" dirty="0" smtClean="0"/>
              <a:t>The Holy Spirit’s ministry impacts our worldview</a:t>
            </a:r>
            <a:br>
              <a:rPr lang="en-US" dirty="0" smtClean="0"/>
            </a:br>
            <a:endParaRPr lang="en-US" dirty="0">
              <a:solidFill>
                <a:schemeClr val="accent2">
                  <a:lumMod val="5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dirty="0" smtClean="0"/>
              <a:t>HOW DID JESUS DO IT?</a:t>
            </a:r>
            <a:endParaRPr lang="en-US" dirty="0"/>
          </a:p>
        </p:txBody>
      </p:sp>
      <p:sp>
        <p:nvSpPr>
          <p:cNvPr id="3" name="Content Placeholder 2"/>
          <p:cNvSpPr>
            <a:spLocks noGrp="1"/>
          </p:cNvSpPr>
          <p:nvPr>
            <p:ph idx="1"/>
          </p:nvPr>
        </p:nvSpPr>
        <p:spPr>
          <a:xfrm>
            <a:off x="0" y="1066800"/>
            <a:ext cx="9144000" cy="5791200"/>
          </a:xfrm>
        </p:spPr>
        <p:txBody>
          <a:bodyPr>
            <a:normAutofit fontScale="92500" lnSpcReduction="20000"/>
          </a:bodyPr>
          <a:lstStyle/>
          <a:p>
            <a:pPr>
              <a:lnSpc>
                <a:spcPct val="108000"/>
              </a:lnSpc>
              <a:spcBef>
                <a:spcPts val="100"/>
              </a:spcBef>
            </a:pPr>
            <a:r>
              <a:rPr lang="en-US" sz="3000" dirty="0" smtClean="0"/>
              <a:t>He started with a large group of people (sometimes thousands) who came and listened to His teaching</a:t>
            </a:r>
          </a:p>
          <a:p>
            <a:pPr>
              <a:lnSpc>
                <a:spcPct val="108000"/>
              </a:lnSpc>
              <a:spcBef>
                <a:spcPts val="100"/>
              </a:spcBef>
            </a:pPr>
            <a:r>
              <a:rPr lang="en-US" sz="3000" b="1" dirty="0" smtClean="0"/>
              <a:t>Luke 6:12-16 </a:t>
            </a:r>
            <a:r>
              <a:rPr lang="en-US" sz="3000" dirty="0" smtClean="0"/>
              <a:t> It was at this time that He went off to the mountain to pray, and He spent the whole night in prayer to God.  And when day came, He called His disciples to Him and chose twelve of them, whom He also named as apostles:  Simon, whom He also named Peter, and Andrew his brother; and James and John; and Philip and Bartholomew; and Matthew and Thomas; James </a:t>
            </a:r>
            <a:r>
              <a:rPr lang="en-US" sz="3000" i="1" dirty="0" smtClean="0"/>
              <a:t>the son</a:t>
            </a:r>
            <a:r>
              <a:rPr lang="en-US" sz="3000" dirty="0" smtClean="0"/>
              <a:t> of </a:t>
            </a:r>
            <a:r>
              <a:rPr lang="en-US" sz="3000" dirty="0" err="1" smtClean="0"/>
              <a:t>Alphaeus</a:t>
            </a:r>
            <a:r>
              <a:rPr lang="en-US" sz="3000" dirty="0" smtClean="0"/>
              <a:t>, and Simon who was called the Zealot; Judas </a:t>
            </a:r>
            <a:r>
              <a:rPr lang="en-US" sz="3000" i="1" dirty="0" smtClean="0"/>
              <a:t>the son</a:t>
            </a:r>
            <a:r>
              <a:rPr lang="en-US" sz="3000" dirty="0" smtClean="0"/>
              <a:t> of James, and Judas Iscariot, who became a traitor. </a:t>
            </a:r>
          </a:p>
          <a:p>
            <a:pPr>
              <a:lnSpc>
                <a:spcPct val="108000"/>
              </a:lnSpc>
              <a:spcBef>
                <a:spcPts val="100"/>
              </a:spcBef>
            </a:pPr>
            <a:r>
              <a:rPr lang="en-US" sz="3000" b="1" dirty="0" smtClean="0"/>
              <a:t>Matthew 17:1 </a:t>
            </a:r>
            <a:r>
              <a:rPr lang="en-US" sz="3000" dirty="0" smtClean="0"/>
              <a:t> Six days later Jesus took with Him Peter and James and John his brother, and led them up on a high mountain by themselves. </a:t>
            </a:r>
          </a:p>
          <a:p>
            <a:pPr>
              <a:lnSpc>
                <a:spcPct val="90000"/>
              </a:lnSpc>
              <a:spcBef>
                <a:spcPts val="300"/>
              </a:spcBef>
            </a:pPr>
            <a:endParaRPr lang="en-US" dirty="0" smtClean="0"/>
          </a:p>
          <a:p>
            <a:pPr>
              <a:lnSpc>
                <a:spcPct val="90000"/>
              </a:lnSpc>
              <a:spcBef>
                <a:spcPts val="300"/>
              </a:spcBef>
            </a:pPr>
            <a:endParaRPr lang="en-US" dirty="0" smtClean="0"/>
          </a:p>
          <a:p>
            <a:pPr>
              <a:lnSpc>
                <a:spcPct val="90000"/>
              </a:lnSpc>
              <a:spcBef>
                <a:spcPts val="300"/>
              </a:spcBef>
            </a:pPr>
            <a:endParaRPr lang="en-US" dirty="0">
              <a:solidFill>
                <a:schemeClr val="accent2">
                  <a:lumMod val="5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MODELING</a:t>
            </a:r>
            <a:endParaRPr lang="en-US" dirty="0"/>
          </a:p>
        </p:txBody>
      </p:sp>
      <p:sp>
        <p:nvSpPr>
          <p:cNvPr id="3" name="Content Placeholder 2"/>
          <p:cNvSpPr>
            <a:spLocks noGrp="1"/>
          </p:cNvSpPr>
          <p:nvPr>
            <p:ph idx="1"/>
          </p:nvPr>
        </p:nvSpPr>
        <p:spPr/>
        <p:txBody>
          <a:bodyPr>
            <a:noAutofit/>
          </a:bodyPr>
          <a:lstStyle/>
          <a:p>
            <a:pPr>
              <a:lnSpc>
                <a:spcPct val="95000"/>
              </a:lnSpc>
              <a:spcBef>
                <a:spcPts val="300"/>
              </a:spcBef>
            </a:pPr>
            <a:r>
              <a:rPr lang="en-US" b="1" dirty="0" smtClean="0"/>
              <a:t>1 Corinthians 4:14-17 </a:t>
            </a:r>
            <a:r>
              <a:rPr lang="en-US" dirty="0" smtClean="0"/>
              <a:t> I do not write these things to shame you, but to admonish you as my beloved children.  For if you were to have countless tutors in Christ, yet </a:t>
            </a:r>
            <a:r>
              <a:rPr lang="en-US" i="1" dirty="0" smtClean="0"/>
              <a:t>you would</a:t>
            </a:r>
            <a:r>
              <a:rPr lang="en-US" dirty="0" smtClean="0"/>
              <a:t> not </a:t>
            </a:r>
            <a:r>
              <a:rPr lang="en-US" i="1" dirty="0" smtClean="0"/>
              <a:t>have</a:t>
            </a:r>
            <a:r>
              <a:rPr lang="en-US" dirty="0" smtClean="0"/>
              <a:t> many fathers, for in Christ Jesus I became your father through the gospel. </a:t>
            </a:r>
            <a:br>
              <a:rPr lang="en-US" dirty="0" smtClean="0"/>
            </a:br>
            <a:r>
              <a:rPr lang="en-US" dirty="0" smtClean="0"/>
              <a:t>Therefore I exhort you, </a:t>
            </a:r>
            <a:r>
              <a:rPr lang="en-US" dirty="0" smtClean="0">
                <a:effectLst>
                  <a:outerShdw blurRad="38100" dist="38100" dir="2700000" algn="tl">
                    <a:srgbClr val="000000">
                      <a:alpha val="43137"/>
                    </a:srgbClr>
                  </a:outerShdw>
                </a:effectLst>
              </a:rPr>
              <a:t>be imitators of me.</a:t>
            </a:r>
            <a:r>
              <a:rPr lang="en-US" dirty="0" smtClean="0"/>
              <a:t> For this reason I have sent to you Timothy, who is my beloved and faithful child in the Lord, and he will remind you of my ways which are in Christ, </a:t>
            </a:r>
            <a:r>
              <a:rPr lang="en-US" spc="-150" dirty="0" smtClean="0"/>
              <a:t>just as I </a:t>
            </a:r>
            <a:r>
              <a:rPr lang="en-US" dirty="0" smtClean="0"/>
              <a:t>teach everywhere in every church. </a:t>
            </a:r>
          </a:p>
          <a:p>
            <a:pPr>
              <a:lnSpc>
                <a:spcPct val="95000"/>
              </a:lnSpc>
              <a:spcBef>
                <a:spcPts val="300"/>
              </a:spcBef>
            </a:pPr>
            <a:r>
              <a:rPr lang="en-US" dirty="0" smtClean="0"/>
              <a:t>Imitators: </a:t>
            </a:r>
            <a:r>
              <a:rPr lang="en-US" i="1" dirty="0" err="1" smtClean="0"/>
              <a:t>mimetes</a:t>
            </a:r>
            <a:r>
              <a:rPr lang="en-US" i="1" dirty="0" smtClean="0"/>
              <a:t>: </a:t>
            </a:r>
            <a:r>
              <a:rPr lang="en-US" dirty="0" smtClean="0"/>
              <a:t>one who follows an example</a:t>
            </a:r>
          </a:p>
          <a:p>
            <a:pPr>
              <a:lnSpc>
                <a:spcPct val="95000"/>
              </a:lnSpc>
              <a:spcBef>
                <a:spcPts val="300"/>
              </a:spcBef>
            </a:pPr>
            <a:r>
              <a:rPr lang="en-US" dirty="0" smtClean="0">
                <a:solidFill>
                  <a:schemeClr val="accent2">
                    <a:lumMod val="50000"/>
                  </a:schemeClr>
                </a:solidFill>
              </a:rPr>
              <a:t>Timothy is obviously an imitator!</a:t>
            </a:r>
          </a:p>
          <a:p>
            <a:pPr>
              <a:lnSpc>
                <a:spcPct val="95000"/>
              </a:lnSpc>
              <a:spcBef>
                <a:spcPts val="300"/>
              </a:spcBef>
            </a:pPr>
            <a:r>
              <a:rPr lang="en-US" dirty="0" smtClean="0"/>
              <a:t>Paul could confidently send Timothy</a:t>
            </a:r>
            <a:endParaRPr lang="en-US" dirty="0">
              <a:solidFill>
                <a:schemeClr val="accent2">
                  <a:lumMod val="50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3363</TotalTime>
  <Words>745</Words>
  <Application>Microsoft Office PowerPoint</Application>
  <PresentationFormat>On-screen Show (4:3)</PresentationFormat>
  <Paragraphs>68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STANDING FOR TRUTH fall 2019</vt:lpstr>
      <vt:lpstr>VERSE FOR THE JOURNEY</vt:lpstr>
      <vt:lpstr>CHURCH CHARACTERISTICS</vt:lpstr>
      <vt:lpstr>ELECT</vt:lpstr>
      <vt:lpstr>DECEPTION</vt:lpstr>
      <vt:lpstr>THE ROLE OF THE CHURCH</vt:lpstr>
      <vt:lpstr>WHAT SHOULD A CHURCH DO?</vt:lpstr>
      <vt:lpstr>HOW DID JESUS DO IT?</vt:lpstr>
      <vt:lpstr>MODELING</vt:lpstr>
      <vt:lpstr>PERSEVERANCE</vt:lpstr>
      <vt:lpstr>PLEASURE IN WICKEDNESS</vt:lpstr>
      <vt:lpstr>THE TRUTH </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8</cp:revision>
  <dcterms:created xsi:type="dcterms:W3CDTF">2019-08-16T14:27:37Z</dcterms:created>
  <dcterms:modified xsi:type="dcterms:W3CDTF">2019-08-28T14:45:17Z</dcterms:modified>
</cp:coreProperties>
</file>