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4"/>
  </p:handoutMasterIdLst>
  <p:sldIdLst>
    <p:sldId id="256" r:id="rId2"/>
    <p:sldId id="257" r:id="rId3"/>
    <p:sldId id="258" r:id="rId4"/>
    <p:sldId id="268" r:id="rId5"/>
    <p:sldId id="259" r:id="rId6"/>
    <p:sldId id="260" r:id="rId7"/>
    <p:sldId id="261" r:id="rId8"/>
    <p:sldId id="262" r:id="rId9"/>
    <p:sldId id="263" r:id="rId10"/>
    <p:sldId id="264" r:id="rId11"/>
    <p:sldId id="265" r:id="rId12"/>
    <p:sldId id="266" r:id="rId13"/>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1506" y="-14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1C5212F3-BAB4-46B4-B004-E6871342D6A2}" type="datetimeFigureOut">
              <a:rPr lang="en-US" smtClean="0"/>
              <a:t>8/19/2019</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7158FB85-846D-42C2-AC67-6DB85F259DEB}"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8/19/2019</a:t>
            </a:fld>
            <a:endParaRPr lang="en-US"/>
          </a:p>
        </p:txBody>
      </p:sp>
      <p:sp>
        <p:nvSpPr>
          <p:cNvPr id="19" name="Footer Placeholder 18"/>
          <p:cNvSpPr>
            <a:spLocks noGrp="1"/>
          </p:cNvSpPr>
          <p:nvPr>
            <p:ph type="ftr" sz="quarter" idx="11"/>
          </p:nvPr>
        </p:nvSpPr>
        <p:spPr>
          <a:xfrm>
            <a:off x="2667000" y="6356350"/>
            <a:ext cx="3352800" cy="365125"/>
          </a:xfrm>
          <a:prstGeom prst="rect">
            <a:avLst/>
          </a:prstGeom>
        </p:spPr>
        <p:txBody>
          <a:bodyPr/>
          <a:lstStyle/>
          <a:p>
            <a:endParaRPr lang="en-US"/>
          </a:p>
        </p:txBody>
      </p:sp>
      <p:sp>
        <p:nvSpPr>
          <p:cNvPr id="27" name="Slide Number Placeholder 26"/>
          <p:cNvSpPr>
            <a:spLocks noGrp="1"/>
          </p:cNvSpPr>
          <p:nvPr>
            <p:ph type="sldNum" sz="quarter" idx="12"/>
          </p:nvPr>
        </p:nvSpPr>
        <p:spPr/>
        <p:txBody>
          <a:bodyPr/>
          <a:lstStyle/>
          <a:p>
            <a:fld id="{F1B233A4-0326-4F23-A1AE-B4D793E88E7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8/19/2019</a:t>
            </a:fld>
            <a:endParaRPr lang="en-US"/>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8/19/2019</a:t>
            </a:fld>
            <a:endParaRPr lang="en-US"/>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8/19/2019</a:t>
            </a:fld>
            <a:endParaRPr lang="en-US"/>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914400"/>
          </a:xfrm>
          <a:ln>
            <a:noFill/>
          </a:ln>
        </p:spPr>
        <p:txBody>
          <a:bodyPr vert="horz" tIns="0" bIns="0" anchor="b">
            <a:noAutofit/>
            <a:scene3d>
              <a:camera prst="orthographicFront"/>
              <a:lightRig rig="freezing" dir="t">
                <a:rot lat="0" lon="0" rev="5640000"/>
              </a:lightRig>
            </a:scene3d>
            <a:sp3d prstMaterial="flat">
              <a:bevelT w="38100" h="38100"/>
            </a:sp3d>
          </a:bodyPr>
          <a:lstStyle>
            <a:lvl1pPr algn="ctr" rtl="0">
              <a:spcBef>
                <a:spcPct val="0"/>
              </a:spcBef>
              <a:buNone/>
              <a:defRPr lang="en-US" sz="4800" b="1" cap="none" baseline="0" dirty="0">
                <a:ln w="635">
                  <a:noFill/>
                </a:ln>
                <a:solidFill>
                  <a:schemeClr val="accent2">
                    <a:lumMod val="50000"/>
                  </a:schemeClr>
                </a:solidFill>
                <a:effectLst/>
                <a:latin typeface="Tahoma" pitchFamily="34" charset="0"/>
                <a:ea typeface="Tahoma" pitchFamily="34" charset="0"/>
                <a:cs typeface="Tahoma" pitchFamily="34" charset="0"/>
              </a:defRPr>
            </a:lvl1pPr>
          </a:lstStyle>
          <a:p>
            <a:r>
              <a:rPr kumimoji="0" lang="en-US" dirty="0" smtClean="0"/>
              <a:t>Click to edit Master title </a:t>
            </a:r>
            <a:endParaRPr kumimoji="0" lang="en-US" dirty="0"/>
          </a:p>
        </p:txBody>
      </p:sp>
      <p:sp>
        <p:nvSpPr>
          <p:cNvPr id="3" name="Text Placeholder 2"/>
          <p:cNvSpPr>
            <a:spLocks noGrp="1"/>
          </p:cNvSpPr>
          <p:nvPr>
            <p:ph type="body" idx="1"/>
          </p:nvPr>
        </p:nvSpPr>
        <p:spPr>
          <a:xfrm>
            <a:off x="0" y="1219200"/>
            <a:ext cx="8915400" cy="5638800"/>
          </a:xfrm>
        </p:spPr>
        <p:txBody>
          <a:bodyPr lIns="45720" rIns="45720" anchor="t">
            <a:normAutofit/>
          </a:bodyPr>
          <a:lstStyle>
            <a:lvl1pPr marL="0" indent="0">
              <a:buFont typeface="Wingdings" pitchFamily="2" charset="2"/>
              <a:buChar char="q"/>
              <a:defRPr sz="2800">
                <a:solidFill>
                  <a:schemeClr val="tx1"/>
                </a:solidFill>
                <a:latin typeface="Tahoma" pitchFamily="34" charset="0"/>
                <a:ea typeface="Tahoma" pitchFamily="34" charset="0"/>
                <a:cs typeface="Tahoma"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endParaRPr kumimoji="0" lang="en-US" dirty="0" smtClean="0"/>
          </a:p>
        </p:txBody>
      </p:sp>
      <p:sp>
        <p:nvSpPr>
          <p:cNvPr id="6" name="Slide Number Placeholder 5"/>
          <p:cNvSpPr>
            <a:spLocks noGrp="1"/>
          </p:cNvSpPr>
          <p:nvPr>
            <p:ph type="sldNum" sz="quarter" idx="12"/>
          </p:nvPr>
        </p:nvSpPr>
        <p:spPr/>
        <p:txBody>
          <a:bodyPr/>
          <a:lstStyle/>
          <a:p>
            <a:fld id="{F1B233A4-0326-4F23-A1AE-B4D793E88E7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8/19/2019</a:t>
            </a:fld>
            <a:endParaRPr lang="en-US"/>
          </a:p>
        </p:txBody>
      </p:sp>
      <p:sp>
        <p:nvSpPr>
          <p:cNvPr id="6" name="Footer Placeholder 5"/>
          <p:cNvSpPr>
            <a:spLocks noGrp="1"/>
          </p:cNvSpPr>
          <p:nvPr>
            <p:ph type="ftr" sz="quarter" idx="11"/>
          </p:nvPr>
        </p:nvSpPr>
        <p:spPr>
          <a:xfrm>
            <a:off x="2667000" y="6356350"/>
            <a:ext cx="3352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8/19/2019</a:t>
            </a:fld>
            <a:endParaRPr lang="en-US"/>
          </a:p>
        </p:txBody>
      </p:sp>
      <p:sp>
        <p:nvSpPr>
          <p:cNvPr id="8" name="Footer Placeholder 7"/>
          <p:cNvSpPr>
            <a:spLocks noGrp="1"/>
          </p:cNvSpPr>
          <p:nvPr>
            <p:ph type="ftr" sz="quarter" idx="11"/>
          </p:nvPr>
        </p:nvSpPr>
        <p:spPr>
          <a:xfrm>
            <a:off x="2667000" y="6356350"/>
            <a:ext cx="33528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8/19/2019</a:t>
            </a:fld>
            <a:endParaRPr lang="en-US"/>
          </a:p>
        </p:txBody>
      </p:sp>
      <p:sp>
        <p:nvSpPr>
          <p:cNvPr id="4" name="Footer Placeholder 3"/>
          <p:cNvSpPr>
            <a:spLocks noGrp="1"/>
          </p:cNvSpPr>
          <p:nvPr>
            <p:ph type="ftr" sz="quarter" idx="11"/>
          </p:nvPr>
        </p:nvSpPr>
        <p:spPr>
          <a:xfrm>
            <a:off x="2667000" y="6356350"/>
            <a:ext cx="33528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8/19/2019</a:t>
            </a:fld>
            <a:endParaRPr lang="en-US"/>
          </a:p>
        </p:txBody>
      </p:sp>
      <p:sp>
        <p:nvSpPr>
          <p:cNvPr id="3" name="Footer Placeholder 2"/>
          <p:cNvSpPr>
            <a:spLocks noGrp="1"/>
          </p:cNvSpPr>
          <p:nvPr>
            <p:ph type="ftr" sz="quarter" idx="11"/>
          </p:nvPr>
        </p:nvSpPr>
        <p:spPr>
          <a:xfrm>
            <a:off x="2667000" y="6356350"/>
            <a:ext cx="33528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8/19/2019</a:t>
            </a:fld>
            <a:endParaRPr lang="en-US"/>
          </a:p>
        </p:txBody>
      </p:sp>
      <p:sp>
        <p:nvSpPr>
          <p:cNvPr id="6" name="Footer Placeholder 5"/>
          <p:cNvSpPr>
            <a:spLocks noGrp="1"/>
          </p:cNvSpPr>
          <p:nvPr>
            <p:ph type="ftr" sz="quarter" idx="11"/>
          </p:nvPr>
        </p:nvSpPr>
        <p:spPr>
          <a:xfrm>
            <a:off x="2667000" y="6356350"/>
            <a:ext cx="3352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8/19/2019</a:t>
            </a:fld>
            <a:endParaRPr lang="en-US"/>
          </a:p>
        </p:txBody>
      </p:sp>
      <p:sp>
        <p:nvSpPr>
          <p:cNvPr id="6" name="Footer Placeholder 5"/>
          <p:cNvSpPr>
            <a:spLocks noGrp="1"/>
          </p:cNvSpPr>
          <p:nvPr>
            <p:ph type="ftr" sz="quarter" idx="11"/>
          </p:nvPr>
        </p:nvSpPr>
        <p:spPr>
          <a:xfrm>
            <a:off x="2667000" y="6356350"/>
            <a:ext cx="3352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1B233A4-0326-4F23-A1AE-B4D793E88E74}"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0" y="0"/>
            <a:ext cx="9144000" cy="1143000"/>
          </a:xfrm>
          <a:prstGeom prst="rect">
            <a:avLst/>
          </a:prstGeom>
        </p:spPr>
        <p:txBody>
          <a:bodyPr vert="horz" lIns="0" rIns="0" bIns="0" anchor="b">
            <a:normAutofit/>
          </a:bodyPr>
          <a:lstStyle/>
          <a:p>
            <a:r>
              <a:rPr kumimoji="0" lang="en-US" dirty="0" smtClean="0"/>
              <a:t>Click to edit Master title style</a:t>
            </a:r>
            <a:endParaRPr kumimoji="0" lang="en-US" dirty="0"/>
          </a:p>
        </p:txBody>
      </p:sp>
      <p:sp>
        <p:nvSpPr>
          <p:cNvPr id="30" name="Text Placeholder 29"/>
          <p:cNvSpPr>
            <a:spLocks noGrp="1"/>
          </p:cNvSpPr>
          <p:nvPr>
            <p:ph type="body" idx="1"/>
          </p:nvPr>
        </p:nvSpPr>
        <p:spPr>
          <a:xfrm>
            <a:off x="0" y="1143000"/>
            <a:ext cx="9144000" cy="5715000"/>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1B233A4-0326-4F23-A1AE-B4D793E88E74}"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5000" b="0" kern="1200">
          <a:ln>
            <a:noFill/>
          </a:ln>
          <a:solidFill>
            <a:schemeClr val="accent2">
              <a:lumMod val="50000"/>
            </a:schemeClr>
          </a:solidFill>
          <a:effectLst/>
          <a:latin typeface="Tahoma" pitchFamily="34" charset="0"/>
          <a:ea typeface="Tahoma" pitchFamily="34" charset="0"/>
          <a:cs typeface="Tahoma" pitchFamily="34" charset="0"/>
        </a:defRPr>
      </a:lvl1pPr>
    </p:titleStyle>
    <p:bodyStyle>
      <a:lvl1pPr marL="274320" indent="-274320" algn="l" rtl="0" eaLnBrk="1" latinLnBrk="0" hangingPunct="1">
        <a:spcBef>
          <a:spcPct val="20000"/>
        </a:spcBef>
        <a:buClr>
          <a:schemeClr val="accent2">
            <a:lumMod val="50000"/>
          </a:schemeClr>
        </a:buClr>
        <a:buSzPct val="95000"/>
        <a:buFont typeface="Wingdings" pitchFamily="2" charset="2"/>
        <a:buChar char="q"/>
        <a:defRPr kumimoji="0" sz="2800" kern="1200">
          <a:solidFill>
            <a:schemeClr val="tx1"/>
          </a:solidFill>
          <a:latin typeface="Tahoma" pitchFamily="34" charset="0"/>
          <a:ea typeface="Tahoma" pitchFamily="34" charset="0"/>
          <a:cs typeface="Tahoma" pitchFamily="34" charset="0"/>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143000"/>
            <a:ext cx="7851648" cy="1828800"/>
          </a:xfrm>
        </p:spPr>
        <p:txBody>
          <a:bodyPr>
            <a:normAutofit fontScale="90000"/>
          </a:bodyPr>
          <a:lstStyle/>
          <a:p>
            <a:pPr algn="ctr"/>
            <a:r>
              <a:rPr lang="en-US" dirty="0" smtClean="0">
                <a:solidFill>
                  <a:schemeClr val="accent2">
                    <a:lumMod val="50000"/>
                  </a:schemeClr>
                </a:solidFill>
                <a:latin typeface="Tahoma" pitchFamily="34" charset="0"/>
                <a:ea typeface="Tahoma" pitchFamily="34" charset="0"/>
                <a:cs typeface="Tahoma" pitchFamily="34" charset="0"/>
              </a:rPr>
              <a:t>STANDING FOR TRUTH</a:t>
            </a:r>
            <a:br>
              <a:rPr lang="en-US" dirty="0" smtClean="0">
                <a:solidFill>
                  <a:schemeClr val="accent2">
                    <a:lumMod val="50000"/>
                  </a:schemeClr>
                </a:solidFill>
                <a:latin typeface="Tahoma" pitchFamily="34" charset="0"/>
                <a:ea typeface="Tahoma" pitchFamily="34" charset="0"/>
                <a:cs typeface="Tahoma" pitchFamily="34" charset="0"/>
              </a:rPr>
            </a:br>
            <a:r>
              <a:rPr lang="en-US" sz="3200" dirty="0" smtClean="0">
                <a:solidFill>
                  <a:schemeClr val="accent2">
                    <a:lumMod val="50000"/>
                  </a:schemeClr>
                </a:solidFill>
                <a:latin typeface="Tahoma" pitchFamily="34" charset="0"/>
                <a:ea typeface="Tahoma" pitchFamily="34" charset="0"/>
                <a:cs typeface="Tahoma" pitchFamily="34" charset="0"/>
              </a:rPr>
              <a:t>fall 2019</a:t>
            </a:r>
            <a:endParaRPr lang="en-US" sz="3200" dirty="0">
              <a:solidFill>
                <a:schemeClr val="accent2">
                  <a:lumMod val="50000"/>
                </a:schemeClr>
              </a:solidFill>
              <a:latin typeface="Tahoma" pitchFamily="34" charset="0"/>
              <a:ea typeface="Tahoma" pitchFamily="34" charset="0"/>
              <a:cs typeface="Tahoma" pitchFamily="34" charset="0"/>
            </a:endParaRPr>
          </a:p>
        </p:txBody>
      </p:sp>
      <p:sp>
        <p:nvSpPr>
          <p:cNvPr id="3" name="Subtitle 2"/>
          <p:cNvSpPr>
            <a:spLocks noGrp="1"/>
          </p:cNvSpPr>
          <p:nvPr>
            <p:ph type="subTitle" idx="1"/>
          </p:nvPr>
        </p:nvSpPr>
        <p:spPr>
          <a:xfrm>
            <a:off x="533400" y="4191000"/>
            <a:ext cx="7854696" cy="1752600"/>
          </a:xfrm>
        </p:spPr>
        <p:txBody>
          <a:bodyPr/>
          <a:lstStyle/>
          <a:p>
            <a:pPr algn="ctr">
              <a:spcBef>
                <a:spcPts val="300"/>
              </a:spcBef>
            </a:pPr>
            <a:r>
              <a:rPr lang="en-US" dirty="0" smtClean="0">
                <a:solidFill>
                  <a:schemeClr val="accent2">
                    <a:lumMod val="50000"/>
                  </a:schemeClr>
                </a:solidFill>
                <a:latin typeface="Tahoma" pitchFamily="34" charset="0"/>
                <a:ea typeface="Tahoma" pitchFamily="34" charset="0"/>
                <a:cs typeface="Tahoma" pitchFamily="34" charset="0"/>
              </a:rPr>
              <a:t>JoLynn Gower</a:t>
            </a:r>
          </a:p>
          <a:p>
            <a:pPr algn="ctr">
              <a:spcBef>
                <a:spcPts val="300"/>
              </a:spcBef>
            </a:pPr>
            <a:r>
              <a:rPr lang="en-US" dirty="0" smtClean="0">
                <a:solidFill>
                  <a:schemeClr val="accent2">
                    <a:lumMod val="50000"/>
                  </a:schemeClr>
                </a:solidFill>
                <a:latin typeface="Tahoma" pitchFamily="34" charset="0"/>
                <a:ea typeface="Tahoma" pitchFamily="34" charset="0"/>
                <a:cs typeface="Tahoma" pitchFamily="34" charset="0"/>
              </a:rPr>
              <a:t>493-6151</a:t>
            </a:r>
          </a:p>
          <a:p>
            <a:pPr algn="ctr">
              <a:spcBef>
                <a:spcPts val="300"/>
              </a:spcBef>
            </a:pPr>
            <a:r>
              <a:rPr lang="en-US" dirty="0" smtClean="0">
                <a:solidFill>
                  <a:schemeClr val="accent2">
                    <a:lumMod val="50000"/>
                  </a:schemeClr>
                </a:solidFill>
                <a:latin typeface="Tahoma" pitchFamily="34" charset="0"/>
                <a:ea typeface="Tahoma" pitchFamily="34" charset="0"/>
                <a:cs typeface="Tahoma" pitchFamily="34" charset="0"/>
              </a:rPr>
              <a:t>jgower@guardingthetruth.org</a:t>
            </a:r>
            <a:endParaRPr lang="en-US" dirty="0">
              <a:solidFill>
                <a:schemeClr val="accent2">
                  <a:lumMod val="50000"/>
                </a:schemeClr>
              </a:solidFill>
              <a:latin typeface="Tahoma" pitchFamily="34" charset="0"/>
              <a:ea typeface="Tahoma" pitchFamily="34" charset="0"/>
              <a:cs typeface="Tahoma"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REPETITION</a:t>
            </a:r>
            <a:endParaRPr lang="en-US" dirty="0"/>
          </a:p>
        </p:txBody>
      </p:sp>
      <p:sp>
        <p:nvSpPr>
          <p:cNvPr id="3" name="Content Placeholder 2"/>
          <p:cNvSpPr>
            <a:spLocks noGrp="1"/>
          </p:cNvSpPr>
          <p:nvPr>
            <p:ph idx="1"/>
          </p:nvPr>
        </p:nvSpPr>
        <p:spPr/>
        <p:txBody>
          <a:bodyPr>
            <a:noAutofit/>
          </a:bodyPr>
          <a:lstStyle/>
          <a:p>
            <a:pPr>
              <a:lnSpc>
                <a:spcPct val="95000"/>
              </a:lnSpc>
              <a:spcBef>
                <a:spcPts val="300"/>
              </a:spcBef>
            </a:pPr>
            <a:r>
              <a:rPr lang="en-US" b="1" dirty="0" smtClean="0">
                <a:solidFill>
                  <a:schemeClr val="accent2">
                    <a:lumMod val="50000"/>
                  </a:schemeClr>
                </a:solidFill>
              </a:rPr>
              <a:t>Matthew 6:7 </a:t>
            </a:r>
            <a:r>
              <a:rPr lang="en-US" dirty="0" smtClean="0">
                <a:solidFill>
                  <a:schemeClr val="accent2">
                    <a:lumMod val="50000"/>
                  </a:schemeClr>
                </a:solidFill>
              </a:rPr>
              <a:t> “And when you are praying, do not use meaningless repetition as the Gentiles do, for they suppose that they will be heard” </a:t>
            </a:r>
            <a:r>
              <a:rPr lang="en-US" dirty="0" smtClean="0"/>
              <a:t>f</a:t>
            </a:r>
          </a:p>
          <a:p>
            <a:pPr>
              <a:lnSpc>
                <a:spcPct val="95000"/>
              </a:lnSpc>
              <a:spcBef>
                <a:spcPts val="300"/>
              </a:spcBef>
            </a:pPr>
            <a:r>
              <a:rPr lang="en-US" dirty="0" smtClean="0">
                <a:solidFill>
                  <a:schemeClr val="accent2">
                    <a:lumMod val="50000"/>
                  </a:schemeClr>
                </a:solidFill>
              </a:rPr>
              <a:t>Repetition: </a:t>
            </a:r>
            <a:r>
              <a:rPr lang="en-US" i="1" dirty="0" err="1" smtClean="0">
                <a:solidFill>
                  <a:schemeClr val="accent2">
                    <a:lumMod val="50000"/>
                  </a:schemeClr>
                </a:solidFill>
              </a:rPr>
              <a:t>battalogeo</a:t>
            </a:r>
            <a:r>
              <a:rPr lang="en-US" i="1" dirty="0" smtClean="0">
                <a:solidFill>
                  <a:schemeClr val="accent2">
                    <a:lumMod val="50000"/>
                  </a:schemeClr>
                </a:solidFill>
              </a:rPr>
              <a:t>: </a:t>
            </a:r>
            <a:r>
              <a:rPr lang="en-US" dirty="0" smtClean="0">
                <a:solidFill>
                  <a:schemeClr val="accent2">
                    <a:lumMod val="50000"/>
                  </a:schemeClr>
                </a:solidFill>
              </a:rPr>
              <a:t>to say something over and over again for emphasis or to develop a mindset </a:t>
            </a:r>
            <a:r>
              <a:rPr lang="en-US" dirty="0" smtClean="0"/>
              <a:t>m</a:t>
            </a:r>
          </a:p>
          <a:p>
            <a:pPr>
              <a:lnSpc>
                <a:spcPct val="95000"/>
              </a:lnSpc>
              <a:spcBef>
                <a:spcPts val="300"/>
              </a:spcBef>
            </a:pPr>
            <a:r>
              <a:rPr lang="en-US" dirty="0" smtClean="0">
                <a:solidFill>
                  <a:schemeClr val="accent2">
                    <a:lumMod val="50000"/>
                  </a:schemeClr>
                </a:solidFill>
              </a:rPr>
              <a:t>Illusory Truth Effect: the tendency to believe information to be correct after repeated exposure</a:t>
            </a:r>
          </a:p>
          <a:p>
            <a:pPr>
              <a:lnSpc>
                <a:spcPct val="95000"/>
              </a:lnSpc>
              <a:spcBef>
                <a:spcPts val="300"/>
              </a:spcBef>
            </a:pPr>
            <a:r>
              <a:rPr lang="en-US" b="1" dirty="0" smtClean="0">
                <a:solidFill>
                  <a:schemeClr val="accent2">
                    <a:lumMod val="50000"/>
                  </a:schemeClr>
                </a:solidFill>
              </a:rPr>
              <a:t>1 Peter 3:14-15</a:t>
            </a:r>
            <a:r>
              <a:rPr lang="en-US" dirty="0" smtClean="0">
                <a:solidFill>
                  <a:schemeClr val="accent2">
                    <a:lumMod val="50000"/>
                  </a:schemeClr>
                </a:solidFill>
              </a:rPr>
              <a:t>…</a:t>
            </a:r>
            <a:r>
              <a:rPr lang="en-US" cap="small" dirty="0" smtClean="0">
                <a:solidFill>
                  <a:schemeClr val="accent2">
                    <a:lumMod val="50000"/>
                  </a:schemeClr>
                </a:solidFill>
              </a:rPr>
              <a:t> DO NOT FEAR THEIR INTIMIDATION,</a:t>
            </a:r>
            <a:r>
              <a:rPr lang="en-US" dirty="0" smtClean="0">
                <a:solidFill>
                  <a:schemeClr val="accent2">
                    <a:lumMod val="50000"/>
                  </a:schemeClr>
                </a:solidFill>
              </a:rPr>
              <a:t> </a:t>
            </a:r>
            <a:r>
              <a:rPr lang="en-US" cap="small" dirty="0" smtClean="0">
                <a:solidFill>
                  <a:schemeClr val="accent2">
                    <a:lumMod val="50000"/>
                  </a:schemeClr>
                </a:solidFill>
              </a:rPr>
              <a:t>AND DO NOT BE TROUBLED</a:t>
            </a:r>
            <a:r>
              <a:rPr lang="en-US" dirty="0" smtClean="0">
                <a:solidFill>
                  <a:schemeClr val="accent2">
                    <a:lumMod val="50000"/>
                  </a:schemeClr>
                </a:solidFill>
              </a:rPr>
              <a:t>, but sanctify Christ as Lord in your hearts, always </a:t>
            </a:r>
            <a:r>
              <a:rPr lang="en-US" i="1" dirty="0" smtClean="0">
                <a:solidFill>
                  <a:schemeClr val="accent2">
                    <a:lumMod val="50000"/>
                  </a:schemeClr>
                </a:solidFill>
              </a:rPr>
              <a:t>being</a:t>
            </a:r>
            <a:r>
              <a:rPr lang="en-US" dirty="0" smtClean="0">
                <a:solidFill>
                  <a:schemeClr val="accent2">
                    <a:lumMod val="50000"/>
                  </a:schemeClr>
                </a:solidFill>
              </a:rPr>
              <a:t> ready to make a defense to everyone who asks you to give an account for the hope that is in you, yet with gentleness and reverence;   </a:t>
            </a:r>
            <a:endParaRPr lang="en-US" dirty="0">
              <a:solidFill>
                <a:schemeClr val="accent2">
                  <a:lumMod val="50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WEAKNESS IN BELIEVERS</a:t>
            </a:r>
            <a:endParaRPr lang="en-US" dirty="0"/>
          </a:p>
        </p:txBody>
      </p:sp>
      <p:sp>
        <p:nvSpPr>
          <p:cNvPr id="3" name="Content Placeholder 2"/>
          <p:cNvSpPr>
            <a:spLocks noGrp="1"/>
          </p:cNvSpPr>
          <p:nvPr>
            <p:ph idx="1"/>
          </p:nvPr>
        </p:nvSpPr>
        <p:spPr/>
        <p:txBody>
          <a:bodyPr>
            <a:normAutofit/>
          </a:bodyPr>
          <a:lstStyle/>
          <a:p>
            <a:pPr>
              <a:lnSpc>
                <a:spcPct val="95000"/>
              </a:lnSpc>
              <a:spcBef>
                <a:spcPts val="300"/>
              </a:spcBef>
            </a:pPr>
            <a:r>
              <a:rPr lang="en-US" dirty="0" smtClean="0">
                <a:solidFill>
                  <a:schemeClr val="accent2">
                    <a:lumMod val="50000"/>
                  </a:schemeClr>
                </a:solidFill>
              </a:rPr>
              <a:t>Defense: </a:t>
            </a:r>
            <a:r>
              <a:rPr lang="en-US" i="1" dirty="0" smtClean="0">
                <a:solidFill>
                  <a:schemeClr val="accent2">
                    <a:lumMod val="50000"/>
                  </a:schemeClr>
                </a:solidFill>
              </a:rPr>
              <a:t>apologia: </a:t>
            </a:r>
            <a:r>
              <a:rPr lang="en-US" dirty="0" smtClean="0">
                <a:solidFill>
                  <a:schemeClr val="accent2">
                    <a:lumMod val="50000"/>
                  </a:schemeClr>
                </a:solidFill>
              </a:rPr>
              <a:t>to explain what you believe and  why you believe it</a:t>
            </a:r>
          </a:p>
          <a:p>
            <a:pPr>
              <a:lnSpc>
                <a:spcPct val="95000"/>
              </a:lnSpc>
              <a:spcBef>
                <a:spcPts val="300"/>
              </a:spcBef>
            </a:pPr>
            <a:r>
              <a:rPr lang="en-US" b="1" dirty="0" smtClean="0">
                <a:solidFill>
                  <a:schemeClr val="accent2">
                    <a:lumMod val="50000"/>
                  </a:schemeClr>
                </a:solidFill>
              </a:rPr>
              <a:t>Philippians 1:14-17 …</a:t>
            </a:r>
            <a:r>
              <a:rPr lang="en-US" dirty="0" smtClean="0">
                <a:solidFill>
                  <a:schemeClr val="accent2">
                    <a:lumMod val="50000"/>
                  </a:schemeClr>
                </a:solidFill>
              </a:rPr>
              <a:t>most of the brethren, trusting in the Lord because of my imprisonment, have far more courage to speak the word of God without fear. </a:t>
            </a:r>
            <a:br>
              <a:rPr lang="en-US" dirty="0" smtClean="0">
                <a:solidFill>
                  <a:schemeClr val="accent2">
                    <a:lumMod val="50000"/>
                  </a:schemeClr>
                </a:solidFill>
              </a:rPr>
            </a:br>
            <a:r>
              <a:rPr lang="en-US" dirty="0" smtClean="0">
                <a:solidFill>
                  <a:schemeClr val="accent2">
                    <a:lumMod val="50000"/>
                  </a:schemeClr>
                </a:solidFill>
              </a:rPr>
              <a:t>Some, to be sure, are preaching Christ even from envy and strife, but some also from good will; the latter </a:t>
            </a:r>
            <a:r>
              <a:rPr lang="en-US" i="1" dirty="0" smtClean="0">
                <a:solidFill>
                  <a:schemeClr val="accent2">
                    <a:lumMod val="50000"/>
                  </a:schemeClr>
                </a:solidFill>
              </a:rPr>
              <a:t>do it</a:t>
            </a:r>
            <a:r>
              <a:rPr lang="en-US" dirty="0" smtClean="0">
                <a:solidFill>
                  <a:schemeClr val="accent2">
                    <a:lumMod val="50000"/>
                  </a:schemeClr>
                </a:solidFill>
              </a:rPr>
              <a:t> out of love, knowing that I am appointed for the defense of the gospel; the former proclaim Christ out of selfish ambition rather than from pure motives, thinking to cause me distress in my imprisonment. </a:t>
            </a:r>
          </a:p>
          <a:p>
            <a:pPr>
              <a:lnSpc>
                <a:spcPct val="95000"/>
              </a:lnSpc>
              <a:spcBef>
                <a:spcPts val="300"/>
              </a:spcBef>
            </a:pPr>
            <a:r>
              <a:rPr lang="en-US" b="1" dirty="0" smtClean="0">
                <a:solidFill>
                  <a:schemeClr val="accent2">
                    <a:lumMod val="50000"/>
                  </a:schemeClr>
                </a:solidFill>
              </a:rPr>
              <a:t>Proverbs 16:2 </a:t>
            </a:r>
            <a:r>
              <a:rPr lang="en-US" dirty="0" smtClean="0">
                <a:solidFill>
                  <a:schemeClr val="accent2">
                    <a:lumMod val="50000"/>
                  </a:schemeClr>
                </a:solidFill>
              </a:rPr>
              <a:t> All the ways of a man are clean in his own sight, but the </a:t>
            </a:r>
            <a:r>
              <a:rPr lang="en-US" sz="2400" cap="small" dirty="0" smtClean="0">
                <a:solidFill>
                  <a:schemeClr val="accent2">
                    <a:lumMod val="50000"/>
                  </a:schemeClr>
                </a:solidFill>
              </a:rPr>
              <a:t>LORD</a:t>
            </a:r>
            <a:r>
              <a:rPr lang="en-US" dirty="0" smtClean="0">
                <a:solidFill>
                  <a:schemeClr val="accent2">
                    <a:lumMod val="50000"/>
                  </a:schemeClr>
                </a:solidFill>
              </a:rPr>
              <a:t> weighs the motives. </a:t>
            </a:r>
            <a:endParaRPr lang="en-US" dirty="0">
              <a:solidFill>
                <a:schemeClr val="accent2">
                  <a:lumMod val="50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3" name="Content Placeholder 2"/>
          <p:cNvSpPr>
            <a:spLocks noGrp="1"/>
          </p:cNvSpPr>
          <p:nvPr>
            <p:ph idx="1"/>
          </p:nvPr>
        </p:nvSpPr>
        <p:spPr/>
        <p:txBody>
          <a:bodyPr>
            <a:normAutofit lnSpcReduction="10000"/>
          </a:bodyPr>
          <a:lstStyle/>
          <a:p>
            <a:r>
              <a:rPr lang="en-US" dirty="0" smtClean="0">
                <a:solidFill>
                  <a:schemeClr val="accent2">
                    <a:lumMod val="50000"/>
                  </a:schemeClr>
                </a:solidFill>
              </a:rPr>
              <a:t>Motives: </a:t>
            </a:r>
            <a:r>
              <a:rPr lang="en-US" i="1" dirty="0" err="1" smtClean="0">
                <a:solidFill>
                  <a:schemeClr val="accent2">
                    <a:lumMod val="50000"/>
                  </a:schemeClr>
                </a:solidFill>
              </a:rPr>
              <a:t>agnos</a:t>
            </a:r>
            <a:r>
              <a:rPr lang="en-US" i="1" dirty="0" smtClean="0">
                <a:solidFill>
                  <a:schemeClr val="accent2">
                    <a:lumMod val="50000"/>
                  </a:schemeClr>
                </a:solidFill>
              </a:rPr>
              <a:t>: </a:t>
            </a:r>
            <a:r>
              <a:rPr lang="en-US" dirty="0" smtClean="0">
                <a:solidFill>
                  <a:schemeClr val="accent2">
                    <a:lumMod val="50000"/>
                  </a:schemeClr>
                </a:solidFill>
              </a:rPr>
              <a:t>with honesty or sincerity of heart</a:t>
            </a:r>
          </a:p>
          <a:p>
            <a:r>
              <a:rPr lang="en-US" dirty="0" smtClean="0">
                <a:solidFill>
                  <a:schemeClr val="accent2">
                    <a:lumMod val="50000"/>
                  </a:schemeClr>
                </a:solidFill>
              </a:rPr>
              <a:t>Problem: Sincere people can be sincerely wrong in the eyes of God</a:t>
            </a:r>
          </a:p>
          <a:p>
            <a:r>
              <a:rPr lang="en-US" b="1" dirty="0" smtClean="0">
                <a:solidFill>
                  <a:schemeClr val="accent2">
                    <a:lumMod val="50000"/>
                  </a:schemeClr>
                </a:solidFill>
              </a:rPr>
              <a:t>1 Timothy 4:1-5  </a:t>
            </a:r>
            <a:r>
              <a:rPr lang="en-US" dirty="0" smtClean="0">
                <a:solidFill>
                  <a:schemeClr val="accent2">
                    <a:lumMod val="50000"/>
                  </a:schemeClr>
                </a:solidFill>
              </a:rPr>
              <a:t>But the Spirit explicitly says that in later times some will fall away from the faith, paying attention to deceitful spirits and doctrines of demons, by means of the hypocrisy of liars seared in their own conscience as with a branding iron, </a:t>
            </a:r>
            <a:r>
              <a:rPr lang="en-US" i="1" dirty="0" smtClean="0">
                <a:solidFill>
                  <a:schemeClr val="accent2">
                    <a:lumMod val="50000"/>
                  </a:schemeClr>
                </a:solidFill>
              </a:rPr>
              <a:t>men</a:t>
            </a:r>
            <a:r>
              <a:rPr lang="en-US" dirty="0" smtClean="0">
                <a:solidFill>
                  <a:schemeClr val="accent2">
                    <a:lumMod val="50000"/>
                  </a:schemeClr>
                </a:solidFill>
              </a:rPr>
              <a:t> who forbid marriage </a:t>
            </a:r>
            <a:r>
              <a:rPr lang="en-US" i="1" dirty="0" smtClean="0">
                <a:solidFill>
                  <a:schemeClr val="accent2">
                    <a:lumMod val="50000"/>
                  </a:schemeClr>
                </a:solidFill>
              </a:rPr>
              <a:t>and advocate</a:t>
            </a:r>
            <a:r>
              <a:rPr lang="en-US" dirty="0" smtClean="0">
                <a:solidFill>
                  <a:schemeClr val="accent2">
                    <a:lumMod val="50000"/>
                  </a:schemeClr>
                </a:solidFill>
              </a:rPr>
              <a:t> abstaining from foods which God has created to be gratefully shared in by those who believe and know the truth. </a:t>
            </a:r>
            <a:r>
              <a:rPr lang="en-US" smtClean="0">
                <a:solidFill>
                  <a:schemeClr val="accent2">
                    <a:lumMod val="50000"/>
                  </a:schemeClr>
                </a:solidFill>
              </a:rPr>
              <a:t>For </a:t>
            </a:r>
            <a:r>
              <a:rPr lang="en-US" dirty="0" smtClean="0">
                <a:solidFill>
                  <a:schemeClr val="accent2">
                    <a:lumMod val="50000"/>
                  </a:schemeClr>
                </a:solidFill>
              </a:rPr>
              <a:t>everything created by God is good, and nothing is to be rejected if it is received with gratitude</a:t>
            </a:r>
            <a:r>
              <a:rPr lang="en-US" smtClean="0">
                <a:solidFill>
                  <a:schemeClr val="accent2">
                    <a:lumMod val="50000"/>
                  </a:schemeClr>
                </a:solidFill>
              </a:rPr>
              <a:t>; for </a:t>
            </a:r>
            <a:r>
              <a:rPr lang="en-US" dirty="0" smtClean="0">
                <a:solidFill>
                  <a:schemeClr val="accent2">
                    <a:lumMod val="50000"/>
                  </a:schemeClr>
                </a:solidFill>
              </a:rPr>
              <a:t>it is sanctified by means of the word of God and prayer. </a:t>
            </a:r>
            <a:endParaRPr lang="en-US" dirty="0">
              <a:solidFill>
                <a:schemeClr val="accent2">
                  <a:lumMod val="5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ABOUT THIS CLASS</a:t>
            </a:r>
            <a:endParaRPr lang="en-US" dirty="0"/>
          </a:p>
        </p:txBody>
      </p:sp>
      <p:sp>
        <p:nvSpPr>
          <p:cNvPr id="3" name="Content Placeholder 2"/>
          <p:cNvSpPr>
            <a:spLocks noGrp="1"/>
          </p:cNvSpPr>
          <p:nvPr>
            <p:ph idx="1"/>
          </p:nvPr>
        </p:nvSpPr>
        <p:spPr/>
        <p:txBody>
          <a:bodyPr/>
          <a:lstStyle/>
          <a:p>
            <a:pPr>
              <a:lnSpc>
                <a:spcPct val="95000"/>
              </a:lnSpc>
              <a:spcBef>
                <a:spcPts val="300"/>
              </a:spcBef>
            </a:pPr>
            <a:r>
              <a:rPr lang="en-US" dirty="0" smtClean="0"/>
              <a:t>  </a:t>
            </a:r>
            <a:r>
              <a:rPr lang="en-US" b="1" dirty="0" smtClean="0">
                <a:solidFill>
                  <a:schemeClr val="accent2">
                    <a:lumMod val="50000"/>
                  </a:schemeClr>
                </a:solidFill>
              </a:rPr>
              <a:t>You will need:</a:t>
            </a:r>
          </a:p>
          <a:p>
            <a:pPr>
              <a:lnSpc>
                <a:spcPct val="95000"/>
              </a:lnSpc>
              <a:spcBef>
                <a:spcPts val="300"/>
              </a:spcBef>
              <a:buNone/>
            </a:pPr>
            <a:r>
              <a:rPr lang="en-US" dirty="0" smtClean="0">
                <a:solidFill>
                  <a:schemeClr val="accent2">
                    <a:lumMod val="50000"/>
                  </a:schemeClr>
                </a:solidFill>
              </a:rPr>
              <a:t>     A good Bible translation</a:t>
            </a:r>
          </a:p>
          <a:p>
            <a:pPr>
              <a:lnSpc>
                <a:spcPct val="95000"/>
              </a:lnSpc>
              <a:spcBef>
                <a:spcPts val="0"/>
              </a:spcBef>
              <a:buNone/>
            </a:pPr>
            <a:r>
              <a:rPr lang="en-US" dirty="0" smtClean="0">
                <a:solidFill>
                  <a:schemeClr val="accent2">
                    <a:lumMod val="50000"/>
                  </a:schemeClr>
                </a:solidFill>
              </a:rPr>
              <a:t>     A workbook</a:t>
            </a:r>
            <a:r>
              <a:rPr lang="en-US" dirty="0" smtClean="0"/>
              <a:t> </a:t>
            </a:r>
            <a:r>
              <a:rPr lang="en-US" dirty="0" smtClean="0">
                <a:solidFill>
                  <a:schemeClr val="accent2">
                    <a:lumMod val="50000"/>
                  </a:schemeClr>
                </a:solidFill>
              </a:rPr>
              <a:t>(only for students in the Sunday class; </a:t>
            </a:r>
          </a:p>
          <a:p>
            <a:pPr>
              <a:lnSpc>
                <a:spcPct val="95000"/>
              </a:lnSpc>
              <a:spcBef>
                <a:spcPts val="0"/>
              </a:spcBef>
              <a:buNone/>
            </a:pPr>
            <a:r>
              <a:rPr lang="en-US" dirty="0" smtClean="0">
                <a:solidFill>
                  <a:schemeClr val="accent2">
                    <a:lumMod val="50000"/>
                  </a:schemeClr>
                </a:solidFill>
              </a:rPr>
              <a:t>     other workbooks available online)</a:t>
            </a:r>
          </a:p>
          <a:p>
            <a:pPr>
              <a:lnSpc>
                <a:spcPct val="95000"/>
              </a:lnSpc>
              <a:spcBef>
                <a:spcPts val="300"/>
              </a:spcBef>
            </a:pPr>
            <a:r>
              <a:rPr lang="en-US" dirty="0" smtClean="0">
                <a:solidFill>
                  <a:schemeClr val="accent2">
                    <a:lumMod val="50000"/>
                  </a:schemeClr>
                </a:solidFill>
              </a:rPr>
              <a:t>  </a:t>
            </a:r>
            <a:r>
              <a:rPr lang="en-US" b="1" dirty="0" smtClean="0">
                <a:solidFill>
                  <a:schemeClr val="accent2">
                    <a:lumMod val="50000"/>
                  </a:schemeClr>
                </a:solidFill>
              </a:rPr>
              <a:t>Recommended:</a:t>
            </a:r>
          </a:p>
          <a:p>
            <a:pPr>
              <a:lnSpc>
                <a:spcPct val="95000"/>
              </a:lnSpc>
              <a:spcBef>
                <a:spcPts val="300"/>
              </a:spcBef>
              <a:buNone/>
            </a:pPr>
            <a:r>
              <a:rPr lang="en-US" dirty="0" smtClean="0">
                <a:solidFill>
                  <a:schemeClr val="accent2">
                    <a:lumMod val="50000"/>
                  </a:schemeClr>
                </a:solidFill>
              </a:rPr>
              <a:t>     A Bible concordance (keyed to your translation)</a:t>
            </a:r>
          </a:p>
          <a:p>
            <a:pPr>
              <a:lnSpc>
                <a:spcPct val="95000"/>
              </a:lnSpc>
              <a:spcBef>
                <a:spcPts val="300"/>
              </a:spcBef>
              <a:buNone/>
            </a:pPr>
            <a:r>
              <a:rPr lang="en-US" dirty="0" smtClean="0">
                <a:solidFill>
                  <a:schemeClr val="accent2">
                    <a:lumMod val="50000"/>
                  </a:schemeClr>
                </a:solidFill>
              </a:rPr>
              <a:t>     A Bible dictionary</a:t>
            </a:r>
          </a:p>
          <a:p>
            <a:pPr>
              <a:lnSpc>
                <a:spcPct val="95000"/>
              </a:lnSpc>
              <a:spcBef>
                <a:spcPts val="0"/>
              </a:spcBef>
            </a:pPr>
            <a:r>
              <a:rPr lang="en-US" dirty="0" smtClean="0">
                <a:solidFill>
                  <a:schemeClr val="accent2">
                    <a:lumMod val="50000"/>
                  </a:schemeClr>
                </a:solidFill>
              </a:rPr>
              <a:t>  You will get the most from the class if you work</a:t>
            </a:r>
          </a:p>
          <a:p>
            <a:pPr>
              <a:lnSpc>
                <a:spcPct val="95000"/>
              </a:lnSpc>
              <a:spcBef>
                <a:spcPts val="0"/>
              </a:spcBef>
              <a:buNone/>
            </a:pPr>
            <a:r>
              <a:rPr lang="en-US" dirty="0" smtClean="0">
                <a:solidFill>
                  <a:schemeClr val="accent2">
                    <a:lumMod val="50000"/>
                  </a:schemeClr>
                </a:solidFill>
              </a:rPr>
              <a:t>     through the assigned section </a:t>
            </a:r>
            <a:r>
              <a:rPr lang="en-US" b="1" dirty="0" smtClean="0">
                <a:solidFill>
                  <a:schemeClr val="accent2">
                    <a:lumMod val="50000"/>
                  </a:schemeClr>
                </a:solidFill>
              </a:rPr>
              <a:t>before</a:t>
            </a:r>
            <a:r>
              <a:rPr lang="en-US" dirty="0" smtClean="0">
                <a:solidFill>
                  <a:schemeClr val="accent2">
                    <a:lumMod val="50000"/>
                  </a:schemeClr>
                </a:solidFill>
              </a:rPr>
              <a:t> class meetings</a:t>
            </a:r>
          </a:p>
          <a:p>
            <a:pPr>
              <a:lnSpc>
                <a:spcPct val="95000"/>
              </a:lnSpc>
              <a:spcBef>
                <a:spcPts val="0"/>
              </a:spcBef>
            </a:pPr>
            <a:r>
              <a:rPr lang="en-US" dirty="0" smtClean="0">
                <a:solidFill>
                  <a:schemeClr val="accent2">
                    <a:lumMod val="50000"/>
                  </a:schemeClr>
                </a:solidFill>
              </a:rPr>
              <a:t>  </a:t>
            </a:r>
            <a:r>
              <a:rPr lang="en-US" b="1" dirty="0" smtClean="0">
                <a:solidFill>
                  <a:schemeClr val="accent2">
                    <a:lumMod val="50000"/>
                  </a:schemeClr>
                </a:solidFill>
              </a:rPr>
              <a:t>Audio</a:t>
            </a:r>
            <a:r>
              <a:rPr lang="en-US" dirty="0" smtClean="0">
                <a:solidFill>
                  <a:schemeClr val="accent2">
                    <a:lumMod val="50000"/>
                  </a:schemeClr>
                </a:solidFill>
              </a:rPr>
              <a:t> recordings</a:t>
            </a:r>
            <a:r>
              <a:rPr lang="en-US" spc="-150" dirty="0" smtClean="0">
                <a:solidFill>
                  <a:schemeClr val="accent2">
                    <a:lumMod val="50000"/>
                  </a:schemeClr>
                </a:solidFill>
              </a:rPr>
              <a:t>, </a:t>
            </a:r>
            <a:r>
              <a:rPr lang="en-US" dirty="0" smtClean="0">
                <a:solidFill>
                  <a:schemeClr val="accent2">
                    <a:lumMod val="50000"/>
                  </a:schemeClr>
                </a:solidFill>
              </a:rPr>
              <a:t>books</a:t>
            </a:r>
            <a:r>
              <a:rPr lang="en-US" spc="-150" dirty="0" smtClean="0">
                <a:solidFill>
                  <a:schemeClr val="accent2">
                    <a:lumMod val="50000"/>
                  </a:schemeClr>
                </a:solidFill>
              </a:rPr>
              <a:t> and </a:t>
            </a:r>
            <a:r>
              <a:rPr lang="en-US" dirty="0" err="1" smtClean="0">
                <a:solidFill>
                  <a:schemeClr val="accent2">
                    <a:lumMod val="50000"/>
                  </a:schemeClr>
                </a:solidFill>
              </a:rPr>
              <a:t>powerpoint</a:t>
            </a:r>
            <a:r>
              <a:rPr lang="en-US" dirty="0" smtClean="0">
                <a:solidFill>
                  <a:schemeClr val="accent2">
                    <a:lumMod val="50000"/>
                  </a:schemeClr>
                </a:solidFill>
              </a:rPr>
              <a:t> available at:  </a:t>
            </a:r>
          </a:p>
          <a:p>
            <a:pPr>
              <a:lnSpc>
                <a:spcPct val="95000"/>
              </a:lnSpc>
              <a:spcBef>
                <a:spcPts val="0"/>
              </a:spcBef>
              <a:buNone/>
            </a:pPr>
            <a:r>
              <a:rPr lang="en-US" b="1" dirty="0" smtClean="0">
                <a:solidFill>
                  <a:schemeClr val="accent2">
                    <a:lumMod val="50000"/>
                  </a:schemeClr>
                </a:solidFill>
              </a:rPr>
              <a:t>                     meadow.org</a:t>
            </a:r>
          </a:p>
          <a:p>
            <a:pPr>
              <a:lnSpc>
                <a:spcPct val="95000"/>
              </a:lnSpc>
              <a:spcBef>
                <a:spcPts val="0"/>
              </a:spcBef>
              <a:buNone/>
            </a:pPr>
            <a:r>
              <a:rPr lang="en-US" b="1" dirty="0" smtClean="0">
                <a:solidFill>
                  <a:schemeClr val="accent2">
                    <a:lumMod val="50000"/>
                  </a:schemeClr>
                </a:solidFill>
              </a:rPr>
              <a:t>                     guardingthetruth.org</a:t>
            </a:r>
            <a:endParaRPr lang="en-US" b="1" dirty="0">
              <a:solidFill>
                <a:schemeClr val="accent2">
                  <a:lumMod val="50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VERSE FOR THE JOURNEY</a:t>
            </a:r>
            <a:endParaRPr lang="en-US" dirty="0"/>
          </a:p>
        </p:txBody>
      </p:sp>
      <p:sp>
        <p:nvSpPr>
          <p:cNvPr id="3" name="Content Placeholder 2"/>
          <p:cNvSpPr>
            <a:spLocks noGrp="1"/>
          </p:cNvSpPr>
          <p:nvPr>
            <p:ph idx="1"/>
          </p:nvPr>
        </p:nvSpPr>
        <p:spPr/>
        <p:txBody>
          <a:bodyPr>
            <a:normAutofit/>
          </a:bodyPr>
          <a:lstStyle/>
          <a:p>
            <a:r>
              <a:rPr lang="en-US" b="1" dirty="0" smtClean="0">
                <a:solidFill>
                  <a:schemeClr val="accent2">
                    <a:lumMod val="50000"/>
                  </a:schemeClr>
                </a:solidFill>
              </a:rPr>
              <a:t>2 Corinthians 6:4-8…</a:t>
            </a:r>
            <a:r>
              <a:rPr lang="en-US" dirty="0" smtClean="0">
                <a:solidFill>
                  <a:schemeClr val="accent2">
                    <a:lumMod val="50000"/>
                  </a:schemeClr>
                </a:solidFill>
              </a:rPr>
              <a:t>but in everything commending ourselves as servants of God, in much endurance, in afflictions, in hardships, in distresses, in beatings, in imprisonments, in tumults, in labors, in sleeplessness, in hunger, in purity, in knowledge, in patience, in kindness, in the Holy Spirit, in genuine love, in the </a:t>
            </a:r>
            <a:r>
              <a:rPr lang="en-US" b="1" dirty="0" smtClean="0">
                <a:solidFill>
                  <a:schemeClr val="accent2">
                    <a:lumMod val="50000"/>
                  </a:schemeClr>
                </a:solidFill>
              </a:rPr>
              <a:t>word of truth</a:t>
            </a:r>
            <a:r>
              <a:rPr lang="en-US" dirty="0" smtClean="0">
                <a:solidFill>
                  <a:schemeClr val="accent2">
                    <a:lumMod val="50000"/>
                  </a:schemeClr>
                </a:solidFill>
              </a:rPr>
              <a:t>, in the power of God; by the weapons of righteousness for the right hand and the left, by glory and dishonor, by evil report and good report; </a:t>
            </a:r>
            <a:r>
              <a:rPr lang="en-US" i="1" dirty="0" smtClean="0">
                <a:solidFill>
                  <a:schemeClr val="accent2">
                    <a:lumMod val="50000"/>
                  </a:schemeClr>
                </a:solidFill>
              </a:rPr>
              <a:t>regarded</a:t>
            </a:r>
            <a:r>
              <a:rPr lang="en-US" dirty="0" smtClean="0">
                <a:solidFill>
                  <a:schemeClr val="accent2">
                    <a:lumMod val="50000"/>
                  </a:schemeClr>
                </a:solidFill>
              </a:rPr>
              <a:t> as deceivers and yet true; </a:t>
            </a:r>
          </a:p>
          <a:p>
            <a:r>
              <a:rPr lang="en-US" dirty="0" smtClean="0">
                <a:solidFill>
                  <a:schemeClr val="accent2">
                    <a:lumMod val="50000"/>
                  </a:schemeClr>
                </a:solidFill>
              </a:rPr>
              <a:t> Truth: </a:t>
            </a:r>
            <a:r>
              <a:rPr lang="en-US" i="1" dirty="0" err="1" smtClean="0">
                <a:solidFill>
                  <a:schemeClr val="accent2">
                    <a:lumMod val="50000"/>
                  </a:schemeClr>
                </a:solidFill>
              </a:rPr>
              <a:t>aletheia</a:t>
            </a:r>
            <a:r>
              <a:rPr lang="en-US" i="1" dirty="0" smtClean="0">
                <a:solidFill>
                  <a:schemeClr val="accent2">
                    <a:lumMod val="50000"/>
                  </a:schemeClr>
                </a:solidFill>
              </a:rPr>
              <a:t>:</a:t>
            </a:r>
            <a:r>
              <a:rPr lang="en-US" dirty="0" smtClean="0">
                <a:solidFill>
                  <a:schemeClr val="accent2">
                    <a:lumMod val="50000"/>
                  </a:schemeClr>
                </a:solidFill>
              </a:rPr>
              <a:t> certain beyond any doubt</a:t>
            </a:r>
          </a:p>
          <a:p>
            <a:r>
              <a:rPr lang="en-US" dirty="0" smtClean="0">
                <a:solidFill>
                  <a:schemeClr val="accent2">
                    <a:lumMod val="50000"/>
                  </a:schemeClr>
                </a:solidFill>
                <a:effectLst>
                  <a:outerShdw blurRad="38100" dist="38100" dir="2700000" algn="tl">
                    <a:srgbClr val="000000">
                      <a:alpha val="43137"/>
                    </a:srgbClr>
                  </a:outerShdw>
                </a:effectLst>
              </a:rPr>
              <a:t> WHO DO YOU BELIEVE?  WHAT DO YOU BELIEVE?</a:t>
            </a:r>
            <a:endParaRPr lang="en-US" dirty="0">
              <a:solidFill>
                <a:schemeClr val="accent2">
                  <a:lumMod val="50000"/>
                </a:schemeClr>
              </a:solidFill>
              <a:effectLst>
                <a:outerShdw blurRad="38100" dist="38100" dir="2700000" algn="tl">
                  <a:srgbClr val="000000">
                    <a:alpha val="43137"/>
                  </a:srgbClr>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INTERESTING STATISTICS</a:t>
            </a:r>
            <a:endParaRPr lang="en-US" dirty="0"/>
          </a:p>
        </p:txBody>
      </p:sp>
      <p:sp>
        <p:nvSpPr>
          <p:cNvPr id="3" name="Content Placeholder 2"/>
          <p:cNvSpPr>
            <a:spLocks noGrp="1"/>
          </p:cNvSpPr>
          <p:nvPr>
            <p:ph idx="1"/>
          </p:nvPr>
        </p:nvSpPr>
        <p:spPr/>
        <p:txBody>
          <a:bodyPr>
            <a:normAutofit fontScale="92500" lnSpcReduction="10000"/>
          </a:bodyPr>
          <a:lstStyle/>
          <a:p>
            <a:pPr>
              <a:lnSpc>
                <a:spcPct val="110000"/>
              </a:lnSpc>
              <a:spcBef>
                <a:spcPts val="200"/>
              </a:spcBef>
              <a:spcAft>
                <a:spcPts val="300"/>
              </a:spcAft>
            </a:pPr>
            <a:r>
              <a:rPr lang="en-US" dirty="0" smtClean="0"/>
              <a:t> </a:t>
            </a:r>
            <a:r>
              <a:rPr lang="en-US" sz="3000" dirty="0" smtClean="0">
                <a:solidFill>
                  <a:schemeClr val="accent2">
                    <a:lumMod val="50000"/>
                  </a:schemeClr>
                </a:solidFill>
              </a:rPr>
              <a:t>About 1/3 of the world’s people are Christians</a:t>
            </a:r>
          </a:p>
          <a:p>
            <a:pPr>
              <a:spcBef>
                <a:spcPts val="200"/>
              </a:spcBef>
              <a:spcAft>
                <a:spcPts val="300"/>
              </a:spcAft>
            </a:pPr>
            <a:r>
              <a:rPr lang="en-US" sz="3000" dirty="0" smtClean="0">
                <a:solidFill>
                  <a:schemeClr val="accent2">
                    <a:lumMod val="50000"/>
                  </a:schemeClr>
                </a:solidFill>
              </a:rPr>
              <a:t> </a:t>
            </a:r>
            <a:r>
              <a:rPr lang="en-US" sz="3000" dirty="0" smtClean="0">
                <a:solidFill>
                  <a:schemeClr val="accent2">
                    <a:lumMod val="50000"/>
                  </a:schemeClr>
                </a:solidFill>
              </a:rPr>
              <a:t>80% of religious persecutions are against Christians</a:t>
            </a:r>
          </a:p>
          <a:p>
            <a:pPr>
              <a:spcBef>
                <a:spcPts val="200"/>
              </a:spcBef>
              <a:spcAft>
                <a:spcPts val="300"/>
              </a:spcAft>
              <a:buNone/>
            </a:pPr>
            <a:r>
              <a:rPr lang="en-US" sz="3000" dirty="0" smtClean="0">
                <a:solidFill>
                  <a:schemeClr val="accent2">
                    <a:lumMod val="50000"/>
                  </a:schemeClr>
                </a:solidFill>
              </a:rPr>
              <a:t> </a:t>
            </a:r>
            <a:r>
              <a:rPr lang="en-US" sz="3000" dirty="0" smtClean="0">
                <a:solidFill>
                  <a:schemeClr val="accent2">
                    <a:lumMod val="50000"/>
                  </a:schemeClr>
                </a:solidFill>
              </a:rPr>
              <a:t>   (Under Caesar’s Sword Global Research Project)</a:t>
            </a:r>
          </a:p>
          <a:p>
            <a:r>
              <a:rPr lang="en-US" sz="3000" dirty="0" smtClean="0">
                <a:solidFill>
                  <a:schemeClr val="accent2">
                    <a:lumMod val="50000"/>
                  </a:schemeClr>
                </a:solidFill>
              </a:rPr>
              <a:t> </a:t>
            </a:r>
            <a:r>
              <a:rPr lang="en-US" dirty="0" smtClean="0">
                <a:solidFill>
                  <a:schemeClr val="accent2">
                    <a:lumMod val="50000"/>
                  </a:schemeClr>
                </a:solidFill>
              </a:rPr>
              <a:t>UN International Covenant of Civil and Political Rights:</a:t>
            </a:r>
          </a:p>
          <a:p>
            <a:pPr>
              <a:spcBef>
                <a:spcPts val="300"/>
              </a:spcBef>
              <a:buNone/>
            </a:pPr>
            <a:r>
              <a:rPr lang="en-US" dirty="0" smtClean="0">
                <a:solidFill>
                  <a:schemeClr val="accent2">
                    <a:lumMod val="50000"/>
                  </a:schemeClr>
                </a:solidFill>
              </a:rPr>
              <a:t>   Everyone </a:t>
            </a:r>
            <a:r>
              <a:rPr lang="en-US" dirty="0" smtClean="0">
                <a:solidFill>
                  <a:schemeClr val="accent2">
                    <a:lumMod val="50000"/>
                  </a:schemeClr>
                </a:solidFill>
              </a:rPr>
              <a:t>shall have the right to freedom of thought, conscience and religion. This right shall include freedom to have or to adopt a religion or belief of his choice, and freedom, either individually or in community with others, and in public or private, to manifest his religion or belief in worship, observance, practice and teaching</a:t>
            </a:r>
            <a:r>
              <a:rPr lang="en-US" dirty="0" smtClean="0">
                <a:solidFill>
                  <a:schemeClr val="accent2">
                    <a:lumMod val="50000"/>
                  </a:schemeClr>
                </a:solidFill>
              </a:rPr>
              <a:t>.</a:t>
            </a:r>
          </a:p>
          <a:p>
            <a:pPr>
              <a:lnSpc>
                <a:spcPct val="108000"/>
              </a:lnSpc>
              <a:spcBef>
                <a:spcPts val="300"/>
              </a:spcBef>
              <a:spcAft>
                <a:spcPts val="300"/>
              </a:spcAft>
            </a:pPr>
            <a:r>
              <a:rPr lang="en-US" sz="3000" dirty="0" smtClean="0">
                <a:solidFill>
                  <a:schemeClr val="accent2">
                    <a:lumMod val="50000"/>
                  </a:schemeClr>
                </a:solidFill>
              </a:rPr>
              <a:t> </a:t>
            </a:r>
            <a:r>
              <a:rPr lang="en-US" sz="3000" dirty="0" smtClean="0">
                <a:solidFill>
                  <a:schemeClr val="accent2">
                    <a:lumMod val="50000"/>
                  </a:schemeClr>
                </a:solidFill>
              </a:rPr>
              <a:t>24,000 </a:t>
            </a:r>
            <a:r>
              <a:rPr lang="en-US" sz="3000" dirty="0" smtClean="0">
                <a:solidFill>
                  <a:schemeClr val="accent2">
                    <a:lumMod val="50000"/>
                  </a:schemeClr>
                </a:solidFill>
              </a:rPr>
              <a:t>killed; </a:t>
            </a:r>
            <a:r>
              <a:rPr lang="en-US" sz="3000" dirty="0" smtClean="0">
                <a:solidFill>
                  <a:schemeClr val="accent2">
                    <a:lumMod val="50000"/>
                  </a:schemeClr>
                </a:solidFill>
              </a:rPr>
              <a:t>18,000 women and children </a:t>
            </a:r>
            <a:r>
              <a:rPr lang="en-US" sz="3000" dirty="0" smtClean="0">
                <a:solidFill>
                  <a:schemeClr val="accent2">
                    <a:lumMod val="50000"/>
                  </a:schemeClr>
                </a:solidFill>
              </a:rPr>
              <a:t>gang-raped; </a:t>
            </a:r>
            <a:r>
              <a:rPr lang="en-US" sz="3000" dirty="0" smtClean="0">
                <a:solidFill>
                  <a:schemeClr val="accent2">
                    <a:lumMod val="50000"/>
                  </a:schemeClr>
                </a:solidFill>
              </a:rPr>
              <a:t>116,000 </a:t>
            </a:r>
            <a:r>
              <a:rPr lang="en-US" sz="3000" dirty="0" smtClean="0">
                <a:solidFill>
                  <a:schemeClr val="accent2">
                    <a:lumMod val="50000"/>
                  </a:schemeClr>
                </a:solidFill>
              </a:rPr>
              <a:t>beaten; </a:t>
            </a:r>
            <a:r>
              <a:rPr lang="en-US" sz="3000" dirty="0" smtClean="0">
                <a:solidFill>
                  <a:schemeClr val="accent2">
                    <a:lumMod val="50000"/>
                  </a:schemeClr>
                </a:solidFill>
              </a:rPr>
              <a:t>36,000 thrown into fire. Millions fled the genocide in Myanmar</a:t>
            </a:r>
            <a:r>
              <a:rPr lang="en-US" sz="3000" dirty="0" smtClean="0">
                <a:solidFill>
                  <a:schemeClr val="accent2">
                    <a:lumMod val="50000"/>
                  </a:schemeClr>
                </a:solidFill>
              </a:rPr>
              <a:t>. 90% Christians</a:t>
            </a:r>
            <a:endParaRPr lang="en-US" sz="3000" dirty="0">
              <a:solidFill>
                <a:schemeClr val="accent2">
                  <a:lumMod val="50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REASONING</a:t>
            </a:r>
            <a:endParaRPr lang="en-US" dirty="0"/>
          </a:p>
        </p:txBody>
      </p:sp>
      <p:sp>
        <p:nvSpPr>
          <p:cNvPr id="3" name="Content Placeholder 2"/>
          <p:cNvSpPr>
            <a:spLocks noGrp="1"/>
          </p:cNvSpPr>
          <p:nvPr>
            <p:ph idx="1"/>
          </p:nvPr>
        </p:nvSpPr>
        <p:spPr/>
        <p:txBody>
          <a:bodyPr>
            <a:normAutofit lnSpcReduction="10000"/>
          </a:bodyPr>
          <a:lstStyle/>
          <a:p>
            <a:pPr>
              <a:lnSpc>
                <a:spcPct val="105000"/>
              </a:lnSpc>
            </a:pPr>
            <a:r>
              <a:rPr lang="en-US" b="1" dirty="0" smtClean="0">
                <a:solidFill>
                  <a:schemeClr val="accent2">
                    <a:lumMod val="50000"/>
                  </a:schemeClr>
                </a:solidFill>
              </a:rPr>
              <a:t>Acts 17:1-3 </a:t>
            </a:r>
            <a:r>
              <a:rPr lang="en-US" dirty="0" smtClean="0">
                <a:solidFill>
                  <a:schemeClr val="accent2">
                    <a:lumMod val="50000"/>
                  </a:schemeClr>
                </a:solidFill>
              </a:rPr>
              <a:t>Now when they had traveled through </a:t>
            </a:r>
            <a:r>
              <a:rPr lang="en-US" dirty="0" err="1" smtClean="0">
                <a:solidFill>
                  <a:schemeClr val="accent2">
                    <a:lumMod val="50000"/>
                  </a:schemeClr>
                </a:solidFill>
              </a:rPr>
              <a:t>Amphipolis</a:t>
            </a:r>
            <a:r>
              <a:rPr lang="en-US" dirty="0" smtClean="0">
                <a:solidFill>
                  <a:schemeClr val="accent2">
                    <a:lumMod val="50000"/>
                  </a:schemeClr>
                </a:solidFill>
              </a:rPr>
              <a:t> and </a:t>
            </a:r>
            <a:r>
              <a:rPr lang="en-US" dirty="0" err="1" smtClean="0">
                <a:solidFill>
                  <a:schemeClr val="accent2">
                    <a:lumMod val="50000"/>
                  </a:schemeClr>
                </a:solidFill>
              </a:rPr>
              <a:t>Apollonia</a:t>
            </a:r>
            <a:r>
              <a:rPr lang="en-US" dirty="0" smtClean="0">
                <a:solidFill>
                  <a:schemeClr val="accent2">
                    <a:lumMod val="50000"/>
                  </a:schemeClr>
                </a:solidFill>
              </a:rPr>
              <a:t>, they came to Thessalonica, where there was a synagogue of the Jews. And according to Paul's custom, he went to them, and for three Sabbaths </a:t>
            </a:r>
            <a:r>
              <a:rPr lang="en-US" u="sng" dirty="0" smtClean="0">
                <a:solidFill>
                  <a:schemeClr val="accent2">
                    <a:lumMod val="50000"/>
                  </a:schemeClr>
                </a:solidFill>
              </a:rPr>
              <a:t>reasoned</a:t>
            </a:r>
            <a:r>
              <a:rPr lang="en-US" dirty="0" smtClean="0">
                <a:solidFill>
                  <a:schemeClr val="accent2">
                    <a:lumMod val="50000"/>
                  </a:schemeClr>
                </a:solidFill>
              </a:rPr>
              <a:t> with them from the Scriptures, explaining and giving evidence that the Christ had to suffer and rise again from the dead, and </a:t>
            </a:r>
            <a:r>
              <a:rPr lang="en-US" i="1" dirty="0" smtClean="0">
                <a:solidFill>
                  <a:schemeClr val="accent2">
                    <a:lumMod val="50000"/>
                  </a:schemeClr>
                </a:solidFill>
              </a:rPr>
              <a:t>saying,</a:t>
            </a:r>
            <a:r>
              <a:rPr lang="en-US" dirty="0" smtClean="0">
                <a:solidFill>
                  <a:schemeClr val="accent2">
                    <a:lumMod val="50000"/>
                  </a:schemeClr>
                </a:solidFill>
              </a:rPr>
              <a:t> "This Jesus whom I am proclaiming to you is the Christ." </a:t>
            </a:r>
          </a:p>
          <a:p>
            <a:pPr>
              <a:lnSpc>
                <a:spcPct val="105000"/>
              </a:lnSpc>
            </a:pPr>
            <a:r>
              <a:rPr lang="en-US" dirty="0" smtClean="0">
                <a:solidFill>
                  <a:schemeClr val="accent2">
                    <a:lumMod val="50000"/>
                  </a:schemeClr>
                </a:solidFill>
              </a:rPr>
              <a:t>Reasoned: </a:t>
            </a:r>
            <a:r>
              <a:rPr lang="en-US" i="1" dirty="0" err="1" smtClean="0">
                <a:solidFill>
                  <a:schemeClr val="accent2">
                    <a:lumMod val="50000"/>
                  </a:schemeClr>
                </a:solidFill>
              </a:rPr>
              <a:t>dielexato</a:t>
            </a:r>
            <a:r>
              <a:rPr lang="en-US" i="1" dirty="0" smtClean="0">
                <a:solidFill>
                  <a:schemeClr val="accent2">
                    <a:lumMod val="50000"/>
                  </a:schemeClr>
                </a:solidFill>
              </a:rPr>
              <a:t>:</a:t>
            </a:r>
            <a:r>
              <a:rPr lang="en-US" dirty="0" smtClean="0">
                <a:solidFill>
                  <a:schemeClr val="accent2">
                    <a:lumMod val="50000"/>
                  </a:schemeClr>
                </a:solidFill>
              </a:rPr>
              <a:t> to thoroughly discuss and put forward facts; involves dialogue</a:t>
            </a:r>
          </a:p>
          <a:p>
            <a:pPr>
              <a:lnSpc>
                <a:spcPct val="105000"/>
              </a:lnSpc>
            </a:pPr>
            <a:r>
              <a:rPr lang="en-US" dirty="0" smtClean="0">
                <a:solidFill>
                  <a:schemeClr val="accent2">
                    <a:lumMod val="50000"/>
                  </a:schemeClr>
                </a:solidFill>
              </a:rPr>
              <a:t>Paul spoke to the religious people first – those who should have known about the messianic prophecies</a:t>
            </a:r>
            <a:endParaRPr lang="en-US" dirty="0">
              <a:solidFill>
                <a:schemeClr val="accent2">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HAPPENED?</a:t>
            </a:r>
            <a:endParaRPr lang="en-US" dirty="0"/>
          </a:p>
        </p:txBody>
      </p:sp>
      <p:sp>
        <p:nvSpPr>
          <p:cNvPr id="3" name="Content Placeholder 2"/>
          <p:cNvSpPr>
            <a:spLocks noGrp="1"/>
          </p:cNvSpPr>
          <p:nvPr>
            <p:ph idx="1"/>
          </p:nvPr>
        </p:nvSpPr>
        <p:spPr/>
        <p:txBody>
          <a:bodyPr>
            <a:noAutofit/>
          </a:bodyPr>
          <a:lstStyle/>
          <a:p>
            <a:pPr>
              <a:lnSpc>
                <a:spcPct val="90000"/>
              </a:lnSpc>
              <a:spcBef>
                <a:spcPts val="200"/>
              </a:spcBef>
            </a:pPr>
            <a:r>
              <a:rPr lang="en-US" dirty="0" smtClean="0">
                <a:solidFill>
                  <a:schemeClr val="accent2">
                    <a:lumMod val="50000"/>
                  </a:schemeClr>
                </a:solidFill>
              </a:rPr>
              <a:t>Paul was presenting truth but was received very badly</a:t>
            </a:r>
          </a:p>
          <a:p>
            <a:pPr>
              <a:lnSpc>
                <a:spcPct val="90000"/>
              </a:lnSpc>
              <a:spcBef>
                <a:spcPts val="200"/>
              </a:spcBef>
            </a:pPr>
            <a:r>
              <a:rPr lang="en-US" b="1" dirty="0" smtClean="0">
                <a:solidFill>
                  <a:schemeClr val="accent2">
                    <a:lumMod val="50000"/>
                  </a:schemeClr>
                </a:solidFill>
              </a:rPr>
              <a:t>Acts 17:5-9 </a:t>
            </a:r>
            <a:r>
              <a:rPr lang="en-US" dirty="0" smtClean="0">
                <a:solidFill>
                  <a:schemeClr val="accent2">
                    <a:lumMod val="50000"/>
                  </a:schemeClr>
                </a:solidFill>
              </a:rPr>
              <a:t> But the Jews, becoming jealous and taking along some wicked men from the market place, formed a mob and set the city in an uproar; and attacking the house of Jason, they were seeking to bring </a:t>
            </a:r>
            <a:r>
              <a:rPr lang="en-US" spc="-150" dirty="0" smtClean="0">
                <a:solidFill>
                  <a:schemeClr val="accent2">
                    <a:lumMod val="50000"/>
                  </a:schemeClr>
                </a:solidFill>
              </a:rPr>
              <a:t>them out to the </a:t>
            </a:r>
            <a:r>
              <a:rPr lang="en-US" dirty="0" smtClean="0">
                <a:solidFill>
                  <a:schemeClr val="accent2">
                    <a:lumMod val="50000"/>
                  </a:schemeClr>
                </a:solidFill>
              </a:rPr>
              <a:t>people. When </a:t>
            </a:r>
            <a:r>
              <a:rPr lang="en-US" spc="-150" dirty="0" smtClean="0">
                <a:solidFill>
                  <a:schemeClr val="accent2">
                    <a:lumMod val="50000"/>
                  </a:schemeClr>
                </a:solidFill>
              </a:rPr>
              <a:t>they did not </a:t>
            </a:r>
            <a:r>
              <a:rPr lang="en-US" dirty="0" smtClean="0">
                <a:solidFill>
                  <a:schemeClr val="accent2">
                    <a:lumMod val="50000"/>
                  </a:schemeClr>
                </a:solidFill>
              </a:rPr>
              <a:t>find </a:t>
            </a:r>
            <a:r>
              <a:rPr lang="en-US" spc="-150" dirty="0" smtClean="0">
                <a:solidFill>
                  <a:schemeClr val="accent2">
                    <a:lumMod val="50000"/>
                  </a:schemeClr>
                </a:solidFill>
              </a:rPr>
              <a:t>them </a:t>
            </a:r>
            <a:r>
              <a:rPr lang="en-US" dirty="0" smtClean="0">
                <a:solidFill>
                  <a:schemeClr val="accent2">
                    <a:lumMod val="50000"/>
                  </a:schemeClr>
                </a:solidFill>
              </a:rPr>
              <a:t>they </a:t>
            </a:r>
            <a:r>
              <a:rPr lang="en-US" i="1" dirty="0" smtClean="0">
                <a:solidFill>
                  <a:schemeClr val="accent2">
                    <a:lumMod val="50000"/>
                  </a:schemeClr>
                </a:solidFill>
              </a:rPr>
              <a:t>began</a:t>
            </a:r>
            <a:r>
              <a:rPr lang="en-US" dirty="0" smtClean="0">
                <a:solidFill>
                  <a:schemeClr val="accent2">
                    <a:lumMod val="50000"/>
                  </a:schemeClr>
                </a:solidFill>
              </a:rPr>
              <a:t> dragging Jason and some brethren before the city authorities</a:t>
            </a:r>
            <a:r>
              <a:rPr lang="en-US" spc="-150" dirty="0" smtClean="0">
                <a:solidFill>
                  <a:schemeClr val="accent2">
                    <a:lumMod val="50000"/>
                  </a:schemeClr>
                </a:solidFill>
              </a:rPr>
              <a:t>, shouting, "</a:t>
            </a:r>
            <a:r>
              <a:rPr lang="en-US" dirty="0" smtClean="0">
                <a:solidFill>
                  <a:schemeClr val="accent2">
                    <a:lumMod val="50000"/>
                  </a:schemeClr>
                </a:solidFill>
              </a:rPr>
              <a:t>These</a:t>
            </a:r>
            <a:r>
              <a:rPr lang="en-US" spc="-150" dirty="0" smtClean="0">
                <a:solidFill>
                  <a:schemeClr val="accent2">
                    <a:lumMod val="50000"/>
                  </a:schemeClr>
                </a:solidFill>
              </a:rPr>
              <a:t> men who have </a:t>
            </a:r>
            <a:r>
              <a:rPr lang="en-US" dirty="0" smtClean="0">
                <a:solidFill>
                  <a:schemeClr val="accent2">
                    <a:lumMod val="50000"/>
                  </a:schemeClr>
                </a:solidFill>
              </a:rPr>
              <a:t>upset the world have come here also; Jason has welcomed them, and they all act contrary to the decrees of Caesar, saying that there is another king, Jesus.”  They stirred up the crowd and the city authorities who heard these things. And when they had received a pledge from Jason and the others, they released them. </a:t>
            </a:r>
            <a:endParaRPr lang="en-US" dirty="0">
              <a:solidFill>
                <a:schemeClr val="accent2">
                  <a:lumMod val="50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PURSUING TRUTH</a:t>
            </a:r>
            <a:endParaRPr lang="en-US" dirty="0"/>
          </a:p>
        </p:txBody>
      </p:sp>
      <p:sp>
        <p:nvSpPr>
          <p:cNvPr id="3" name="Content Placeholder 2"/>
          <p:cNvSpPr>
            <a:spLocks noGrp="1"/>
          </p:cNvSpPr>
          <p:nvPr>
            <p:ph idx="1"/>
          </p:nvPr>
        </p:nvSpPr>
        <p:spPr/>
        <p:txBody>
          <a:bodyPr>
            <a:normAutofit fontScale="92500" lnSpcReduction="10000"/>
          </a:bodyPr>
          <a:lstStyle/>
          <a:p>
            <a:pPr>
              <a:spcBef>
                <a:spcPts val="200"/>
              </a:spcBef>
            </a:pPr>
            <a:r>
              <a:rPr lang="en-US" b="1" dirty="0" smtClean="0">
                <a:solidFill>
                  <a:schemeClr val="accent2">
                    <a:lumMod val="50000"/>
                  </a:schemeClr>
                </a:solidFill>
              </a:rPr>
              <a:t>John 8:31-32 </a:t>
            </a:r>
            <a:r>
              <a:rPr lang="en-US" dirty="0" smtClean="0">
                <a:solidFill>
                  <a:schemeClr val="accent2">
                    <a:lumMod val="50000"/>
                  </a:schemeClr>
                </a:solidFill>
              </a:rPr>
              <a:t> So Jesus was saying to those Jews who had believed Him, "If you continue in My word, </a:t>
            </a:r>
            <a:r>
              <a:rPr lang="en-US" i="1" dirty="0" smtClean="0">
                <a:solidFill>
                  <a:schemeClr val="accent2">
                    <a:lumMod val="50000"/>
                  </a:schemeClr>
                </a:solidFill>
              </a:rPr>
              <a:t>then</a:t>
            </a:r>
            <a:r>
              <a:rPr lang="en-US" dirty="0" smtClean="0">
                <a:solidFill>
                  <a:schemeClr val="accent2">
                    <a:lumMod val="50000"/>
                  </a:schemeClr>
                </a:solidFill>
              </a:rPr>
              <a:t> you are truly disciples of Mine; and you will know the truth, and the truth will make you </a:t>
            </a:r>
            <a:r>
              <a:rPr lang="en-US" u="sng" dirty="0" smtClean="0">
                <a:solidFill>
                  <a:schemeClr val="accent2">
                    <a:lumMod val="50000"/>
                  </a:schemeClr>
                </a:solidFill>
              </a:rPr>
              <a:t>free</a:t>
            </a:r>
            <a:r>
              <a:rPr lang="en-US" dirty="0" smtClean="0">
                <a:solidFill>
                  <a:schemeClr val="accent2">
                    <a:lumMod val="50000"/>
                  </a:schemeClr>
                </a:solidFill>
              </a:rPr>
              <a:t>." </a:t>
            </a:r>
          </a:p>
          <a:p>
            <a:pPr>
              <a:spcBef>
                <a:spcPts val="200"/>
              </a:spcBef>
            </a:pPr>
            <a:r>
              <a:rPr lang="en-US" dirty="0" smtClean="0">
                <a:solidFill>
                  <a:schemeClr val="accent2">
                    <a:lumMod val="50000"/>
                  </a:schemeClr>
                </a:solidFill>
              </a:rPr>
              <a:t>Free: </a:t>
            </a:r>
            <a:r>
              <a:rPr lang="en-US" i="1" dirty="0" err="1" smtClean="0">
                <a:solidFill>
                  <a:schemeClr val="accent2">
                    <a:lumMod val="50000"/>
                  </a:schemeClr>
                </a:solidFill>
              </a:rPr>
              <a:t>eleutheroo</a:t>
            </a:r>
            <a:r>
              <a:rPr lang="en-US" i="1" dirty="0" smtClean="0">
                <a:solidFill>
                  <a:schemeClr val="accent2">
                    <a:lumMod val="50000"/>
                  </a:schemeClr>
                </a:solidFill>
              </a:rPr>
              <a:t>: </a:t>
            </a:r>
            <a:r>
              <a:rPr lang="en-US" dirty="0" smtClean="0">
                <a:solidFill>
                  <a:schemeClr val="accent2">
                    <a:lumMod val="50000"/>
                  </a:schemeClr>
                </a:solidFill>
              </a:rPr>
              <a:t>exempt from liability</a:t>
            </a:r>
          </a:p>
          <a:p>
            <a:pPr>
              <a:spcBef>
                <a:spcPts val="200"/>
              </a:spcBef>
            </a:pPr>
            <a:r>
              <a:rPr lang="en-US" dirty="0" smtClean="0">
                <a:solidFill>
                  <a:schemeClr val="accent2">
                    <a:lumMod val="50000"/>
                  </a:schemeClr>
                </a:solidFill>
              </a:rPr>
              <a:t>Free from what? Jesus audience equates freedom with absence of slavery</a:t>
            </a:r>
          </a:p>
          <a:p>
            <a:pPr>
              <a:spcBef>
                <a:spcPts val="200"/>
              </a:spcBef>
            </a:pPr>
            <a:r>
              <a:rPr lang="en-US" dirty="0" smtClean="0">
                <a:solidFill>
                  <a:schemeClr val="accent2">
                    <a:lumMod val="50000"/>
                  </a:schemeClr>
                </a:solidFill>
              </a:rPr>
              <a:t>Jesus indicates that sin equates to slavery because you cannot free yourself from sin</a:t>
            </a:r>
          </a:p>
          <a:p>
            <a:pPr>
              <a:spcBef>
                <a:spcPts val="200"/>
              </a:spcBef>
            </a:pPr>
            <a:r>
              <a:rPr lang="en-US" b="1" dirty="0" smtClean="0">
                <a:solidFill>
                  <a:schemeClr val="accent2">
                    <a:lumMod val="50000"/>
                  </a:schemeClr>
                </a:solidFill>
              </a:rPr>
              <a:t>Galatians 5:1 </a:t>
            </a:r>
            <a:r>
              <a:rPr lang="en-US" dirty="0" smtClean="0">
                <a:solidFill>
                  <a:schemeClr val="accent2">
                    <a:lumMod val="50000"/>
                  </a:schemeClr>
                </a:solidFill>
              </a:rPr>
              <a:t> It was for freedom that Christ set us free; therefore keep standing firm and do not be subject again to a yoke of slavery. </a:t>
            </a:r>
          </a:p>
          <a:p>
            <a:pPr>
              <a:spcBef>
                <a:spcPts val="200"/>
              </a:spcBef>
            </a:pPr>
            <a:r>
              <a:rPr lang="en-US" b="1" dirty="0" smtClean="0">
                <a:solidFill>
                  <a:schemeClr val="accent2">
                    <a:lumMod val="50000"/>
                  </a:schemeClr>
                </a:solidFill>
              </a:rPr>
              <a:t>John 14:6  </a:t>
            </a:r>
            <a:r>
              <a:rPr lang="en-US" dirty="0" smtClean="0">
                <a:solidFill>
                  <a:schemeClr val="accent2">
                    <a:lumMod val="50000"/>
                  </a:schemeClr>
                </a:solidFill>
              </a:rPr>
              <a:t>Jesus said to him, "I</a:t>
            </a:r>
            <a:r>
              <a:rPr lang="en-US" b="1" dirty="0" smtClean="0">
                <a:solidFill>
                  <a:schemeClr val="accent2">
                    <a:lumMod val="50000"/>
                  </a:schemeClr>
                </a:solidFill>
              </a:rPr>
              <a:t> am </a:t>
            </a:r>
            <a:r>
              <a:rPr lang="en-US" dirty="0" smtClean="0">
                <a:solidFill>
                  <a:schemeClr val="accent2">
                    <a:lumMod val="50000"/>
                  </a:schemeClr>
                </a:solidFill>
              </a:rPr>
              <a:t>the way, and the </a:t>
            </a:r>
            <a:r>
              <a:rPr lang="en-US" b="1" dirty="0" smtClean="0">
                <a:solidFill>
                  <a:schemeClr val="accent2">
                    <a:lumMod val="50000"/>
                  </a:schemeClr>
                </a:solidFill>
              </a:rPr>
              <a:t>truth</a:t>
            </a:r>
            <a:r>
              <a:rPr lang="en-US" dirty="0" smtClean="0">
                <a:solidFill>
                  <a:schemeClr val="accent2">
                    <a:lumMod val="50000"/>
                  </a:schemeClr>
                </a:solidFill>
              </a:rPr>
              <a:t>, and the life; no one comes to the Father but through Me.</a:t>
            </a:r>
            <a:endParaRPr lang="en-US" dirty="0">
              <a:solidFill>
                <a:schemeClr val="accent2">
                  <a:lumMod val="50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MISSING THE TRUTH</a:t>
            </a:r>
            <a:endParaRPr lang="en-US" dirty="0"/>
          </a:p>
        </p:txBody>
      </p:sp>
      <p:sp>
        <p:nvSpPr>
          <p:cNvPr id="3" name="Content Placeholder 2"/>
          <p:cNvSpPr>
            <a:spLocks noGrp="1"/>
          </p:cNvSpPr>
          <p:nvPr>
            <p:ph idx="1"/>
          </p:nvPr>
        </p:nvSpPr>
        <p:spPr/>
        <p:txBody>
          <a:bodyPr>
            <a:normAutofit/>
          </a:bodyPr>
          <a:lstStyle/>
          <a:p>
            <a:r>
              <a:rPr lang="en-US" b="1" dirty="0" smtClean="0">
                <a:solidFill>
                  <a:schemeClr val="accent2">
                    <a:lumMod val="50000"/>
                  </a:schemeClr>
                </a:solidFill>
              </a:rPr>
              <a:t>1 Corinthians 1:18</a:t>
            </a:r>
            <a:r>
              <a:rPr lang="en-US" baseline="30000" dirty="0" smtClean="0">
                <a:solidFill>
                  <a:schemeClr val="accent2">
                    <a:lumMod val="50000"/>
                  </a:schemeClr>
                </a:solidFill>
              </a:rPr>
              <a:t> </a:t>
            </a:r>
            <a:r>
              <a:rPr lang="en-US" dirty="0" smtClean="0">
                <a:solidFill>
                  <a:schemeClr val="accent2">
                    <a:lumMod val="50000"/>
                  </a:schemeClr>
                </a:solidFill>
              </a:rPr>
              <a:t> For the word of the cross is foolishness to those who are perishing, but to us who are being saved it is the power of God. </a:t>
            </a:r>
          </a:p>
          <a:p>
            <a:r>
              <a:rPr lang="en-US" b="1" dirty="0" smtClean="0">
                <a:solidFill>
                  <a:schemeClr val="accent2">
                    <a:lumMod val="50000"/>
                  </a:schemeClr>
                </a:solidFill>
              </a:rPr>
              <a:t>2 Timothy 2:15 </a:t>
            </a:r>
            <a:r>
              <a:rPr lang="en-US" dirty="0" smtClean="0">
                <a:solidFill>
                  <a:schemeClr val="accent2">
                    <a:lumMod val="50000"/>
                  </a:schemeClr>
                </a:solidFill>
              </a:rPr>
              <a:t> Be diligent to present yourself approved to God as a workman who does not need to be ashamed, accurately handling the </a:t>
            </a:r>
            <a:r>
              <a:rPr lang="en-US" b="1" dirty="0" smtClean="0">
                <a:solidFill>
                  <a:schemeClr val="accent2">
                    <a:lumMod val="50000"/>
                  </a:schemeClr>
                </a:solidFill>
              </a:rPr>
              <a:t>word of truth</a:t>
            </a:r>
            <a:r>
              <a:rPr lang="en-US" dirty="0" smtClean="0">
                <a:solidFill>
                  <a:schemeClr val="accent2">
                    <a:lumMod val="50000"/>
                  </a:schemeClr>
                </a:solidFill>
              </a:rPr>
              <a:t>.</a:t>
            </a:r>
          </a:p>
          <a:p>
            <a:r>
              <a:rPr lang="en-US" b="1" dirty="0" smtClean="0">
                <a:solidFill>
                  <a:schemeClr val="accent2">
                    <a:lumMod val="50000"/>
                  </a:schemeClr>
                </a:solidFill>
              </a:rPr>
              <a:t>John </a:t>
            </a:r>
            <a:r>
              <a:rPr lang="en-US" b="1" spc="-150" dirty="0" smtClean="0">
                <a:solidFill>
                  <a:schemeClr val="accent2">
                    <a:lumMod val="50000"/>
                  </a:schemeClr>
                </a:solidFill>
              </a:rPr>
              <a:t>14:16-17 </a:t>
            </a:r>
            <a:r>
              <a:rPr lang="en-US" spc="-150" dirty="0" smtClean="0">
                <a:solidFill>
                  <a:schemeClr val="accent2">
                    <a:lumMod val="50000"/>
                  </a:schemeClr>
                </a:solidFill>
              </a:rPr>
              <a:t> "I will </a:t>
            </a:r>
            <a:r>
              <a:rPr lang="en-US" dirty="0" smtClean="0">
                <a:solidFill>
                  <a:schemeClr val="accent2">
                    <a:lumMod val="50000"/>
                  </a:schemeClr>
                </a:solidFill>
              </a:rPr>
              <a:t>ask the Father, and He will give you another Helper, that He may be with you forever; </a:t>
            </a:r>
            <a:r>
              <a:rPr lang="en-US" i="1" dirty="0" smtClean="0">
                <a:solidFill>
                  <a:schemeClr val="accent2">
                    <a:lumMod val="50000"/>
                  </a:schemeClr>
                </a:solidFill>
              </a:rPr>
              <a:t>that is</a:t>
            </a:r>
            <a:r>
              <a:rPr lang="en-US" dirty="0" smtClean="0">
                <a:solidFill>
                  <a:schemeClr val="accent2">
                    <a:lumMod val="50000"/>
                  </a:schemeClr>
                </a:solidFill>
              </a:rPr>
              <a:t> the Spirit of truth, whom the world cannot receive, because it does not see Him or know Him</a:t>
            </a:r>
          </a:p>
          <a:p>
            <a:r>
              <a:rPr lang="en-US" dirty="0" smtClean="0"/>
              <a:t> </a:t>
            </a:r>
            <a:r>
              <a:rPr lang="en-US" dirty="0" smtClean="0">
                <a:solidFill>
                  <a:schemeClr val="accent2">
                    <a:lumMod val="50000"/>
                  </a:schemeClr>
                </a:solidFill>
              </a:rPr>
              <a:t>You have to know Jesus in order to tap into the power of the Spirit and correct biblical interpretation </a:t>
            </a:r>
            <a:endParaRPr lang="en-US" dirty="0">
              <a:solidFill>
                <a:schemeClr val="accent2">
                  <a:lumMod val="50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SPIRITUAL DECEPTION</a:t>
            </a:r>
            <a:endParaRPr lang="en-US" dirty="0"/>
          </a:p>
        </p:txBody>
      </p:sp>
      <p:sp>
        <p:nvSpPr>
          <p:cNvPr id="3" name="Content Placeholder 2"/>
          <p:cNvSpPr>
            <a:spLocks noGrp="1"/>
          </p:cNvSpPr>
          <p:nvPr>
            <p:ph idx="1"/>
          </p:nvPr>
        </p:nvSpPr>
        <p:spPr/>
        <p:txBody>
          <a:bodyPr>
            <a:normAutofit/>
          </a:bodyPr>
          <a:lstStyle/>
          <a:p>
            <a:pPr>
              <a:lnSpc>
                <a:spcPct val="90000"/>
              </a:lnSpc>
              <a:spcBef>
                <a:spcPts val="300"/>
              </a:spcBef>
            </a:pPr>
            <a:r>
              <a:rPr lang="en-US" dirty="0" smtClean="0"/>
              <a:t> </a:t>
            </a:r>
            <a:r>
              <a:rPr lang="en-US" b="1" dirty="0" smtClean="0">
                <a:solidFill>
                  <a:schemeClr val="accent2">
                    <a:lumMod val="50000"/>
                  </a:schemeClr>
                </a:solidFill>
              </a:rPr>
              <a:t>2 Timothy 3:12-17 </a:t>
            </a:r>
            <a:r>
              <a:rPr lang="en-US" dirty="0" smtClean="0">
                <a:solidFill>
                  <a:schemeClr val="accent2">
                    <a:lumMod val="50000"/>
                  </a:schemeClr>
                </a:solidFill>
              </a:rPr>
              <a:t> Indeed, all who desire to live godly in Christ Jesus will be persecuted. But evil men and impostors will proceed </a:t>
            </a:r>
            <a:r>
              <a:rPr lang="en-US" i="1" dirty="0" smtClean="0">
                <a:solidFill>
                  <a:schemeClr val="accent2">
                    <a:lumMod val="50000"/>
                  </a:schemeClr>
                </a:solidFill>
              </a:rPr>
              <a:t>from bad</a:t>
            </a:r>
            <a:r>
              <a:rPr lang="en-US" dirty="0" smtClean="0">
                <a:solidFill>
                  <a:schemeClr val="accent2">
                    <a:lumMod val="50000"/>
                  </a:schemeClr>
                </a:solidFill>
              </a:rPr>
              <a:t> to worse, deceiving and being deceived. You, however, continue in the things you have learned and become convinced of, knowing from whom you have learned </a:t>
            </a:r>
            <a:r>
              <a:rPr lang="en-US" i="1" dirty="0" smtClean="0">
                <a:solidFill>
                  <a:schemeClr val="accent2">
                    <a:lumMod val="50000"/>
                  </a:schemeClr>
                </a:solidFill>
              </a:rPr>
              <a:t>them,</a:t>
            </a:r>
            <a:r>
              <a:rPr lang="en-US" dirty="0" smtClean="0">
                <a:solidFill>
                  <a:schemeClr val="accent2">
                    <a:lumMod val="50000"/>
                  </a:schemeClr>
                </a:solidFill>
              </a:rPr>
              <a:t> and that from childhood you have known the sacred writings which are able to give you the wisdom that leads to salvation through faith which is in Christ Jesus. All Scripture is inspired by God and profitable for teaching, for reproof, for correction, for training in righteousness; so that the man of God may be adequate, equipped for every good work. </a:t>
            </a:r>
          </a:p>
          <a:p>
            <a:pPr>
              <a:lnSpc>
                <a:spcPct val="90000"/>
              </a:lnSpc>
              <a:spcBef>
                <a:spcPts val="300"/>
              </a:spcBef>
            </a:pPr>
            <a:r>
              <a:rPr lang="en-US" dirty="0" smtClean="0">
                <a:solidFill>
                  <a:schemeClr val="accent2">
                    <a:lumMod val="50000"/>
                  </a:schemeClr>
                </a:solidFill>
              </a:rPr>
              <a:t>Deceiving: </a:t>
            </a:r>
            <a:r>
              <a:rPr lang="en-US" i="1" dirty="0" err="1" smtClean="0">
                <a:solidFill>
                  <a:schemeClr val="accent2">
                    <a:lumMod val="50000"/>
                  </a:schemeClr>
                </a:solidFill>
              </a:rPr>
              <a:t>planao</a:t>
            </a:r>
            <a:r>
              <a:rPr lang="en-US" i="1" dirty="0" smtClean="0">
                <a:solidFill>
                  <a:schemeClr val="accent2">
                    <a:lumMod val="50000"/>
                  </a:schemeClr>
                </a:solidFill>
              </a:rPr>
              <a:t>: </a:t>
            </a:r>
            <a:r>
              <a:rPr lang="en-US" dirty="0" smtClean="0">
                <a:solidFill>
                  <a:schemeClr val="accent2">
                    <a:lumMod val="50000"/>
                  </a:schemeClr>
                </a:solidFill>
              </a:rPr>
              <a:t>to be seduced into the wrong way</a:t>
            </a:r>
            <a:endParaRPr lang="en-US" dirty="0">
              <a:solidFill>
                <a:schemeClr val="accent2">
                  <a:lumMod val="50000"/>
                </a:schemeClr>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13">
      <a:dk1>
        <a:srgbClr val="FFFFFF"/>
      </a:dk1>
      <a:lt1>
        <a:sysClr val="window" lastClr="FFFFFF"/>
      </a:lt1>
      <a:dk2>
        <a:srgbClr val="FFFFFF"/>
      </a:dk2>
      <a:lt2>
        <a:srgbClr val="FFFFFF"/>
      </a:lt2>
      <a:accent1>
        <a:srgbClr val="A03F22"/>
      </a:accent1>
      <a:accent2>
        <a:srgbClr val="6B2A16"/>
      </a:accent2>
      <a:accent3>
        <a:srgbClr val="F2CD93"/>
      </a:accent3>
      <a:accent4>
        <a:srgbClr val="6063B4"/>
      </a:accent4>
      <a:accent5>
        <a:srgbClr val="D35731"/>
      </a:accent5>
      <a:accent6>
        <a:srgbClr val="EBAC4B"/>
      </a:accent6>
      <a:hlink>
        <a:srgbClr val="65AD30"/>
      </a:hlink>
      <a:folHlink>
        <a:srgbClr val="8ED25B"/>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1671</TotalTime>
  <Words>527</Words>
  <Application>Microsoft Office PowerPoint</Application>
  <PresentationFormat>On-screen Show (4:3)</PresentationFormat>
  <Paragraphs>63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Flow</vt:lpstr>
      <vt:lpstr>STANDING FOR TRUTH fall 2019</vt:lpstr>
      <vt:lpstr>ABOUT THIS CLASS</vt:lpstr>
      <vt:lpstr>VERSE FOR THE JOURNEY</vt:lpstr>
      <vt:lpstr>INTERESTING STATISTICS</vt:lpstr>
      <vt:lpstr>REASONING</vt:lpstr>
      <vt:lpstr>WHAT HAPPENED?</vt:lpstr>
      <vt:lpstr>PURSUING TRUTH</vt:lpstr>
      <vt:lpstr>MISSING THE TRUTH</vt:lpstr>
      <vt:lpstr>SPIRITUAL DECEPTION</vt:lpstr>
      <vt:lpstr>REPETITION</vt:lpstr>
      <vt:lpstr>WEAKNESS IN BELIEVERS</vt:lpstr>
      <vt:lpstr>MOTIVATION</vt:lpstr>
    </vt:vector>
  </TitlesOfParts>
  <Company>Gower Rentals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JoLynn Rees</cp:lastModifiedBy>
  <cp:revision>4</cp:revision>
  <dcterms:created xsi:type="dcterms:W3CDTF">2019-08-16T14:27:37Z</dcterms:created>
  <dcterms:modified xsi:type="dcterms:W3CDTF">2019-08-19T23:42:38Z</dcterms:modified>
</cp:coreProperties>
</file>