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8" r:id="rId3"/>
    <p:sldId id="263" r:id="rId4"/>
    <p:sldId id="264" r:id="rId5"/>
    <p:sldId id="265" r:id="rId6"/>
    <p:sldId id="267" r:id="rId7"/>
    <p:sldId id="268" r:id="rId8"/>
    <p:sldId id="269" r:id="rId9"/>
    <p:sldId id="270" r:id="rId10"/>
    <p:sldId id="271" r:id="rId11"/>
    <p:sldId id="257" r:id="rId12"/>
    <p:sldId id="266"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24" autoAdjust="0"/>
  </p:normalViewPr>
  <p:slideViewPr>
    <p:cSldViewPr>
      <p:cViewPr>
        <p:scale>
          <a:sx n="70" d="100"/>
          <a:sy n="70" d="100"/>
        </p:scale>
        <p:origin x="-115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0850"/>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sz="quarter" idx="1"/>
          </p:nvPr>
        </p:nvSpPr>
        <p:spPr>
          <a:xfrm>
            <a:off x="4014789" y="1"/>
            <a:ext cx="3070225" cy="450850"/>
          </a:xfrm>
          <a:prstGeom prst="rect">
            <a:avLst/>
          </a:prstGeom>
        </p:spPr>
        <p:txBody>
          <a:bodyPr vert="horz" lIns="91427" tIns="45713" rIns="91427" bIns="45713" rtlCol="0"/>
          <a:lstStyle>
            <a:lvl1pPr algn="r">
              <a:defRPr sz="1200"/>
            </a:lvl1pPr>
          </a:lstStyle>
          <a:p>
            <a:fld id="{1C5212F3-BAB4-46B4-B004-E6871342D6A2}" type="datetimeFigureOut">
              <a:rPr lang="en-US" smtClean="0"/>
              <a:pPr/>
              <a:t>11/20/2019</a:t>
            </a:fld>
            <a:endParaRPr lang="en-US"/>
          </a:p>
        </p:txBody>
      </p:sp>
      <p:sp>
        <p:nvSpPr>
          <p:cNvPr id="4" name="Footer Placeholder 3"/>
          <p:cNvSpPr>
            <a:spLocks noGrp="1"/>
          </p:cNvSpPr>
          <p:nvPr>
            <p:ph type="ftr" sz="quarter" idx="2"/>
          </p:nvPr>
        </p:nvSpPr>
        <p:spPr>
          <a:xfrm>
            <a:off x="1" y="8572500"/>
            <a:ext cx="3070225" cy="450850"/>
          </a:xfrm>
          <a:prstGeom prst="rect">
            <a:avLst/>
          </a:prstGeom>
        </p:spPr>
        <p:txBody>
          <a:bodyPr vert="horz" lIns="91427" tIns="45713" rIns="91427" bIns="45713" rtlCol="0" anchor="b"/>
          <a:lstStyle>
            <a:lvl1pPr algn="l">
              <a:defRPr sz="1200"/>
            </a:lvl1pPr>
          </a:lstStyle>
          <a:p>
            <a:endParaRPr lang="en-US"/>
          </a:p>
        </p:txBody>
      </p:sp>
      <p:sp>
        <p:nvSpPr>
          <p:cNvPr id="5" name="Slide Number Placeholder 4"/>
          <p:cNvSpPr>
            <a:spLocks noGrp="1"/>
          </p:cNvSpPr>
          <p:nvPr>
            <p:ph type="sldNum" sz="quarter" idx="3"/>
          </p:nvPr>
        </p:nvSpPr>
        <p:spPr>
          <a:xfrm>
            <a:off x="4014789" y="8572500"/>
            <a:ext cx="3070225" cy="450850"/>
          </a:xfrm>
          <a:prstGeom prst="rect">
            <a:avLst/>
          </a:prstGeom>
        </p:spPr>
        <p:txBody>
          <a:bodyPr vert="horz" lIns="91427" tIns="45713" rIns="91427" bIns="45713"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0850"/>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idx="1"/>
          </p:nvPr>
        </p:nvSpPr>
        <p:spPr>
          <a:xfrm>
            <a:off x="4014789" y="1"/>
            <a:ext cx="3070225" cy="450850"/>
          </a:xfrm>
          <a:prstGeom prst="rect">
            <a:avLst/>
          </a:prstGeom>
        </p:spPr>
        <p:txBody>
          <a:bodyPr vert="horz" lIns="91427" tIns="45713" rIns="91427" bIns="45713" rtlCol="0"/>
          <a:lstStyle>
            <a:lvl1pPr algn="r">
              <a:defRPr sz="1200"/>
            </a:lvl1pPr>
          </a:lstStyle>
          <a:p>
            <a:fld id="{5C15F04A-4BFB-43B9-9C1A-12FE36563644}" type="datetimeFigureOut">
              <a:rPr lang="en-US" smtClean="0"/>
              <a:pPr/>
              <a:t>11/20/2019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27" tIns="45713" rIns="91427" bIns="45713" rtlCol="0" anchor="ctr"/>
          <a:lstStyle/>
          <a:p>
            <a:endParaRPr lang="en-US"/>
          </a:p>
        </p:txBody>
      </p:sp>
      <p:sp>
        <p:nvSpPr>
          <p:cNvPr id="5" name="Notes Placeholder 4"/>
          <p:cNvSpPr>
            <a:spLocks noGrp="1"/>
          </p:cNvSpPr>
          <p:nvPr>
            <p:ph type="body" sz="quarter" idx="3"/>
          </p:nvPr>
        </p:nvSpPr>
        <p:spPr>
          <a:xfrm>
            <a:off x="708025" y="4286251"/>
            <a:ext cx="5670550" cy="4062413"/>
          </a:xfrm>
          <a:prstGeom prst="rect">
            <a:avLst/>
          </a:prstGeom>
        </p:spPr>
        <p:txBody>
          <a:bodyPr vert="horz" lIns="91427" tIns="45713" rIns="91427" bIns="4571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572500"/>
            <a:ext cx="3070225" cy="450850"/>
          </a:xfrm>
          <a:prstGeom prst="rect">
            <a:avLst/>
          </a:prstGeom>
        </p:spPr>
        <p:txBody>
          <a:bodyPr vert="horz" lIns="91427" tIns="45713" rIns="91427"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4014789" y="8572500"/>
            <a:ext cx="3070225" cy="450850"/>
          </a:xfrm>
          <a:prstGeom prst="rect">
            <a:avLst/>
          </a:prstGeom>
        </p:spPr>
        <p:txBody>
          <a:bodyPr vert="horz" lIns="91427" tIns="45713" rIns="91427" bIns="45713" rtlCol="0" anchor="b"/>
          <a:lstStyle>
            <a:lvl1pPr algn="r">
              <a:defRPr sz="1200"/>
            </a:lvl1pPr>
          </a:lstStyle>
          <a:p>
            <a:fld id="{3E20C81B-AB55-48C1-97E7-3B567E8E4A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f</a:t>
            </a:r>
            <a:endParaRPr lang="en-US" dirty="0"/>
          </a:p>
        </p:txBody>
      </p:sp>
      <p:sp>
        <p:nvSpPr>
          <p:cNvPr id="4" name="Slide Number Placeholder 3"/>
          <p:cNvSpPr>
            <a:spLocks noGrp="1"/>
          </p:cNvSpPr>
          <p:nvPr>
            <p:ph type="sldNum" sz="quarter" idx="10"/>
          </p:nvPr>
        </p:nvSpPr>
        <p:spPr/>
        <p:txBody>
          <a:bodyPr/>
          <a:lstStyle/>
          <a:p>
            <a:fld id="{3E20C81B-AB55-48C1-97E7-3B567E8E4A7E}"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11/20/2019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581400" y="5791200"/>
            <a:ext cx="20574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a:t>
            </a:r>
            <a:r>
              <a:rPr lang="en-US" dirty="0" smtClean="0">
                <a:solidFill>
                  <a:schemeClr val="accent2">
                    <a:lumMod val="50000"/>
                  </a:schemeClr>
                </a:solidFill>
                <a:latin typeface="Tahoma" pitchFamily="34" charset="0"/>
                <a:ea typeface="Tahoma" pitchFamily="34" charset="0"/>
                <a:cs typeface="Tahoma" pitchFamily="34" charset="0"/>
              </a:rPr>
              <a:t>TWELVE</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REMOVING FROM FELLOWSHIP</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100"/>
              </a:spcBef>
            </a:pPr>
            <a:r>
              <a:rPr lang="en-US" b="1" dirty="0" smtClean="0"/>
              <a:t>Matthew 18:17-18 </a:t>
            </a:r>
            <a:r>
              <a:rPr lang="en-US" dirty="0" smtClean="0"/>
              <a:t> “If </a:t>
            </a:r>
            <a:r>
              <a:rPr lang="en-US" dirty="0" smtClean="0"/>
              <a:t>he refuses to listen to them, tell it to the church; and if he refuses to listen even to the church, let him be to you as a Gentile and a tax </a:t>
            </a:r>
            <a:r>
              <a:rPr lang="en-US" dirty="0" smtClean="0"/>
              <a:t>collector. Truly </a:t>
            </a:r>
            <a:r>
              <a:rPr lang="en-US" dirty="0" smtClean="0"/>
              <a:t>I say to you, whatever you bind on earth shall have been bound in heaven; and whatever you loose on earth shall have been loosed in heaven</a:t>
            </a:r>
            <a:r>
              <a:rPr lang="en-US" dirty="0" smtClean="0"/>
              <a:t>.” </a:t>
            </a:r>
          </a:p>
          <a:p>
            <a:pPr>
              <a:lnSpc>
                <a:spcPct val="90000"/>
              </a:lnSpc>
              <a:spcBef>
                <a:spcPts val="100"/>
              </a:spcBef>
            </a:pPr>
            <a:r>
              <a:rPr lang="en-US" b="1" dirty="0" smtClean="0"/>
              <a:t>Matthew </a:t>
            </a:r>
            <a:r>
              <a:rPr lang="en-US" b="1" spc="-150" dirty="0" smtClean="0"/>
              <a:t>18:18 (HCSB) </a:t>
            </a:r>
            <a:r>
              <a:rPr lang="en-US" dirty="0" smtClean="0"/>
              <a:t>I </a:t>
            </a:r>
            <a:r>
              <a:rPr lang="en-US" dirty="0" smtClean="0"/>
              <a:t>assure you: Whatever you bind on earth is already bound in heaven, and </a:t>
            </a:r>
            <a:r>
              <a:rPr lang="en-US" dirty="0" smtClean="0"/>
              <a:t>what-ever </a:t>
            </a:r>
            <a:r>
              <a:rPr lang="en-US" dirty="0" smtClean="0"/>
              <a:t>you loose on earth is already loosed in </a:t>
            </a:r>
            <a:r>
              <a:rPr lang="en-US" dirty="0" smtClean="0"/>
              <a:t>heaven.</a:t>
            </a:r>
          </a:p>
          <a:p>
            <a:pPr>
              <a:lnSpc>
                <a:spcPct val="90000"/>
              </a:lnSpc>
              <a:spcBef>
                <a:spcPts val="100"/>
              </a:spcBef>
            </a:pPr>
            <a:r>
              <a:rPr lang="en-US" dirty="0" smtClean="0"/>
              <a:t>We act in response to heaven (God), God isn’t obligated by us</a:t>
            </a:r>
          </a:p>
          <a:p>
            <a:pPr>
              <a:lnSpc>
                <a:spcPct val="90000"/>
              </a:lnSpc>
              <a:spcBef>
                <a:spcPts val="100"/>
              </a:spcBef>
            </a:pPr>
            <a:r>
              <a:rPr lang="en-US" dirty="0" smtClean="0"/>
              <a:t>Deliver to Satan; cut off from the church;</a:t>
            </a:r>
          </a:p>
          <a:p>
            <a:pPr>
              <a:lnSpc>
                <a:spcPct val="90000"/>
              </a:lnSpc>
              <a:spcBef>
                <a:spcPts val="100"/>
              </a:spcBef>
            </a:pPr>
            <a:r>
              <a:rPr lang="en-US" b="1" dirty="0" smtClean="0"/>
              <a:t>Ephesians 4:26-27 </a:t>
            </a:r>
            <a:r>
              <a:rPr lang="en-US" sz="2400" cap="small" dirty="0" smtClean="0"/>
              <a:t>BE </a:t>
            </a:r>
            <a:r>
              <a:rPr lang="en-US" sz="2400" cap="small" dirty="0" smtClean="0"/>
              <a:t>ANGRY</a:t>
            </a:r>
            <a:r>
              <a:rPr lang="en-US" dirty="0" smtClean="0"/>
              <a:t>, </a:t>
            </a:r>
            <a:r>
              <a:rPr lang="en-US" cap="small" dirty="0" smtClean="0"/>
              <a:t>AND</a:t>
            </a:r>
            <a:r>
              <a:rPr lang="en-US" dirty="0" smtClean="0"/>
              <a:t> </a:t>
            </a:r>
            <a:r>
              <a:rPr lang="en-US" i="1" dirty="0" smtClean="0"/>
              <a:t>yet</a:t>
            </a:r>
            <a:r>
              <a:rPr lang="en-US" dirty="0" smtClean="0"/>
              <a:t> </a:t>
            </a:r>
            <a:r>
              <a:rPr lang="en-US" sz="2400" cap="small" dirty="0" smtClean="0"/>
              <a:t>DO NOT SIN</a:t>
            </a:r>
            <a:r>
              <a:rPr lang="en-US" dirty="0" smtClean="0"/>
              <a:t>; do not let the sun go down on your anger, </a:t>
            </a:r>
            <a:r>
              <a:rPr lang="en-US" dirty="0" smtClean="0"/>
              <a:t>and </a:t>
            </a:r>
            <a:r>
              <a:rPr lang="en-US" dirty="0" smtClean="0"/>
              <a:t>do not give the devil an opportunity.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DENYING UNGODLINESS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b="1" dirty="0" smtClean="0"/>
              <a:t>Titus 2:11-15 </a:t>
            </a:r>
            <a:r>
              <a:rPr lang="en-US" dirty="0" smtClean="0"/>
              <a:t>For </a:t>
            </a:r>
            <a:r>
              <a:rPr lang="en-US" dirty="0" smtClean="0"/>
              <a:t>the grace of God has appeared, bringing salvation to all men, </a:t>
            </a:r>
            <a:r>
              <a:rPr lang="en-US" dirty="0" smtClean="0"/>
              <a:t>instructing </a:t>
            </a:r>
            <a:r>
              <a:rPr lang="en-US" dirty="0" smtClean="0"/>
              <a:t>us to deny ungodliness and worldly desires and to live sensibly, righteously </a:t>
            </a:r>
            <a:r>
              <a:rPr lang="en-US" spc="-150" dirty="0" smtClean="0"/>
              <a:t>and godly in the </a:t>
            </a:r>
            <a:r>
              <a:rPr lang="en-US" dirty="0" smtClean="0"/>
              <a:t>present age, </a:t>
            </a:r>
            <a:r>
              <a:rPr lang="en-US" dirty="0" smtClean="0"/>
              <a:t>looking </a:t>
            </a:r>
            <a:r>
              <a:rPr lang="en-US" dirty="0" smtClean="0"/>
              <a:t>for the blessed hope and the </a:t>
            </a:r>
            <a:r>
              <a:rPr lang="en-US" spc="-150" dirty="0" smtClean="0"/>
              <a:t>app</a:t>
            </a:r>
            <a:r>
              <a:rPr lang="en-US" dirty="0" smtClean="0"/>
              <a:t>eari</a:t>
            </a:r>
            <a:r>
              <a:rPr lang="en-US" spc="-150" dirty="0" smtClean="0"/>
              <a:t>ng of the glory of our </a:t>
            </a:r>
            <a:r>
              <a:rPr lang="en-US" dirty="0" smtClean="0"/>
              <a:t>great God and Savior, Christ Jesus, </a:t>
            </a:r>
            <a:r>
              <a:rPr lang="en-US" dirty="0" smtClean="0"/>
              <a:t>who </a:t>
            </a:r>
            <a:r>
              <a:rPr lang="en-US" dirty="0" smtClean="0"/>
              <a:t>gave Himself for us to redeem us from every lawless deed, and to purify for Himself a people for His own </a:t>
            </a:r>
            <a:r>
              <a:rPr lang="en-US" dirty="0" smtClean="0"/>
              <a:t>possession</a:t>
            </a:r>
            <a:r>
              <a:rPr lang="en-US" dirty="0" smtClean="0"/>
              <a:t>, zealous for good deeds. </a:t>
            </a:r>
            <a:r>
              <a:rPr lang="en-US" dirty="0" smtClean="0"/>
              <a:t>These </a:t>
            </a:r>
            <a:r>
              <a:rPr lang="en-US" dirty="0" smtClean="0"/>
              <a:t>things speak and exhort and reprove with all authority. Let no one disregard you. </a:t>
            </a:r>
          </a:p>
          <a:p>
            <a:pPr>
              <a:lnSpc>
                <a:spcPct val="90000"/>
              </a:lnSpc>
              <a:spcBef>
                <a:spcPts val="300"/>
              </a:spcBef>
            </a:pPr>
            <a:r>
              <a:rPr lang="en-US" dirty="0" smtClean="0">
                <a:solidFill>
                  <a:schemeClr val="accent2">
                    <a:lumMod val="50000"/>
                  </a:schemeClr>
                </a:solidFill>
              </a:rPr>
              <a:t>Speak: </a:t>
            </a:r>
            <a:r>
              <a:rPr lang="en-US" i="1" dirty="0" err="1" smtClean="0">
                <a:solidFill>
                  <a:schemeClr val="accent2">
                    <a:lumMod val="50000"/>
                  </a:schemeClr>
                </a:solidFill>
              </a:rPr>
              <a:t>laleo</a:t>
            </a:r>
            <a:r>
              <a:rPr lang="en-US" i="1" dirty="0" smtClean="0">
                <a:solidFill>
                  <a:schemeClr val="accent2">
                    <a:lumMod val="50000"/>
                  </a:schemeClr>
                </a:solidFill>
              </a:rPr>
              <a:t>:</a:t>
            </a:r>
            <a:r>
              <a:rPr lang="en-US" dirty="0" smtClean="0">
                <a:solidFill>
                  <a:schemeClr val="accent2">
                    <a:lumMod val="50000"/>
                  </a:schemeClr>
                </a:solidFill>
              </a:rPr>
              <a:t> verbalize</a:t>
            </a:r>
          </a:p>
          <a:p>
            <a:pPr>
              <a:lnSpc>
                <a:spcPct val="90000"/>
              </a:lnSpc>
              <a:spcBef>
                <a:spcPts val="300"/>
              </a:spcBef>
            </a:pPr>
            <a:r>
              <a:rPr lang="en-US" dirty="0" smtClean="0"/>
              <a:t>Exhort: </a:t>
            </a:r>
            <a:r>
              <a:rPr lang="en-US" i="1" dirty="0" err="1" smtClean="0"/>
              <a:t>parakaleo</a:t>
            </a:r>
            <a:r>
              <a:rPr lang="en-US" i="1" dirty="0" smtClean="0"/>
              <a:t>:</a:t>
            </a:r>
            <a:r>
              <a:rPr lang="en-US" dirty="0" smtClean="0"/>
              <a:t> to be called alongside</a:t>
            </a:r>
          </a:p>
          <a:p>
            <a:pPr>
              <a:lnSpc>
                <a:spcPct val="90000"/>
              </a:lnSpc>
              <a:spcBef>
                <a:spcPts val="300"/>
              </a:spcBef>
            </a:pPr>
            <a:r>
              <a:rPr lang="en-US" dirty="0" smtClean="0">
                <a:solidFill>
                  <a:schemeClr val="accent2">
                    <a:lumMod val="50000"/>
                  </a:schemeClr>
                </a:solidFill>
              </a:rPr>
              <a:t>Reprove: </a:t>
            </a:r>
            <a:r>
              <a:rPr lang="en-US" i="1" dirty="0" err="1" smtClean="0">
                <a:solidFill>
                  <a:schemeClr val="accent2">
                    <a:lumMod val="50000"/>
                  </a:schemeClr>
                </a:solidFill>
              </a:rPr>
              <a:t>elegcho</a:t>
            </a:r>
            <a:r>
              <a:rPr lang="en-US" i="1" dirty="0" smtClean="0">
                <a:solidFill>
                  <a:schemeClr val="accent2">
                    <a:lumMod val="50000"/>
                  </a:schemeClr>
                </a:solidFill>
              </a:rPr>
              <a:t>:</a:t>
            </a:r>
            <a:r>
              <a:rPr lang="en-US" dirty="0" smtClean="0">
                <a:solidFill>
                  <a:schemeClr val="accent2">
                    <a:lumMod val="50000"/>
                  </a:schemeClr>
                </a:solidFill>
              </a:rPr>
              <a:t> to expose in a way that brings conviction</a:t>
            </a:r>
            <a:endParaRPr lang="en-US" dirty="0">
              <a:solidFill>
                <a:schemeClr val="accent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FALSE TEACHERS</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100"/>
              </a:spcBef>
            </a:pPr>
            <a:r>
              <a:rPr lang="en-US" dirty="0" smtClean="0"/>
              <a:t> </a:t>
            </a:r>
            <a:r>
              <a:rPr lang="en-US" b="1" dirty="0" smtClean="0"/>
              <a:t>2 Peter 2:1-3 </a:t>
            </a:r>
            <a:r>
              <a:rPr lang="en-US" dirty="0" smtClean="0"/>
              <a:t>But </a:t>
            </a:r>
            <a:r>
              <a:rPr lang="en-US" dirty="0" smtClean="0"/>
              <a:t>false prophets also arose among the people, just as there will also be false teachers among you, who will secretly introduce destructive heresies, even denying the Master who bought them, bringing swift destruction upon themselves. </a:t>
            </a:r>
            <a:r>
              <a:rPr lang="en-US" dirty="0" smtClean="0"/>
              <a:t>Many </a:t>
            </a:r>
            <a:r>
              <a:rPr lang="en-US" dirty="0" smtClean="0"/>
              <a:t>will follow their sensuality, and because of them the way of the truth will be maligned; </a:t>
            </a:r>
            <a:r>
              <a:rPr lang="en-US" dirty="0" smtClean="0"/>
              <a:t>and </a:t>
            </a:r>
            <a:r>
              <a:rPr lang="en-US" dirty="0" smtClean="0"/>
              <a:t>in </a:t>
            </a:r>
            <a:r>
              <a:rPr lang="en-US" i="1" dirty="0" smtClean="0"/>
              <a:t>their</a:t>
            </a:r>
            <a:r>
              <a:rPr lang="en-US" dirty="0" smtClean="0"/>
              <a:t> greed they will exploit you with false words; their judgment from long ago is not idle, and their destruction is not asleep. </a:t>
            </a:r>
          </a:p>
          <a:p>
            <a:pPr>
              <a:lnSpc>
                <a:spcPct val="88000"/>
              </a:lnSpc>
              <a:spcBef>
                <a:spcPts val="0"/>
              </a:spcBef>
            </a:pPr>
            <a:r>
              <a:rPr lang="en-US" dirty="0" smtClean="0"/>
              <a:t>Some heresies are obvious to Christians who study the Word; some are sneakier and designed to deceive</a:t>
            </a:r>
          </a:p>
          <a:p>
            <a:pPr>
              <a:lnSpc>
                <a:spcPct val="88000"/>
              </a:lnSpc>
              <a:spcBef>
                <a:spcPts val="0"/>
              </a:spcBef>
            </a:pPr>
            <a:r>
              <a:rPr lang="en-US" dirty="0" smtClean="0"/>
              <a:t>Some heresies are enabled by “translations” that are really paraphrases and are “translated” with an agenda</a:t>
            </a:r>
          </a:p>
          <a:p>
            <a:pPr>
              <a:lnSpc>
                <a:spcPct val="88000"/>
              </a:lnSpc>
              <a:spcBef>
                <a:spcPts val="0"/>
              </a:spcBef>
            </a:pPr>
            <a:r>
              <a:rPr lang="en-US" b="1" dirty="0" smtClean="0"/>
              <a:t>1 Thessalonians 5:5-6 </a:t>
            </a:r>
            <a:r>
              <a:rPr lang="en-US" dirty="0" smtClean="0"/>
              <a:t>We </a:t>
            </a:r>
            <a:r>
              <a:rPr lang="en-US" dirty="0" smtClean="0"/>
              <a:t>are not of night nor of darkness; </a:t>
            </a:r>
            <a:r>
              <a:rPr lang="en-US" dirty="0" smtClean="0"/>
              <a:t>so </a:t>
            </a:r>
            <a:r>
              <a:rPr lang="en-US" dirty="0" smtClean="0"/>
              <a:t>then let us not sleep as others do, but let us be alert and sober. </a:t>
            </a:r>
            <a:endParaRPr lang="en-US"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pPr algn="ctr">
              <a:buNone/>
            </a:pPr>
            <a:r>
              <a:rPr lang="en-US" dirty="0" smtClean="0">
                <a:solidFill>
                  <a:schemeClr val="accent2">
                    <a:lumMod val="50000"/>
                  </a:schemeClr>
                </a:solidFill>
                <a:effectLst>
                  <a:outerShdw blurRad="38100" dist="38100" dir="2700000" algn="tl">
                    <a:srgbClr val="000000">
                      <a:alpha val="43137"/>
                    </a:srgbClr>
                  </a:outerShdw>
                </a:effectLst>
              </a:rPr>
              <a:t>THE POWER OF THE TRUTH</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IMAGE RESTORATION</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0"/>
              </a:spcBef>
            </a:pPr>
            <a:r>
              <a:rPr lang="en-US" b="1" dirty="0" smtClean="0"/>
              <a:t>Romans </a:t>
            </a:r>
            <a:r>
              <a:rPr lang="en-US" b="1" dirty="0" smtClean="0"/>
              <a:t>8:29 </a:t>
            </a:r>
            <a:r>
              <a:rPr lang="en-US" dirty="0" smtClean="0"/>
              <a:t>For </a:t>
            </a:r>
            <a:r>
              <a:rPr lang="en-US" dirty="0" smtClean="0"/>
              <a:t>those whom He foreknew, He also pr</a:t>
            </a:r>
            <a:r>
              <a:rPr lang="en-US" spc="-150" dirty="0" smtClean="0"/>
              <a:t>edest</a:t>
            </a:r>
            <a:r>
              <a:rPr lang="en-US" dirty="0" smtClean="0"/>
              <a:t>ined</a:t>
            </a:r>
            <a:r>
              <a:rPr lang="en-US" spc="-150" dirty="0" smtClean="0"/>
              <a:t> </a:t>
            </a:r>
            <a:r>
              <a:rPr lang="en-US" i="1" spc="-150" dirty="0" smtClean="0"/>
              <a:t>to become</a:t>
            </a:r>
            <a:r>
              <a:rPr lang="en-US" spc="-150" dirty="0" smtClean="0"/>
              <a:t> conformed to </a:t>
            </a:r>
            <a:r>
              <a:rPr lang="en-US" dirty="0" smtClean="0"/>
              <a:t>the image of </a:t>
            </a:r>
            <a:r>
              <a:rPr lang="en-US" dirty="0" smtClean="0"/>
              <a:t>His Son so </a:t>
            </a:r>
            <a:r>
              <a:rPr lang="en-US" dirty="0" smtClean="0"/>
              <a:t>that He would be the </a:t>
            </a:r>
            <a:r>
              <a:rPr lang="en-US" spc="-150" dirty="0" smtClean="0"/>
              <a:t>firstborn among many </a:t>
            </a:r>
            <a:r>
              <a:rPr lang="en-US" dirty="0" smtClean="0"/>
              <a:t>brethren </a:t>
            </a:r>
          </a:p>
          <a:p>
            <a:pPr>
              <a:lnSpc>
                <a:spcPct val="88000"/>
              </a:lnSpc>
              <a:spcBef>
                <a:spcPts val="0"/>
              </a:spcBef>
            </a:pPr>
            <a:r>
              <a:rPr lang="en-US" dirty="0" smtClean="0"/>
              <a:t> Predestine: </a:t>
            </a:r>
            <a:r>
              <a:rPr lang="en-US" i="1" dirty="0" err="1" smtClean="0"/>
              <a:t>proorizo</a:t>
            </a:r>
            <a:r>
              <a:rPr lang="en-US" i="1" dirty="0" smtClean="0"/>
              <a:t>: </a:t>
            </a:r>
            <a:r>
              <a:rPr lang="en-US" dirty="0" smtClean="0"/>
              <a:t>to limit in advance; requires a limiting factor</a:t>
            </a:r>
          </a:p>
          <a:p>
            <a:pPr>
              <a:lnSpc>
                <a:spcPct val="88000"/>
              </a:lnSpc>
              <a:spcBef>
                <a:spcPts val="0"/>
              </a:spcBef>
            </a:pPr>
            <a:r>
              <a:rPr lang="en-US" b="1" dirty="0" smtClean="0"/>
              <a:t>Romans </a:t>
            </a:r>
            <a:r>
              <a:rPr lang="en-US" b="1" spc="-150" dirty="0" smtClean="0"/>
              <a:t>8:29 (TLB) </a:t>
            </a:r>
            <a:r>
              <a:rPr lang="en-US" dirty="0" smtClean="0"/>
              <a:t>For </a:t>
            </a:r>
            <a:r>
              <a:rPr lang="en-US" dirty="0" smtClean="0"/>
              <a:t>from the very beginning God decided that those who came to him—and all along he knew who would—should become like his Son, so that his Son would be the First, with many brothers. </a:t>
            </a:r>
            <a:endParaRPr lang="en-US" dirty="0" smtClean="0"/>
          </a:p>
          <a:p>
            <a:pPr>
              <a:lnSpc>
                <a:spcPct val="88000"/>
              </a:lnSpc>
              <a:spcBef>
                <a:spcPts val="0"/>
              </a:spcBef>
            </a:pPr>
            <a:r>
              <a:rPr lang="en-US" b="1" dirty="0" smtClean="0"/>
              <a:t>Colossians </a:t>
            </a:r>
            <a:r>
              <a:rPr lang="en-US" b="1" dirty="0" smtClean="0"/>
              <a:t>3:10…</a:t>
            </a:r>
            <a:r>
              <a:rPr lang="en-US" dirty="0" smtClean="0"/>
              <a:t>and </a:t>
            </a:r>
            <a:r>
              <a:rPr lang="en-US" dirty="0" smtClean="0"/>
              <a:t>have put on the new self who is being renewed to a true knowledge according to the image of the One who created him</a:t>
            </a:r>
            <a:r>
              <a:rPr lang="en-US" dirty="0" smtClean="0"/>
              <a:t>—</a:t>
            </a:r>
          </a:p>
          <a:p>
            <a:pPr>
              <a:lnSpc>
                <a:spcPct val="88000"/>
              </a:lnSpc>
              <a:spcBef>
                <a:spcPts val="0"/>
              </a:spcBef>
            </a:pPr>
            <a:r>
              <a:rPr lang="en-US" b="1" dirty="0" smtClean="0"/>
              <a:t>2 Corinthians 3:18 </a:t>
            </a:r>
            <a:r>
              <a:rPr lang="en-US" dirty="0" smtClean="0"/>
              <a:t> But we </a:t>
            </a:r>
            <a:r>
              <a:rPr lang="en-US" dirty="0" smtClean="0"/>
              <a:t>all…are </a:t>
            </a:r>
            <a:r>
              <a:rPr lang="en-US" dirty="0" smtClean="0"/>
              <a:t>being </a:t>
            </a:r>
            <a:r>
              <a:rPr lang="en-US" dirty="0" smtClean="0"/>
              <a:t>trans-formed </a:t>
            </a:r>
            <a:r>
              <a:rPr lang="en-US" dirty="0" smtClean="0"/>
              <a:t>into the same image from glory to glory, just as from the Lord, the Spirit. </a:t>
            </a:r>
            <a:br>
              <a:rPr lang="en-US" dirty="0" smtClean="0"/>
            </a:br>
            <a:r>
              <a:rPr lang="en-US" dirty="0" smtClean="0"/>
              <a:t> </a:t>
            </a:r>
            <a:br>
              <a:rPr lang="en-US" dirty="0" smtClean="0"/>
            </a:br>
            <a:r>
              <a:rPr lang="en-US" dirty="0" smtClean="0"/>
              <a:t/>
            </a:r>
            <a:br>
              <a:rPr lang="en-US" dirty="0" smtClean="0"/>
            </a:br>
            <a:r>
              <a:rPr lang="en-US" dirty="0" smtClean="0"/>
              <a:t/>
            </a:r>
            <a:br>
              <a:rPr lang="en-US" dirty="0" smtClean="0"/>
            </a:br>
            <a:endParaRPr lang="en-US"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SANCTIFICATION</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300"/>
              </a:spcBef>
            </a:pPr>
            <a:r>
              <a:rPr lang="en-US" dirty="0" smtClean="0"/>
              <a:t> </a:t>
            </a:r>
            <a:r>
              <a:rPr lang="en-US" b="1" dirty="0" smtClean="0"/>
              <a:t>1 Thessalonians 4:7-8 </a:t>
            </a:r>
            <a:r>
              <a:rPr lang="en-US" dirty="0" smtClean="0"/>
              <a:t>For </a:t>
            </a:r>
            <a:r>
              <a:rPr lang="en-US" dirty="0" smtClean="0"/>
              <a:t>God has not called us for the purpose of impurity, but in sanctification.  So, he who rejects </a:t>
            </a:r>
            <a:r>
              <a:rPr lang="en-US" i="1" dirty="0" smtClean="0"/>
              <a:t>this</a:t>
            </a:r>
            <a:r>
              <a:rPr lang="en-US" dirty="0" smtClean="0"/>
              <a:t> is not rejecting man but the God who gives His Holy Spirit to you. </a:t>
            </a:r>
            <a:endParaRPr lang="en-US" dirty="0" smtClean="0"/>
          </a:p>
          <a:p>
            <a:pPr>
              <a:lnSpc>
                <a:spcPct val="95000"/>
              </a:lnSpc>
              <a:spcBef>
                <a:spcPts val="300"/>
              </a:spcBef>
            </a:pPr>
            <a:r>
              <a:rPr lang="en-US" dirty="0" smtClean="0"/>
              <a:t> Sanctification: </a:t>
            </a:r>
            <a:r>
              <a:rPr lang="en-US" i="1" dirty="0" err="1" smtClean="0"/>
              <a:t>hagiasmos</a:t>
            </a:r>
            <a:r>
              <a:rPr lang="en-US" i="1" dirty="0" smtClean="0"/>
              <a:t>: </a:t>
            </a:r>
            <a:r>
              <a:rPr lang="en-US" dirty="0" smtClean="0"/>
              <a:t>to be set apart and consecrated for holiness</a:t>
            </a:r>
          </a:p>
          <a:p>
            <a:pPr>
              <a:lnSpc>
                <a:spcPct val="95000"/>
              </a:lnSpc>
              <a:spcBef>
                <a:spcPts val="300"/>
              </a:spcBef>
            </a:pPr>
            <a:r>
              <a:rPr lang="en-US" b="1" dirty="0" smtClean="0"/>
              <a:t>Leviticus </a:t>
            </a:r>
            <a:r>
              <a:rPr lang="en-US" b="1" dirty="0" smtClean="0"/>
              <a:t>11:44</a:t>
            </a:r>
            <a:r>
              <a:rPr lang="en-US" dirty="0" smtClean="0"/>
              <a:t> </a:t>
            </a:r>
            <a:r>
              <a:rPr lang="en-US" dirty="0" smtClean="0"/>
              <a:t>’I </a:t>
            </a:r>
            <a:r>
              <a:rPr lang="en-US" dirty="0" smtClean="0"/>
              <a:t>am the </a:t>
            </a:r>
            <a:r>
              <a:rPr lang="en-US" sz="2400" cap="small" dirty="0" smtClean="0"/>
              <a:t>LORD</a:t>
            </a:r>
            <a:r>
              <a:rPr lang="en-US" dirty="0" smtClean="0"/>
              <a:t> your God. </a:t>
            </a:r>
            <a:r>
              <a:rPr lang="en-US" dirty="0" smtClean="0"/>
              <a:t>Consecrate </a:t>
            </a:r>
            <a:r>
              <a:rPr lang="en-US" dirty="0" smtClean="0"/>
              <a:t>yourselves therefore, and be holy, for I am holy</a:t>
            </a:r>
            <a:r>
              <a:rPr lang="en-US" dirty="0" smtClean="0"/>
              <a:t>.</a:t>
            </a:r>
          </a:p>
          <a:p>
            <a:pPr>
              <a:lnSpc>
                <a:spcPct val="95000"/>
              </a:lnSpc>
              <a:spcBef>
                <a:spcPts val="300"/>
              </a:spcBef>
            </a:pPr>
            <a:r>
              <a:rPr lang="en-US" dirty="0" smtClean="0"/>
              <a:t>People were created in God’s image</a:t>
            </a:r>
          </a:p>
          <a:p>
            <a:pPr>
              <a:lnSpc>
                <a:spcPct val="95000"/>
              </a:lnSpc>
              <a:spcBef>
                <a:spcPts val="300"/>
              </a:spcBef>
            </a:pPr>
            <a:r>
              <a:rPr lang="en-US" dirty="0" smtClean="0"/>
              <a:t>The image was skewed by sin</a:t>
            </a:r>
          </a:p>
          <a:p>
            <a:pPr>
              <a:lnSpc>
                <a:spcPct val="95000"/>
              </a:lnSpc>
              <a:spcBef>
                <a:spcPts val="300"/>
              </a:spcBef>
            </a:pPr>
            <a:r>
              <a:rPr lang="en-US" dirty="0" smtClean="0"/>
              <a:t>When we receive the redemptive work of Jesus, the process of restoration begins</a:t>
            </a:r>
          </a:p>
          <a:p>
            <a:pPr>
              <a:lnSpc>
                <a:spcPct val="95000"/>
              </a:lnSpc>
              <a:spcBef>
                <a:spcPts val="300"/>
              </a:spcBef>
            </a:pPr>
            <a:r>
              <a:rPr lang="en-US" dirty="0" smtClean="0"/>
              <a:t>Satan does not want our restoration to proceed</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COVENANT BENEFITS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spcAft>
                <a:spcPts val="200"/>
              </a:spcAft>
            </a:pPr>
            <a:r>
              <a:rPr lang="en-US" dirty="0" smtClean="0">
                <a:solidFill>
                  <a:schemeClr val="accent2">
                    <a:lumMod val="50000"/>
                  </a:schemeClr>
                </a:solidFill>
              </a:rPr>
              <a:t> </a:t>
            </a:r>
            <a:r>
              <a:rPr lang="en-US" dirty="0" smtClean="0"/>
              <a:t>Last week we spoke of the armor and weaponry that we have as a result of covenant</a:t>
            </a:r>
          </a:p>
          <a:p>
            <a:pPr>
              <a:lnSpc>
                <a:spcPct val="88000"/>
              </a:lnSpc>
              <a:spcBef>
                <a:spcPts val="0"/>
              </a:spcBef>
              <a:spcAft>
                <a:spcPts val="200"/>
              </a:spcAft>
            </a:pPr>
            <a:r>
              <a:rPr lang="en-US" dirty="0" smtClean="0">
                <a:solidFill>
                  <a:schemeClr val="accent2">
                    <a:lumMod val="50000"/>
                  </a:schemeClr>
                </a:solidFill>
              </a:rPr>
              <a:t> </a:t>
            </a:r>
            <a:r>
              <a:rPr lang="en-US" b="1" dirty="0" smtClean="0"/>
              <a:t>Matthew 28:16-20 </a:t>
            </a:r>
            <a:r>
              <a:rPr lang="en-US" dirty="0" smtClean="0"/>
              <a:t> But the eleven disciples proceeded to Galilee, to the mountain which Jesus had designated. </a:t>
            </a:r>
            <a:r>
              <a:rPr lang="en-US" dirty="0" smtClean="0"/>
              <a:t>When </a:t>
            </a:r>
            <a:r>
              <a:rPr lang="en-US" dirty="0" smtClean="0"/>
              <a:t>they saw Him, they worshiped </a:t>
            </a:r>
            <a:r>
              <a:rPr lang="en-US" i="1" dirty="0" smtClean="0"/>
              <a:t>Him;</a:t>
            </a:r>
            <a:r>
              <a:rPr lang="en-US" dirty="0" smtClean="0"/>
              <a:t> but some were doubtful. </a:t>
            </a:r>
            <a:r>
              <a:rPr lang="en-US" dirty="0" smtClean="0"/>
              <a:t>And </a:t>
            </a:r>
            <a:r>
              <a:rPr lang="en-US" dirty="0" smtClean="0"/>
              <a:t>Jesus came up and spoke to them, saying, </a:t>
            </a:r>
            <a:r>
              <a:rPr lang="en-US" dirty="0" smtClean="0">
                <a:effectLst>
                  <a:outerShdw blurRad="38100" dist="38100" dir="2700000" algn="tl">
                    <a:srgbClr val="000000">
                      <a:alpha val="43137"/>
                    </a:srgbClr>
                  </a:outerShdw>
                </a:effectLst>
              </a:rPr>
              <a:t>a</a:t>
            </a:r>
            <a:r>
              <a:rPr lang="en-US" dirty="0" smtClean="0">
                <a:effectLst>
                  <a:outerShdw blurRad="38100" dist="38100" dir="2700000" algn="tl">
                    <a:srgbClr val="000000">
                      <a:alpha val="43137"/>
                    </a:srgbClr>
                  </a:outerShdw>
                </a:effectLst>
              </a:rPr>
              <a:t>ll </a:t>
            </a:r>
            <a:r>
              <a:rPr lang="en-US" dirty="0" smtClean="0">
                <a:effectLst>
                  <a:outerShdw blurRad="38100" dist="38100" dir="2700000" algn="tl">
                    <a:srgbClr val="000000">
                      <a:alpha val="43137"/>
                    </a:srgbClr>
                  </a:outerShdw>
                </a:effectLst>
              </a:rPr>
              <a:t>authority has been given to Me </a:t>
            </a:r>
            <a:r>
              <a:rPr lang="en-US" dirty="0" smtClean="0"/>
              <a:t>in heaven and on </a:t>
            </a:r>
            <a:r>
              <a:rPr lang="en-US" dirty="0" smtClean="0"/>
              <a:t>earth. Go </a:t>
            </a:r>
            <a:r>
              <a:rPr lang="en-US" dirty="0" smtClean="0"/>
              <a:t>therefore and make disciples of all the nations, baptizing them in the name of the Father and the Son and the Holy Spirit, </a:t>
            </a:r>
            <a:r>
              <a:rPr lang="en-US" dirty="0" smtClean="0"/>
              <a:t>teaching </a:t>
            </a:r>
            <a:r>
              <a:rPr lang="en-US" dirty="0" smtClean="0"/>
              <a:t>them to observe all that I commanded you; and lo, I am with you always, even to the end of the age." </a:t>
            </a:r>
            <a:endParaRPr lang="en-US" dirty="0" smtClean="0"/>
          </a:p>
          <a:p>
            <a:pPr>
              <a:lnSpc>
                <a:spcPct val="88000"/>
              </a:lnSpc>
              <a:spcBef>
                <a:spcPts val="0"/>
              </a:spcBef>
              <a:spcAft>
                <a:spcPts val="200"/>
              </a:spcAft>
            </a:pPr>
            <a:r>
              <a:rPr lang="en-US" dirty="0" smtClean="0"/>
              <a:t>Authority: </a:t>
            </a:r>
            <a:r>
              <a:rPr lang="en-US" i="1" dirty="0" err="1" smtClean="0"/>
              <a:t>exousia</a:t>
            </a:r>
            <a:r>
              <a:rPr lang="en-US" i="1" dirty="0" smtClean="0"/>
              <a:t>: </a:t>
            </a:r>
            <a:r>
              <a:rPr lang="en-US" dirty="0" smtClean="0"/>
              <a:t>the right to act; permission; given by someone to someone else; giver defines domain; giver defines rules of operation</a:t>
            </a:r>
            <a:endParaRPr lang="en-US" dirty="0" smtClean="0"/>
          </a:p>
          <a:p>
            <a:pPr>
              <a:lnSpc>
                <a:spcPct val="88000"/>
              </a:lnSpc>
              <a:spcBef>
                <a:spcPts val="0"/>
              </a:spcBef>
              <a:spcAft>
                <a:spcPts val="200"/>
              </a:spcAft>
            </a:pP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dirty="0" smtClean="0"/>
              <a:t>WAIT FOR THE POWER</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100"/>
              </a:spcBef>
            </a:pPr>
            <a:r>
              <a:rPr lang="en-US" b="1" dirty="0" smtClean="0"/>
              <a:t>Acts 1:4-8 </a:t>
            </a:r>
            <a:r>
              <a:rPr lang="en-US" dirty="0" smtClean="0"/>
              <a:t> Gathering them together, He commanded them not to leave Jerusalem, but to wait for what the Father had promised, "Which," </a:t>
            </a:r>
            <a:r>
              <a:rPr lang="en-US" i="1" dirty="0" smtClean="0"/>
              <a:t>He said,</a:t>
            </a:r>
            <a:r>
              <a:rPr lang="en-US" dirty="0" smtClean="0"/>
              <a:t> "you heard of from Me; </a:t>
            </a:r>
            <a:r>
              <a:rPr lang="en-US" dirty="0" smtClean="0"/>
              <a:t>for </a:t>
            </a:r>
            <a:r>
              <a:rPr lang="en-US" dirty="0" smtClean="0"/>
              <a:t>John baptized with water, but you will be baptized with the Holy Spirit not many days from now</a:t>
            </a:r>
            <a:r>
              <a:rPr lang="en-US" dirty="0" smtClean="0"/>
              <a:t>.”</a:t>
            </a:r>
            <a:r>
              <a:rPr lang="en-US" dirty="0" smtClean="0"/>
              <a:t> So when they had come together, they were asking Him, saying, "Lord, is it at this time You are restoring the kingdom to </a:t>
            </a:r>
            <a:r>
              <a:rPr lang="en-US" dirty="0" smtClean="0"/>
              <a:t>Israel?” He </a:t>
            </a:r>
            <a:r>
              <a:rPr lang="en-US" dirty="0" smtClean="0"/>
              <a:t>said to them, "It is not for you to know times or epochs which the Father has fixed by His own authority; </a:t>
            </a:r>
            <a:r>
              <a:rPr lang="en-US" dirty="0" smtClean="0"/>
              <a:t> but </a:t>
            </a:r>
            <a:r>
              <a:rPr lang="en-US" dirty="0" smtClean="0"/>
              <a:t>you will receive power when the Holy Spirit has come upon you; and you shall be My witnesses both in Jerusalem, and in all Judea and Samaria, and even to the remotest part of the earth." </a:t>
            </a:r>
            <a:endParaRPr lang="en-US" dirty="0" smtClean="0"/>
          </a:p>
          <a:p>
            <a:pPr>
              <a:lnSpc>
                <a:spcPct val="88000"/>
              </a:lnSpc>
              <a:spcBef>
                <a:spcPts val="100"/>
              </a:spcBef>
            </a:pPr>
            <a:r>
              <a:rPr lang="en-US" dirty="0" smtClean="0"/>
              <a:t>Power: </a:t>
            </a:r>
            <a:r>
              <a:rPr lang="en-US" i="1" dirty="0" err="1" smtClean="0"/>
              <a:t>dunamis</a:t>
            </a:r>
            <a:r>
              <a:rPr lang="en-US" i="1" dirty="0" smtClean="0"/>
              <a:t>: </a:t>
            </a:r>
            <a:r>
              <a:rPr lang="en-US" dirty="0" smtClean="0"/>
              <a:t>the ability to act</a:t>
            </a:r>
            <a:endParaRPr lang="en-US" dirty="0" smtClean="0"/>
          </a:p>
          <a:p>
            <a:pPr>
              <a:lnSpc>
                <a:spcPct val="88000"/>
              </a:lnSpc>
              <a:spcBef>
                <a:spcPts val="100"/>
              </a:spcBef>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UNRULY</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300"/>
              </a:spcBef>
            </a:pPr>
            <a:r>
              <a:rPr lang="en-US" b="1" dirty="0" smtClean="0"/>
              <a:t>2 Thessalonians 3:6-9 </a:t>
            </a:r>
            <a:r>
              <a:rPr lang="en-US" dirty="0" smtClean="0"/>
              <a:t>Now </a:t>
            </a:r>
            <a:r>
              <a:rPr lang="en-US" dirty="0" smtClean="0"/>
              <a:t>we command you, brethren, in the </a:t>
            </a:r>
            <a:r>
              <a:rPr lang="en-US" spc="-150" dirty="0" smtClean="0"/>
              <a:t>name of our </a:t>
            </a:r>
            <a:r>
              <a:rPr lang="en-US" dirty="0" smtClean="0"/>
              <a:t>Lord Jesus Christ, that you keep away from every brother who leads an unruly life </a:t>
            </a:r>
            <a:r>
              <a:rPr lang="en-US" spc="-150" dirty="0" smtClean="0"/>
              <a:t>and not according to </a:t>
            </a:r>
            <a:r>
              <a:rPr lang="en-US" dirty="0" smtClean="0"/>
              <a:t>the trad</a:t>
            </a:r>
            <a:r>
              <a:rPr lang="en-US" spc="-150" dirty="0" smtClean="0"/>
              <a:t>ition </a:t>
            </a:r>
            <a:r>
              <a:rPr lang="en-US" dirty="0" smtClean="0"/>
              <a:t>which</a:t>
            </a:r>
            <a:r>
              <a:rPr lang="en-US" spc="-150" dirty="0" smtClean="0"/>
              <a:t> you </a:t>
            </a:r>
            <a:r>
              <a:rPr lang="en-US" dirty="0" smtClean="0"/>
              <a:t>received from us. </a:t>
            </a:r>
            <a:r>
              <a:rPr lang="en-US" dirty="0" smtClean="0"/>
              <a:t>For </a:t>
            </a:r>
            <a:r>
              <a:rPr lang="en-US" dirty="0" smtClean="0"/>
              <a:t>you yourselves know how you ought to follow our example, </a:t>
            </a:r>
            <a:r>
              <a:rPr lang="en-US" spc="-150" dirty="0" smtClean="0"/>
              <a:t>because we did not act </a:t>
            </a:r>
            <a:r>
              <a:rPr lang="en-US" dirty="0" smtClean="0"/>
              <a:t>in an undisciplined manner among you, </a:t>
            </a:r>
            <a:r>
              <a:rPr lang="en-US" dirty="0" smtClean="0"/>
              <a:t>nor </a:t>
            </a:r>
            <a:r>
              <a:rPr lang="en-US" dirty="0" smtClean="0"/>
              <a:t>did we eat anyone's bread without paying for it, but with labor and hardship we </a:t>
            </a:r>
            <a:r>
              <a:rPr lang="en-US" i="1" dirty="0" smtClean="0"/>
              <a:t>kept</a:t>
            </a:r>
            <a:r>
              <a:rPr lang="en-US" dirty="0" smtClean="0"/>
              <a:t> working night and day so that we would not be a burden to any of you; </a:t>
            </a:r>
            <a:r>
              <a:rPr lang="en-US" dirty="0" smtClean="0"/>
              <a:t>not </a:t>
            </a:r>
            <a:r>
              <a:rPr lang="en-US" dirty="0" smtClean="0"/>
              <a:t>because we do not have the right </a:t>
            </a:r>
            <a:r>
              <a:rPr lang="en-US" i="1" dirty="0" smtClean="0"/>
              <a:t>to this,</a:t>
            </a:r>
            <a:r>
              <a:rPr lang="en-US" dirty="0" smtClean="0"/>
              <a:t> but in order to offer ourselves as a model for you, so that you would follow our example. </a:t>
            </a:r>
            <a:endParaRPr lang="en-US" dirty="0" smtClean="0"/>
          </a:p>
          <a:p>
            <a:pPr>
              <a:lnSpc>
                <a:spcPct val="88000"/>
              </a:lnSpc>
              <a:spcBef>
                <a:spcPts val="300"/>
              </a:spcBef>
            </a:pPr>
            <a:r>
              <a:rPr lang="en-US" dirty="0" smtClean="0"/>
              <a:t>Unruly: </a:t>
            </a:r>
            <a:r>
              <a:rPr lang="en-US" i="1" dirty="0" err="1" smtClean="0"/>
              <a:t>ataktos</a:t>
            </a:r>
            <a:r>
              <a:rPr lang="en-US" i="1" dirty="0" smtClean="0"/>
              <a:t>: </a:t>
            </a:r>
            <a:r>
              <a:rPr lang="en-US" dirty="0" smtClean="0"/>
              <a:t>undisciplined; disorderly; not in a domain that has been specified for your life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STANDING FOR TRUTH</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0"/>
              </a:spcBef>
            </a:pPr>
            <a:r>
              <a:rPr lang="en-US" dirty="0" smtClean="0"/>
              <a:t> </a:t>
            </a:r>
            <a:r>
              <a:rPr lang="en-US" b="1" dirty="0" smtClean="0"/>
              <a:t>1 Corinthians 5:1-7 </a:t>
            </a:r>
            <a:r>
              <a:rPr lang="en-US" dirty="0" smtClean="0"/>
              <a:t>It </a:t>
            </a:r>
            <a:r>
              <a:rPr lang="en-US" dirty="0" smtClean="0"/>
              <a:t>is actually reported that there is immorality among you, and immorality of such a kind as does not exist even among the Gentiles, that someone has his father's </a:t>
            </a:r>
            <a:r>
              <a:rPr lang="en-US" dirty="0" smtClean="0"/>
              <a:t>wife. You </a:t>
            </a:r>
            <a:r>
              <a:rPr lang="en-US" dirty="0" smtClean="0"/>
              <a:t>have become arrogant and have not mourned instead, so that the one who had done this deed would be removed from your midst. </a:t>
            </a:r>
            <a:r>
              <a:rPr lang="en-US" dirty="0" smtClean="0"/>
              <a:t>For </a:t>
            </a:r>
            <a:r>
              <a:rPr lang="en-US" dirty="0" smtClean="0"/>
              <a:t>I, on my part, though absent in body but present in spirit, have already judged him who has so committed this, as though I were present. </a:t>
            </a:r>
            <a:r>
              <a:rPr lang="en-US" dirty="0" smtClean="0"/>
              <a:t>In </a:t>
            </a:r>
            <a:r>
              <a:rPr lang="en-US" dirty="0" smtClean="0"/>
              <a:t>the name of our Lord Jesus, when you are assembled, and I with you in spirit, with the power of our Lord Jesus, </a:t>
            </a:r>
            <a:br>
              <a:rPr lang="en-US" dirty="0" smtClean="0"/>
            </a:br>
            <a:r>
              <a:rPr lang="en-US" i="1" dirty="0" smtClean="0"/>
              <a:t>I </a:t>
            </a:r>
            <a:r>
              <a:rPr lang="en-US" i="1" dirty="0" smtClean="0"/>
              <a:t>have decided</a:t>
            </a:r>
            <a:r>
              <a:rPr lang="en-US" dirty="0" smtClean="0"/>
              <a:t> to deliver such a one to Satan for the destruction of his flesh, so that his spirit may be saved in the day of the Lord Jesus. </a:t>
            </a:r>
            <a:r>
              <a:rPr lang="en-US" dirty="0" smtClean="0"/>
              <a:t>Your </a:t>
            </a:r>
            <a:r>
              <a:rPr lang="en-US" dirty="0" smtClean="0"/>
              <a:t>boasting is not good. Do you not know that a little leaven leavens the whole lump </a:t>
            </a:r>
            <a:r>
              <a:rPr lang="en-US" i="1" dirty="0" smtClean="0"/>
              <a:t>of dough?</a:t>
            </a:r>
            <a:r>
              <a:rPr lang="en-US" dirty="0" smtClean="0"/>
              <a:t>  Clean out the old </a:t>
            </a:r>
            <a:r>
              <a:rPr lang="en-US" dirty="0" smtClean="0"/>
              <a:t>leaven…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STANDING FOR TRUTH (2)</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0"/>
              </a:spcBef>
              <a:spcAft>
                <a:spcPts val="300"/>
              </a:spcAft>
            </a:pPr>
            <a:r>
              <a:rPr lang="en-US" b="1" dirty="0" smtClean="0"/>
              <a:t>2 Thessalonians 3:10-12 </a:t>
            </a:r>
            <a:r>
              <a:rPr lang="en-US" dirty="0" smtClean="0"/>
              <a:t> For even when we were with you, we used to give you this order: if anyone is not willing to work, then he is not to eat, either. </a:t>
            </a:r>
            <a:r>
              <a:rPr lang="en-US" dirty="0" smtClean="0"/>
              <a:t>For </a:t>
            </a:r>
            <a:r>
              <a:rPr lang="en-US" dirty="0" smtClean="0"/>
              <a:t>we hear that </a:t>
            </a:r>
            <a:r>
              <a:rPr lang="en-US" spc="-150" dirty="0" smtClean="0"/>
              <a:t>some among you </a:t>
            </a:r>
            <a:r>
              <a:rPr lang="en-US" dirty="0" smtClean="0"/>
              <a:t>are leading an </a:t>
            </a:r>
            <a:r>
              <a:rPr lang="en-US" dirty="0" smtClean="0"/>
              <a:t>undisciplined </a:t>
            </a:r>
            <a:r>
              <a:rPr lang="en-US" dirty="0" smtClean="0"/>
              <a:t>life, doing no work at all, but acting like busybodies. </a:t>
            </a:r>
            <a:br>
              <a:rPr lang="en-US" dirty="0" smtClean="0"/>
            </a:br>
            <a:r>
              <a:rPr lang="en-US" dirty="0" smtClean="0"/>
              <a:t>Now </a:t>
            </a:r>
            <a:r>
              <a:rPr lang="en-US" dirty="0" smtClean="0"/>
              <a:t>such persons we command and exhort in the Lord Jesus Christ to work in quiet fashion and eat their own bread. </a:t>
            </a:r>
            <a:endParaRPr lang="en-US" dirty="0" smtClean="0"/>
          </a:p>
          <a:p>
            <a:pPr>
              <a:lnSpc>
                <a:spcPct val="88000"/>
              </a:lnSpc>
              <a:spcBef>
                <a:spcPts val="0"/>
              </a:spcBef>
              <a:spcAft>
                <a:spcPts val="300"/>
              </a:spcAft>
            </a:pPr>
            <a:r>
              <a:rPr lang="en-US" dirty="0" smtClean="0"/>
              <a:t>Busybodies: </a:t>
            </a:r>
            <a:r>
              <a:rPr lang="en-US" i="1" dirty="0" err="1" smtClean="0"/>
              <a:t>periergazomai</a:t>
            </a:r>
            <a:r>
              <a:rPr lang="en-US" i="1" dirty="0" smtClean="0"/>
              <a:t>: </a:t>
            </a:r>
            <a:r>
              <a:rPr lang="en-US" dirty="0" smtClean="0"/>
              <a:t> run around doing useless things; particularly meddling in the affairs of others</a:t>
            </a:r>
          </a:p>
          <a:p>
            <a:pPr>
              <a:lnSpc>
                <a:spcPct val="88000"/>
              </a:lnSpc>
              <a:spcBef>
                <a:spcPts val="0"/>
              </a:spcBef>
              <a:spcAft>
                <a:spcPts val="300"/>
              </a:spcAft>
            </a:pPr>
            <a:r>
              <a:rPr lang="en-US" b="1" dirty="0" smtClean="0"/>
              <a:t>Matthew </a:t>
            </a:r>
            <a:r>
              <a:rPr lang="en-US" b="1" spc="-150" dirty="0" smtClean="0"/>
              <a:t>18:15-16 </a:t>
            </a:r>
            <a:r>
              <a:rPr lang="en-US" spc="-150" dirty="0" smtClean="0"/>
              <a:t>"</a:t>
            </a:r>
            <a:r>
              <a:rPr lang="en-US" spc="-150" dirty="0" smtClean="0"/>
              <a:t>If </a:t>
            </a:r>
            <a:r>
              <a:rPr lang="en-US" dirty="0" smtClean="0"/>
              <a:t>your brother sins, go and show him his fault in private; if he listens to you, you have won your brother. </a:t>
            </a:r>
            <a:r>
              <a:rPr lang="en-US" dirty="0" smtClean="0"/>
              <a:t>"</a:t>
            </a:r>
            <a:r>
              <a:rPr lang="en-US" dirty="0" smtClean="0"/>
              <a:t>But if he does not listen </a:t>
            </a:r>
            <a:r>
              <a:rPr lang="en-US" i="1" dirty="0" smtClean="0"/>
              <a:t>to you,</a:t>
            </a:r>
            <a:r>
              <a:rPr lang="en-US" dirty="0" smtClean="0"/>
              <a:t> </a:t>
            </a:r>
            <a:r>
              <a:rPr lang="en-US" spc="-150" dirty="0" smtClean="0"/>
              <a:t>take one or </a:t>
            </a:r>
            <a:r>
              <a:rPr lang="en-US" dirty="0" smtClean="0"/>
              <a:t>two more with you, so that </a:t>
            </a:r>
            <a:r>
              <a:rPr lang="en-US" sz="2400" cap="small" dirty="0" smtClean="0"/>
              <a:t>BY THE MOUTH OF TWO OR</a:t>
            </a:r>
            <a:r>
              <a:rPr lang="en-US" sz="2400" dirty="0" smtClean="0"/>
              <a:t> </a:t>
            </a:r>
            <a:r>
              <a:rPr lang="en-US" sz="2400" cap="small" dirty="0" smtClean="0"/>
              <a:t>THREE WITNESSES EVERY</a:t>
            </a:r>
            <a:r>
              <a:rPr lang="en-US" sz="2400" dirty="0" smtClean="0"/>
              <a:t> </a:t>
            </a:r>
            <a:r>
              <a:rPr lang="en-US" sz="2400" cap="small" dirty="0" smtClean="0"/>
              <a:t>FACT MAY BE CONFIRMED</a:t>
            </a:r>
            <a:r>
              <a:rPr lang="en-US" sz="2400" dirty="0" smtClean="0"/>
              <a:t>. </a:t>
            </a:r>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9145</TotalTime>
  <Words>953</Words>
  <Application>Microsoft Office PowerPoint</Application>
  <PresentationFormat>On-screen Show (4:3)</PresentationFormat>
  <Paragraphs>57</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STANDING FOR TRUTH fall 2019</vt:lpstr>
      <vt:lpstr>VERSE FOR THE JOURNEY</vt:lpstr>
      <vt:lpstr>IMAGE RESTORATION</vt:lpstr>
      <vt:lpstr>SANCTIFICATION</vt:lpstr>
      <vt:lpstr>COVENANT BENEFITS</vt:lpstr>
      <vt:lpstr>WAIT FOR THE POWER</vt:lpstr>
      <vt:lpstr>UNRULY</vt:lpstr>
      <vt:lpstr>STANDING FOR TRUTH</vt:lpstr>
      <vt:lpstr>STANDING FOR TRUTH (2)</vt:lpstr>
      <vt:lpstr>REMOVING FROM FELLOWSHIP</vt:lpstr>
      <vt:lpstr>DENYING UNGODLINESS</vt:lpstr>
      <vt:lpstr>FALSE TEACHERS</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28</cp:revision>
  <dcterms:created xsi:type="dcterms:W3CDTF">2019-08-16T14:27:37Z</dcterms:created>
  <dcterms:modified xsi:type="dcterms:W3CDTF">2019-11-20T20:05:11Z</dcterms:modified>
</cp:coreProperties>
</file>