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58" r:id="rId3"/>
    <p:sldId id="263" r:id="rId4"/>
    <p:sldId id="264" r:id="rId5"/>
    <p:sldId id="272" r:id="rId6"/>
    <p:sldId id="265" r:id="rId7"/>
    <p:sldId id="267" r:id="rId8"/>
    <p:sldId id="268" r:id="rId9"/>
    <p:sldId id="269" r:id="rId10"/>
    <p:sldId id="270" r:id="rId11"/>
    <p:sldId id="271" r:id="rId12"/>
    <p:sldId id="257" r:id="rId13"/>
    <p:sldId id="266" r:id="rId14"/>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912" autoAdjust="0"/>
    <p:restoredTop sz="94624" autoAdjust="0"/>
  </p:normalViewPr>
  <p:slideViewPr>
    <p:cSldViewPr>
      <p:cViewPr>
        <p:scale>
          <a:sx n="70" d="100"/>
          <a:sy n="70" d="100"/>
        </p:scale>
        <p:origin x="-115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796" y="-96"/>
      </p:cViewPr>
      <p:guideLst>
        <p:guide orient="horz" pos="2956"/>
        <p:guide pos="2237"/>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69011"/>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sz="quarter" idx="1"/>
          </p:nvPr>
        </p:nvSpPr>
        <p:spPr>
          <a:xfrm>
            <a:off x="4023782" y="0"/>
            <a:ext cx="3077103" cy="469011"/>
          </a:xfrm>
          <a:prstGeom prst="rect">
            <a:avLst/>
          </a:prstGeom>
        </p:spPr>
        <p:txBody>
          <a:bodyPr vert="horz" lIns="93589" tIns="46794" rIns="93589" bIns="46794" rtlCol="0"/>
          <a:lstStyle>
            <a:lvl1pPr algn="r">
              <a:defRPr sz="1200"/>
            </a:lvl1pPr>
          </a:lstStyle>
          <a:p>
            <a:fld id="{1C5212F3-BAB4-46B4-B004-E6871342D6A2}" type="datetimeFigureOut">
              <a:rPr lang="en-US" smtClean="0"/>
              <a:pPr/>
              <a:t>11/14/2019</a:t>
            </a:fld>
            <a:endParaRPr lang="en-US"/>
          </a:p>
        </p:txBody>
      </p:sp>
      <p:sp>
        <p:nvSpPr>
          <p:cNvPr id="4" name="Footer Placeholder 3"/>
          <p:cNvSpPr>
            <a:spLocks noGrp="1"/>
          </p:cNvSpPr>
          <p:nvPr>
            <p:ph type="ftr" sz="quarter" idx="2"/>
          </p:nvPr>
        </p:nvSpPr>
        <p:spPr>
          <a:xfrm>
            <a:off x="0" y="8917812"/>
            <a:ext cx="3077103" cy="469011"/>
          </a:xfrm>
          <a:prstGeom prst="rect">
            <a:avLst/>
          </a:prstGeom>
        </p:spPr>
        <p:txBody>
          <a:bodyPr vert="horz" lIns="93589" tIns="46794" rIns="93589" bIns="46794" rtlCol="0" anchor="b"/>
          <a:lstStyle>
            <a:lvl1pPr algn="l">
              <a:defRPr sz="1200"/>
            </a:lvl1pPr>
          </a:lstStyle>
          <a:p>
            <a:endParaRPr lang="en-US"/>
          </a:p>
        </p:txBody>
      </p:sp>
      <p:sp>
        <p:nvSpPr>
          <p:cNvPr id="5" name="Slide Number Placeholder 4"/>
          <p:cNvSpPr>
            <a:spLocks noGrp="1"/>
          </p:cNvSpPr>
          <p:nvPr>
            <p:ph type="sldNum" sz="quarter" idx="3"/>
          </p:nvPr>
        </p:nvSpPr>
        <p:spPr>
          <a:xfrm>
            <a:off x="4023782" y="8917812"/>
            <a:ext cx="3077103" cy="469011"/>
          </a:xfrm>
          <a:prstGeom prst="rect">
            <a:avLst/>
          </a:prstGeom>
        </p:spPr>
        <p:txBody>
          <a:bodyPr vert="horz" lIns="93589" tIns="46794" rIns="93589" bIns="46794" rtlCol="0" anchor="b"/>
          <a:lstStyle>
            <a:lvl1pPr algn="r">
              <a:defRPr sz="1200"/>
            </a:lvl1pPr>
          </a:lstStyle>
          <a:p>
            <a:fld id="{7158FB85-846D-42C2-AC67-6DB85F259DE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69011"/>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idx="1"/>
          </p:nvPr>
        </p:nvSpPr>
        <p:spPr>
          <a:xfrm>
            <a:off x="4023782" y="0"/>
            <a:ext cx="3077103" cy="469011"/>
          </a:xfrm>
          <a:prstGeom prst="rect">
            <a:avLst/>
          </a:prstGeom>
        </p:spPr>
        <p:txBody>
          <a:bodyPr vert="horz" lIns="93589" tIns="46794" rIns="93589" bIns="46794" rtlCol="0"/>
          <a:lstStyle>
            <a:lvl1pPr algn="r">
              <a:defRPr sz="1200"/>
            </a:lvl1pPr>
          </a:lstStyle>
          <a:p>
            <a:fld id="{5C15F04A-4BFB-43B9-9C1A-12FE36563644}" type="datetimeFigureOut">
              <a:rPr lang="en-US" smtClean="0"/>
              <a:pPr/>
              <a:t>11/14/2019</a:t>
            </a:fld>
            <a:endParaRPr lang="en-US"/>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3589" tIns="46794" rIns="93589" bIns="46794" rtlCol="0" anchor="ctr"/>
          <a:lstStyle/>
          <a:p>
            <a:endParaRPr lang="en-US"/>
          </a:p>
        </p:txBody>
      </p:sp>
      <p:sp>
        <p:nvSpPr>
          <p:cNvPr id="5" name="Notes Placeholder 4"/>
          <p:cNvSpPr>
            <a:spLocks noGrp="1"/>
          </p:cNvSpPr>
          <p:nvPr>
            <p:ph type="body" sz="quarter" idx="3"/>
          </p:nvPr>
        </p:nvSpPr>
        <p:spPr>
          <a:xfrm>
            <a:off x="709611" y="4458906"/>
            <a:ext cx="5683253" cy="4226053"/>
          </a:xfrm>
          <a:prstGeom prst="rect">
            <a:avLst/>
          </a:prstGeom>
        </p:spPr>
        <p:txBody>
          <a:bodyPr vert="horz" lIns="93589" tIns="46794" rIns="93589" bIns="4679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812"/>
            <a:ext cx="3077103" cy="469011"/>
          </a:xfrm>
          <a:prstGeom prst="rect">
            <a:avLst/>
          </a:prstGeom>
        </p:spPr>
        <p:txBody>
          <a:bodyPr vert="horz" lIns="93589" tIns="46794" rIns="93589" bIns="46794" rtlCol="0" anchor="b"/>
          <a:lstStyle>
            <a:lvl1pPr algn="l">
              <a:defRPr sz="1200"/>
            </a:lvl1pPr>
          </a:lstStyle>
          <a:p>
            <a:endParaRPr lang="en-US"/>
          </a:p>
        </p:txBody>
      </p:sp>
      <p:sp>
        <p:nvSpPr>
          <p:cNvPr id="7" name="Slide Number Placeholder 6"/>
          <p:cNvSpPr>
            <a:spLocks noGrp="1"/>
          </p:cNvSpPr>
          <p:nvPr>
            <p:ph type="sldNum" sz="quarter" idx="5"/>
          </p:nvPr>
        </p:nvSpPr>
        <p:spPr>
          <a:xfrm>
            <a:off x="4023782" y="8917812"/>
            <a:ext cx="3077103" cy="469011"/>
          </a:xfrm>
          <a:prstGeom prst="rect">
            <a:avLst/>
          </a:prstGeom>
        </p:spPr>
        <p:txBody>
          <a:bodyPr vert="horz" lIns="93589" tIns="46794" rIns="93589" bIns="46794" rtlCol="0" anchor="b"/>
          <a:lstStyle>
            <a:lvl1pPr algn="r">
              <a:defRPr sz="1200"/>
            </a:lvl1pPr>
          </a:lstStyle>
          <a:p>
            <a:fld id="{3E20C81B-AB55-48C1-97E7-3B567E8E4A7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E20C81B-AB55-48C1-97E7-3B567E8E4A7E}"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f</a:t>
            </a:r>
            <a:endParaRPr lang="en-US" dirty="0"/>
          </a:p>
        </p:txBody>
      </p:sp>
      <p:sp>
        <p:nvSpPr>
          <p:cNvPr id="4" name="Slide Number Placeholder 3"/>
          <p:cNvSpPr>
            <a:spLocks noGrp="1"/>
          </p:cNvSpPr>
          <p:nvPr>
            <p:ph type="sldNum" sz="quarter" idx="10"/>
          </p:nvPr>
        </p:nvSpPr>
        <p:spPr/>
        <p:txBody>
          <a:bodyPr/>
          <a:lstStyle/>
          <a:p>
            <a:fld id="{3E20C81B-AB55-48C1-97E7-3B567E8E4A7E}"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11/14/2019</a:t>
            </a:fld>
            <a:endParaRPr lang="en-US"/>
          </a:p>
        </p:txBody>
      </p:sp>
      <p:sp>
        <p:nvSpPr>
          <p:cNvPr id="19" name="Footer Placeholder 18"/>
          <p:cNvSpPr>
            <a:spLocks noGrp="1"/>
          </p:cNvSpPr>
          <p:nvPr>
            <p:ph type="ftr" sz="quarter" idx="11"/>
          </p:nvPr>
        </p:nvSpPr>
        <p:spPr>
          <a:xfrm>
            <a:off x="2667000" y="6356350"/>
            <a:ext cx="3352800" cy="365125"/>
          </a:xfrm>
          <a:prstGeom prst="rect">
            <a:avLst/>
          </a:prstGeom>
        </p:spPr>
        <p:txBody>
          <a:bodyPr/>
          <a:lstStyle/>
          <a:p>
            <a:endParaRPr lang="en-US"/>
          </a:p>
        </p:txBody>
      </p:sp>
      <p:sp>
        <p:nvSpPr>
          <p:cNvPr id="27" name="Slide Number Placeholder 26"/>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11/14/2019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11/14/2019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a:defRPr>
                <a:solidFill>
                  <a:schemeClr val="accent2">
                    <a:lumMod val="50000"/>
                  </a:schemeClr>
                </a:solidFill>
              </a:defRPr>
            </a:lvl4pPr>
            <a:lvl5pPr>
              <a:defRPr>
                <a:solidFill>
                  <a:schemeClr val="accent2">
                    <a:lumMod val="50000"/>
                  </a:schemeClr>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11/14/2019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14400"/>
          </a:xfrm>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1" cap="none" baseline="0" dirty="0">
                <a:ln w="635">
                  <a:noFill/>
                </a:ln>
                <a:solidFill>
                  <a:schemeClr val="accent2">
                    <a:lumMod val="50000"/>
                  </a:schemeClr>
                </a:solidFill>
                <a:effectLst/>
                <a:latin typeface="Tahoma" pitchFamily="34" charset="0"/>
                <a:ea typeface="Tahoma" pitchFamily="34" charset="0"/>
                <a:cs typeface="Tahoma" pitchFamily="34" charset="0"/>
              </a:defRPr>
            </a:lvl1pPr>
          </a:lstStyle>
          <a:p>
            <a:r>
              <a:rPr kumimoji="0" lang="en-US" dirty="0" smtClean="0"/>
              <a:t>Click to edit Master title </a:t>
            </a:r>
            <a:endParaRPr kumimoji="0" lang="en-US" dirty="0"/>
          </a:p>
        </p:txBody>
      </p:sp>
      <p:sp>
        <p:nvSpPr>
          <p:cNvPr id="3" name="Text Placeholder 2"/>
          <p:cNvSpPr>
            <a:spLocks noGrp="1"/>
          </p:cNvSpPr>
          <p:nvPr>
            <p:ph type="body" idx="1"/>
          </p:nvPr>
        </p:nvSpPr>
        <p:spPr>
          <a:xfrm>
            <a:off x="0" y="1219200"/>
            <a:ext cx="8915400" cy="5638800"/>
          </a:xfrm>
        </p:spPr>
        <p:txBody>
          <a:bodyPr lIns="45720" rIns="45720" anchor="t">
            <a:normAutofit/>
          </a:bodyPr>
          <a:lstStyle>
            <a:lvl1pPr marL="0" indent="0">
              <a:buFont typeface="Wingdings" pitchFamily="2" charset="2"/>
              <a:buChar char="q"/>
              <a:defRPr sz="2800">
                <a:solidFill>
                  <a:schemeClr val="tx1"/>
                </a:solidFill>
                <a:latin typeface="Tahoma" pitchFamily="34" charset="0"/>
                <a:ea typeface="Tahoma" pitchFamily="34" charset="0"/>
                <a:cs typeface="Tahoma"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endParaRPr kumimoji="0" lang="en-US" dirty="0" smtClean="0"/>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11/14/2019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11/14/2019</a:t>
            </a:fld>
            <a:endParaRPr lang="en-US"/>
          </a:p>
        </p:txBody>
      </p:sp>
      <p:sp>
        <p:nvSpPr>
          <p:cNvPr id="8" name="Footer Placeholder 7"/>
          <p:cNvSpPr>
            <a:spLocks noGrp="1"/>
          </p:cNvSpPr>
          <p:nvPr>
            <p:ph type="ftr" sz="quarter" idx="11"/>
          </p:nvPr>
        </p:nvSpPr>
        <p:spPr>
          <a:xfrm>
            <a:off x="2667000" y="6356350"/>
            <a:ext cx="3352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11/14/2019</a:t>
            </a:fld>
            <a:endParaRPr lang="en-US"/>
          </a:p>
        </p:txBody>
      </p:sp>
      <p:sp>
        <p:nvSpPr>
          <p:cNvPr id="4" name="Footer Placeholder 3"/>
          <p:cNvSpPr>
            <a:spLocks noGrp="1"/>
          </p:cNvSpPr>
          <p:nvPr>
            <p:ph type="ftr" sz="quarter" idx="11"/>
          </p:nvPr>
        </p:nvSpPr>
        <p:spPr>
          <a:xfrm>
            <a:off x="2667000" y="6356350"/>
            <a:ext cx="3352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11/14/2019</a:t>
            </a:fld>
            <a:endParaRPr lang="en-US"/>
          </a:p>
        </p:txBody>
      </p:sp>
      <p:sp>
        <p:nvSpPr>
          <p:cNvPr id="3" name="Footer Placeholder 2"/>
          <p:cNvSpPr>
            <a:spLocks noGrp="1"/>
          </p:cNvSpPr>
          <p:nvPr>
            <p:ph type="ftr" sz="quarter" idx="11"/>
          </p:nvPr>
        </p:nvSpPr>
        <p:spPr>
          <a:xfrm>
            <a:off x="2667000" y="6356350"/>
            <a:ext cx="3352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11/14/2019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11/14/2019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1B233A4-0326-4F23-A1AE-B4D793E88E7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0" y="0"/>
            <a:ext cx="9144000" cy="1143000"/>
          </a:xfrm>
          <a:prstGeom prst="rect">
            <a:avLst/>
          </a:prstGeom>
        </p:spPr>
        <p:txBody>
          <a:bodyPr vert="horz" lIns="0" rIns="0" bIns="0" anchor="b">
            <a:norm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0" y="1143000"/>
            <a:ext cx="9144000" cy="57150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1B233A4-0326-4F23-A1AE-B4D793E88E7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5000" b="0" kern="1200">
          <a:ln>
            <a:noFill/>
          </a:ln>
          <a:solidFill>
            <a:schemeClr val="accent2">
              <a:lumMod val="50000"/>
            </a:schemeClr>
          </a:solidFill>
          <a:effectLst/>
          <a:latin typeface="Tahoma" pitchFamily="34" charset="0"/>
          <a:ea typeface="Tahoma" pitchFamily="34" charset="0"/>
          <a:cs typeface="Tahoma" pitchFamily="34" charset="0"/>
        </a:defRPr>
      </a:lvl1pPr>
    </p:titleStyle>
    <p:bodyStyle>
      <a:lvl1pPr marL="274320" indent="-274320" algn="l" rtl="0" eaLnBrk="1" latinLnBrk="0" hangingPunct="1">
        <a:spcBef>
          <a:spcPct val="20000"/>
        </a:spcBef>
        <a:buClr>
          <a:schemeClr val="accent2">
            <a:lumMod val="50000"/>
          </a:schemeClr>
        </a:buClr>
        <a:buSzPct val="95000"/>
        <a:buFont typeface="Wingdings" pitchFamily="2" charset="2"/>
        <a:buChar char="q"/>
        <a:defRPr kumimoji="0" sz="2800" kern="1200">
          <a:solidFill>
            <a:schemeClr val="tx1"/>
          </a:solidFill>
          <a:latin typeface="Tahoma" pitchFamily="34" charset="0"/>
          <a:ea typeface="Tahoma" pitchFamily="34" charset="0"/>
          <a:cs typeface="Tahoma" pitchFamily="34" charset="0"/>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851648" cy="1828800"/>
          </a:xfrm>
        </p:spPr>
        <p:txBody>
          <a:bodyPr>
            <a:normAutofit fontScale="90000"/>
          </a:bodyPr>
          <a:lstStyle/>
          <a:p>
            <a:pPr algn="ctr"/>
            <a:r>
              <a:rPr lang="en-US" dirty="0" smtClean="0">
                <a:solidFill>
                  <a:schemeClr val="accent2">
                    <a:lumMod val="50000"/>
                  </a:schemeClr>
                </a:solidFill>
                <a:latin typeface="Tahoma" pitchFamily="34" charset="0"/>
                <a:ea typeface="Tahoma" pitchFamily="34" charset="0"/>
                <a:cs typeface="Tahoma" pitchFamily="34" charset="0"/>
              </a:rPr>
              <a:t>STANDING FOR TRUTH</a:t>
            </a:r>
            <a:br>
              <a:rPr lang="en-US" dirty="0" smtClean="0">
                <a:solidFill>
                  <a:schemeClr val="accent2">
                    <a:lumMod val="50000"/>
                  </a:schemeClr>
                </a:solidFill>
                <a:latin typeface="Tahoma" pitchFamily="34" charset="0"/>
                <a:ea typeface="Tahoma" pitchFamily="34" charset="0"/>
                <a:cs typeface="Tahoma" pitchFamily="34" charset="0"/>
              </a:rPr>
            </a:br>
            <a:r>
              <a:rPr lang="en-US" sz="3200" dirty="0" smtClean="0">
                <a:solidFill>
                  <a:schemeClr val="accent2">
                    <a:lumMod val="50000"/>
                  </a:schemeClr>
                </a:solidFill>
                <a:latin typeface="Tahoma" pitchFamily="34" charset="0"/>
                <a:ea typeface="Tahoma" pitchFamily="34" charset="0"/>
                <a:cs typeface="Tahoma" pitchFamily="34" charset="0"/>
              </a:rPr>
              <a:t>fall 2019</a:t>
            </a:r>
            <a:endParaRPr lang="en-US" sz="3200" dirty="0">
              <a:solidFill>
                <a:schemeClr val="accent2">
                  <a:lumMod val="50000"/>
                </a:schemeClr>
              </a:solidFill>
              <a:latin typeface="Tahoma" pitchFamily="34" charset="0"/>
              <a:ea typeface="Tahoma" pitchFamily="34" charset="0"/>
              <a:cs typeface="Tahoma" pitchFamily="34" charset="0"/>
            </a:endParaRPr>
          </a:p>
        </p:txBody>
      </p:sp>
      <p:sp>
        <p:nvSpPr>
          <p:cNvPr id="3" name="Subtitle 2"/>
          <p:cNvSpPr>
            <a:spLocks noGrp="1"/>
          </p:cNvSpPr>
          <p:nvPr>
            <p:ph type="subTitle" idx="1"/>
          </p:nvPr>
        </p:nvSpPr>
        <p:spPr>
          <a:xfrm>
            <a:off x="533400" y="4191000"/>
            <a:ext cx="7854696" cy="1752600"/>
          </a:xfrm>
        </p:spPr>
        <p:txBody>
          <a:bodyPr/>
          <a:lstStyle/>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JoLynn Gower</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493-6151</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jgower@guardingthetruth.org</a:t>
            </a:r>
          </a:p>
          <a:p>
            <a:pPr algn="ctr">
              <a:spcBef>
                <a:spcPts val="300"/>
              </a:spcBef>
            </a:pPr>
            <a:endParaRPr lang="en-US" dirty="0">
              <a:solidFill>
                <a:schemeClr val="accent2">
                  <a:lumMod val="50000"/>
                </a:schemeClr>
              </a:solidFill>
              <a:latin typeface="Tahoma" pitchFamily="34" charset="0"/>
              <a:ea typeface="Tahoma" pitchFamily="34" charset="0"/>
              <a:cs typeface="Tahoma" pitchFamily="34" charset="0"/>
            </a:endParaRPr>
          </a:p>
        </p:txBody>
      </p:sp>
      <p:sp>
        <p:nvSpPr>
          <p:cNvPr id="4" name="TextBox 3"/>
          <p:cNvSpPr txBox="1"/>
          <p:nvPr/>
        </p:nvSpPr>
        <p:spPr>
          <a:xfrm>
            <a:off x="3581400" y="5791200"/>
            <a:ext cx="2057400" cy="369332"/>
          </a:xfrm>
          <a:prstGeom prst="rect">
            <a:avLst/>
          </a:prstGeom>
          <a:noFill/>
        </p:spPr>
        <p:txBody>
          <a:bodyPr wrap="square" rtlCol="0">
            <a:spAutoFit/>
          </a:bodyPr>
          <a:lstStyle/>
          <a:p>
            <a:r>
              <a:rPr lang="en-US" dirty="0" smtClean="0">
                <a:solidFill>
                  <a:schemeClr val="accent2">
                    <a:lumMod val="50000"/>
                  </a:schemeClr>
                </a:solidFill>
                <a:latin typeface="Tahoma" pitchFamily="34" charset="0"/>
                <a:ea typeface="Tahoma" pitchFamily="34" charset="0"/>
                <a:cs typeface="Tahoma" pitchFamily="34" charset="0"/>
              </a:rPr>
              <a:t>LESSON  ELEVEN</a:t>
            </a:r>
            <a:endParaRPr lang="en-US" dirty="0">
              <a:solidFill>
                <a:schemeClr val="accent2">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MARK OF THE BEAST</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88000"/>
              </a:lnSpc>
              <a:spcBef>
                <a:spcPts val="0"/>
              </a:spcBef>
              <a:spcAft>
                <a:spcPts val="300"/>
              </a:spcAft>
            </a:pPr>
            <a:r>
              <a:rPr lang="en-US" b="1" dirty="0" smtClean="0"/>
              <a:t>Revelation 13:16-18 </a:t>
            </a:r>
            <a:r>
              <a:rPr lang="en-US" dirty="0" smtClean="0"/>
              <a:t> And he causes all, the small and the great, and the rich and the poor, and the free men and the slaves, to be given a mark on their right hand or on their forehead, and </a:t>
            </a:r>
            <a:r>
              <a:rPr lang="en-US" i="1" dirty="0" smtClean="0"/>
              <a:t>he provides</a:t>
            </a:r>
            <a:r>
              <a:rPr lang="en-US" dirty="0" smtClean="0"/>
              <a:t> that no one will be able to buy or to sell, except the one who has the mark, </a:t>
            </a:r>
            <a:r>
              <a:rPr lang="en-US" i="1" dirty="0" smtClean="0"/>
              <a:t>either</a:t>
            </a:r>
            <a:r>
              <a:rPr lang="en-US" dirty="0" smtClean="0"/>
              <a:t> the name of the beast or the number of his name. Here is wisdom. Let him who has understanding calculate the number of the beast, for the number is that of a man; and his number is six hundred and sixty-six. </a:t>
            </a:r>
          </a:p>
          <a:p>
            <a:pPr>
              <a:lnSpc>
                <a:spcPct val="88000"/>
              </a:lnSpc>
              <a:spcBef>
                <a:spcPts val="0"/>
              </a:spcBef>
              <a:spcAft>
                <a:spcPts val="300"/>
              </a:spcAft>
            </a:pPr>
            <a:r>
              <a:rPr lang="en-US" b="1" dirty="0" smtClean="0"/>
              <a:t>Revelation 17:3</a:t>
            </a:r>
            <a:r>
              <a:rPr lang="en-US" dirty="0" smtClean="0"/>
              <a:t> And he carried me away in the Spirit into a wilderness; and I saw a woman sitting on a scarlet beast, full of blasphemous names, having seven heads and ten horns.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ABOUT THE WOMAN</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pPr>
            <a:r>
              <a:rPr lang="en-US" b="1" dirty="0" smtClean="0"/>
              <a:t>Revelation 17:4-7 </a:t>
            </a:r>
            <a:r>
              <a:rPr lang="en-US" dirty="0" smtClean="0"/>
              <a:t>The woman was clothed in purple and scarlet, and adorned with gold and precious stones and pearls, having in her hand a gold cup full of abominations and of the unclean things of her immorality, and on her forehead a name </a:t>
            </a:r>
            <a:r>
              <a:rPr lang="en-US" i="1" dirty="0" smtClean="0"/>
              <a:t>was</a:t>
            </a:r>
            <a:r>
              <a:rPr lang="en-US" dirty="0" smtClean="0"/>
              <a:t> written, a mystery, "BABYLON THE GREAT, THE MOTHER OF HARLOTS AND OF THE ABOMINATIONS OF THE EARTH.” And I saw the woman drunk with the blood of the saints, and with the blood of the witnesses of Jesus. When I saw her, I wondered greatly. And the angel said to me, "Why do you wonder? I will tell you the mystery of the woman and of the beast that carries her, which has the seven heads and the ten horns.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t>ABOUT THE BEAST</a:t>
            </a:r>
            <a:endParaRPr lang="en-US" dirty="0"/>
          </a:p>
        </p:txBody>
      </p:sp>
      <p:sp>
        <p:nvSpPr>
          <p:cNvPr id="3" name="Content Placeholder 2"/>
          <p:cNvSpPr>
            <a:spLocks noGrp="1"/>
          </p:cNvSpPr>
          <p:nvPr>
            <p:ph idx="1"/>
          </p:nvPr>
        </p:nvSpPr>
        <p:spPr>
          <a:xfrm>
            <a:off x="0" y="838200"/>
            <a:ext cx="9144000" cy="6019800"/>
          </a:xfrm>
        </p:spPr>
        <p:txBody>
          <a:bodyPr>
            <a:noAutofit/>
          </a:bodyPr>
          <a:lstStyle/>
          <a:p>
            <a:pPr>
              <a:lnSpc>
                <a:spcPct val="88000"/>
              </a:lnSpc>
              <a:spcBef>
                <a:spcPts val="0"/>
              </a:spcBef>
            </a:pPr>
            <a:r>
              <a:rPr lang="en-US" b="1" dirty="0" smtClean="0"/>
              <a:t>Revelation 17:8-13 </a:t>
            </a:r>
            <a:r>
              <a:rPr lang="en-US" dirty="0" smtClean="0"/>
              <a:t>"The beast that you saw was, and is not, and is about to come up out of the abyss </a:t>
            </a:r>
            <a:r>
              <a:rPr lang="en-US" spc="-150" dirty="0" smtClean="0"/>
              <a:t>and go to </a:t>
            </a:r>
            <a:r>
              <a:rPr lang="en-US" dirty="0" smtClean="0"/>
              <a:t>d</a:t>
            </a:r>
            <a:r>
              <a:rPr lang="en-US" spc="-150" dirty="0" smtClean="0"/>
              <a:t>estruc</a:t>
            </a:r>
            <a:r>
              <a:rPr lang="en-US" dirty="0" smtClean="0"/>
              <a:t>tion. </a:t>
            </a:r>
            <a:r>
              <a:rPr lang="en-US" spc="-150" dirty="0" smtClean="0"/>
              <a:t>Those who dwell on the earth</a:t>
            </a:r>
            <a:r>
              <a:rPr lang="en-US" dirty="0" smtClean="0"/>
              <a:t>, </a:t>
            </a:r>
            <a:r>
              <a:rPr lang="en-US" spc="-150" dirty="0" smtClean="0"/>
              <a:t>whose </a:t>
            </a:r>
            <a:r>
              <a:rPr lang="en-US" dirty="0" smtClean="0"/>
              <a:t>name has not been written in the book of life from the foundation of the world</a:t>
            </a:r>
            <a:r>
              <a:rPr lang="en-US" spc="-150" dirty="0" smtClean="0"/>
              <a:t>, will wonder </a:t>
            </a:r>
            <a:r>
              <a:rPr lang="en-US" dirty="0" smtClean="0"/>
              <a:t>when they see the </a:t>
            </a:r>
            <a:r>
              <a:rPr lang="en-US" spc="-150" dirty="0" smtClean="0"/>
              <a:t>beast, that he was and is not and will </a:t>
            </a:r>
            <a:r>
              <a:rPr lang="en-US" dirty="0" smtClean="0"/>
              <a:t>come. </a:t>
            </a:r>
            <a:r>
              <a:rPr lang="en-US" spc="-150" dirty="0" smtClean="0"/>
              <a:t>Here is the mind</a:t>
            </a:r>
            <a:r>
              <a:rPr lang="en-US" dirty="0" smtClean="0"/>
              <a:t> which </a:t>
            </a:r>
            <a:r>
              <a:rPr lang="en-US" spc="-150" dirty="0" smtClean="0"/>
              <a:t>has wisdom. The </a:t>
            </a:r>
            <a:r>
              <a:rPr lang="en-US" dirty="0" smtClean="0"/>
              <a:t>seven </a:t>
            </a:r>
            <a:r>
              <a:rPr lang="en-US" spc="-150" dirty="0" smtClean="0"/>
              <a:t>heads are seven </a:t>
            </a:r>
            <a:r>
              <a:rPr lang="en-US" dirty="0" smtClean="0"/>
              <a:t>mountains on which the woman sits, </a:t>
            </a:r>
            <a:r>
              <a:rPr lang="en-US" spc="-150" dirty="0" smtClean="0"/>
              <a:t>and they are seven </a:t>
            </a:r>
            <a:r>
              <a:rPr lang="en-US" dirty="0" smtClean="0"/>
              <a:t>kings; five </a:t>
            </a:r>
            <a:r>
              <a:rPr lang="en-US" spc="-150" dirty="0" smtClean="0"/>
              <a:t>have fallen, one is, the other has not </a:t>
            </a:r>
            <a:r>
              <a:rPr lang="en-US" dirty="0" smtClean="0"/>
              <a:t>yet come</a:t>
            </a:r>
            <a:r>
              <a:rPr lang="en-US" spc="-150" dirty="0" smtClean="0"/>
              <a:t>; and when </a:t>
            </a:r>
            <a:r>
              <a:rPr lang="en-US" dirty="0" smtClean="0"/>
              <a:t>he comes, he must remain a little </a:t>
            </a:r>
            <a:r>
              <a:rPr lang="en-US" spc="-150" dirty="0" smtClean="0"/>
              <a:t>while. The </a:t>
            </a:r>
            <a:r>
              <a:rPr lang="en-US" dirty="0" smtClean="0"/>
              <a:t>beast which was and is not, is himself also an eighth and is </a:t>
            </a:r>
            <a:r>
              <a:rPr lang="en-US" i="1" dirty="0" smtClean="0"/>
              <a:t>one</a:t>
            </a:r>
            <a:r>
              <a:rPr lang="en-US" dirty="0" smtClean="0"/>
              <a:t> of the seven, and he goes to </a:t>
            </a:r>
            <a:r>
              <a:rPr lang="en-US" spc="-150" dirty="0" smtClean="0"/>
              <a:t>destruction. The ten horns </a:t>
            </a:r>
            <a:r>
              <a:rPr lang="en-US" dirty="0" smtClean="0"/>
              <a:t>which </a:t>
            </a:r>
            <a:r>
              <a:rPr lang="en-US" spc="-150" dirty="0" smtClean="0"/>
              <a:t>you saw are ten kings who </a:t>
            </a:r>
            <a:r>
              <a:rPr lang="en-US" dirty="0" smtClean="0"/>
              <a:t>have not yet received a kingdom, but they receive authority as kings with the beast for one hour. "These have one purpose, and they give their power and authority to the beast. </a:t>
            </a:r>
            <a:endParaRPr lang="en-US" dirty="0">
              <a:solidFill>
                <a:schemeClr val="accent2">
                  <a:lumMod val="50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t>THE RESULT</a:t>
            </a:r>
            <a:endParaRPr lang="en-US" dirty="0"/>
          </a:p>
        </p:txBody>
      </p:sp>
      <p:sp>
        <p:nvSpPr>
          <p:cNvPr id="3" name="Content Placeholder 2"/>
          <p:cNvSpPr>
            <a:spLocks noGrp="1"/>
          </p:cNvSpPr>
          <p:nvPr>
            <p:ph idx="1"/>
          </p:nvPr>
        </p:nvSpPr>
        <p:spPr>
          <a:xfrm>
            <a:off x="0" y="838200"/>
            <a:ext cx="9144000" cy="6019800"/>
          </a:xfrm>
        </p:spPr>
        <p:txBody>
          <a:bodyPr>
            <a:noAutofit/>
          </a:bodyPr>
          <a:lstStyle/>
          <a:p>
            <a:pPr>
              <a:lnSpc>
                <a:spcPct val="87000"/>
              </a:lnSpc>
              <a:spcBef>
                <a:spcPts val="0"/>
              </a:spcBef>
            </a:pPr>
            <a:r>
              <a:rPr lang="en-US" dirty="0" smtClean="0"/>
              <a:t> </a:t>
            </a:r>
            <a:r>
              <a:rPr lang="en-US" b="1" dirty="0" smtClean="0"/>
              <a:t>Revelation 17:14-18  </a:t>
            </a:r>
            <a:r>
              <a:rPr lang="en-US" dirty="0" smtClean="0"/>
              <a:t>These will wage war against the Lamb, and the Lamb will overcome them, because He is Lord of lords and King of kings, and those who are with Him </a:t>
            </a:r>
            <a:r>
              <a:rPr lang="en-US" i="1" dirty="0" smtClean="0"/>
              <a:t>are the</a:t>
            </a:r>
            <a:r>
              <a:rPr lang="en-US" dirty="0" smtClean="0"/>
              <a:t> called and chosen and faithful." </a:t>
            </a:r>
            <a:br>
              <a:rPr lang="en-US" dirty="0" smtClean="0"/>
            </a:br>
            <a:r>
              <a:rPr lang="en-US" dirty="0" smtClean="0"/>
              <a:t>And he said to me, "The waters which you saw where the harlot sits, are peoples and multitudes and nations and tongues. And the ten horns which you saw, and the beast, these will hate the harlot and will make her desolate and naked, and will eat her flesh and will burn her up with fire. For God has put it in their hearts to execute His purpose by having a common purpose, and by giving their kingdom to the beast, until the words of God will be </a:t>
            </a:r>
            <a:r>
              <a:rPr lang="en-US" smtClean="0"/>
              <a:t>fulfilled. The </a:t>
            </a:r>
            <a:r>
              <a:rPr lang="en-US" dirty="0" smtClean="0"/>
              <a:t>woman whom you saw is the great city, which reigns over the kings of the earth." </a:t>
            </a:r>
          </a:p>
          <a:p>
            <a:pPr>
              <a:lnSpc>
                <a:spcPct val="87000"/>
              </a:lnSpc>
              <a:spcBef>
                <a:spcPts val="0"/>
              </a:spcBef>
            </a:pPr>
            <a:endParaRPr lang="en-US" dirty="0">
              <a:solidFill>
                <a:schemeClr val="accent2">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normAutofit/>
          </a:bodyPr>
          <a:lstStyle/>
          <a:p>
            <a:r>
              <a:rPr lang="en-US" b="1" dirty="0" smtClean="0">
                <a:solidFill>
                  <a:schemeClr val="accent2">
                    <a:lumMod val="50000"/>
                  </a:schemeClr>
                </a:solidFill>
              </a:rPr>
              <a:t>2 Corinthians 6:4-8…</a:t>
            </a:r>
            <a:r>
              <a:rPr lang="en-US" dirty="0" smtClean="0">
                <a:solidFill>
                  <a:schemeClr val="accent2">
                    <a:lumMod val="50000"/>
                  </a:schemeClr>
                </a:solidFill>
              </a:rPr>
              <a:t>but in everything commending ourselves as servants of God, in much endurance, in afflictions, in hardships, in distresses, in beatings, in imprisonments, in tumults, in labors, in sleeplessness, in hunger, in purity, in knowledge, in patience, in kindness, in the Holy Spirit, in genuine love, in the </a:t>
            </a:r>
            <a:r>
              <a:rPr lang="en-US" b="1" dirty="0" smtClean="0">
                <a:solidFill>
                  <a:schemeClr val="accent2">
                    <a:lumMod val="50000"/>
                  </a:schemeClr>
                </a:solidFill>
              </a:rPr>
              <a:t>word of truth</a:t>
            </a:r>
            <a:r>
              <a:rPr lang="en-US" dirty="0" smtClean="0">
                <a:solidFill>
                  <a:schemeClr val="accent2">
                    <a:lumMod val="50000"/>
                  </a:schemeClr>
                </a:solidFill>
              </a:rPr>
              <a:t>, in the power of God; by the weapons of righteousness for the right hand and the left, by glory and dishonor, by evil report and good report; </a:t>
            </a:r>
            <a:r>
              <a:rPr lang="en-US" i="1" dirty="0" smtClean="0">
                <a:solidFill>
                  <a:schemeClr val="accent2">
                    <a:lumMod val="50000"/>
                  </a:schemeClr>
                </a:solidFill>
              </a:rPr>
              <a:t>regarded</a:t>
            </a:r>
            <a:r>
              <a:rPr lang="en-US" dirty="0" smtClean="0">
                <a:solidFill>
                  <a:schemeClr val="accent2">
                    <a:lumMod val="50000"/>
                  </a:schemeClr>
                </a:solidFill>
              </a:rPr>
              <a:t> as deceivers and yet true; </a:t>
            </a:r>
          </a:p>
          <a:p>
            <a:r>
              <a:rPr lang="en-US" dirty="0" smtClean="0">
                <a:solidFill>
                  <a:schemeClr val="accent2">
                    <a:lumMod val="50000"/>
                  </a:schemeClr>
                </a:solidFill>
              </a:rPr>
              <a:t> Truth: </a:t>
            </a:r>
            <a:r>
              <a:rPr lang="en-US" i="1" dirty="0" err="1" smtClean="0">
                <a:solidFill>
                  <a:schemeClr val="accent2">
                    <a:lumMod val="50000"/>
                  </a:schemeClr>
                </a:solidFill>
              </a:rPr>
              <a:t>aletheia</a:t>
            </a:r>
            <a:r>
              <a:rPr lang="en-US" i="1" dirty="0" smtClean="0">
                <a:solidFill>
                  <a:schemeClr val="accent2">
                    <a:lumMod val="50000"/>
                  </a:schemeClr>
                </a:solidFill>
              </a:rPr>
              <a:t>:</a:t>
            </a:r>
            <a:r>
              <a:rPr lang="en-US" dirty="0" smtClean="0">
                <a:solidFill>
                  <a:schemeClr val="accent2">
                    <a:lumMod val="50000"/>
                  </a:schemeClr>
                </a:solidFill>
              </a:rPr>
              <a:t> certain beyond any doubt</a:t>
            </a:r>
          </a:p>
          <a:p>
            <a:pPr algn="ctr">
              <a:buNone/>
            </a:pPr>
            <a:r>
              <a:rPr lang="en-US" dirty="0" smtClean="0">
                <a:effectLst>
                  <a:outerShdw blurRad="38100" dist="38100" dir="2700000" algn="tl">
                    <a:srgbClr val="000000">
                      <a:alpha val="43137"/>
                    </a:srgbClr>
                  </a:outerShdw>
                </a:effectLst>
              </a:rPr>
              <a:t>A LOOK AT TIMING</a:t>
            </a: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dirty="0" smtClean="0"/>
              <a:t>THE LAST SEVEN YEARS</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88000"/>
              </a:lnSpc>
              <a:spcBef>
                <a:spcPts val="100"/>
              </a:spcBef>
            </a:pPr>
            <a:r>
              <a:rPr lang="en-US" dirty="0" smtClean="0">
                <a:solidFill>
                  <a:schemeClr val="accent2">
                    <a:lumMod val="50000"/>
                  </a:schemeClr>
                </a:solidFill>
              </a:rPr>
              <a:t> We are able to stand firm because God has told us what is coming…we can trust what He says</a:t>
            </a:r>
          </a:p>
          <a:p>
            <a:pPr>
              <a:lnSpc>
                <a:spcPct val="88000"/>
              </a:lnSpc>
              <a:spcBef>
                <a:spcPts val="100"/>
              </a:spcBef>
            </a:pPr>
            <a:r>
              <a:rPr lang="en-US" b="1" dirty="0" smtClean="0"/>
              <a:t>Daniel 9:24-25 </a:t>
            </a:r>
            <a:r>
              <a:rPr lang="en-US" dirty="0" smtClean="0"/>
              <a:t>"Seventy weeks have been decreed for your people and your holy city, to finish the trans-</a:t>
            </a:r>
            <a:r>
              <a:rPr lang="en-US" dirty="0" err="1" smtClean="0"/>
              <a:t>gression</a:t>
            </a:r>
            <a:r>
              <a:rPr lang="en-US" dirty="0" smtClean="0"/>
              <a:t>, to make an end of sin, to make atonement for iniquity, to bring in everlasting righteousness, to seal up vision and prophecy and to anoint the most holy </a:t>
            </a:r>
            <a:r>
              <a:rPr lang="en-US" i="1" dirty="0" smtClean="0"/>
              <a:t>place.</a:t>
            </a:r>
            <a:r>
              <a:rPr lang="en-US" dirty="0" smtClean="0"/>
              <a:t> So you are to know and discern </a:t>
            </a:r>
            <a:r>
              <a:rPr lang="en-US" i="1" dirty="0" smtClean="0"/>
              <a:t>that</a:t>
            </a:r>
            <a:r>
              <a:rPr lang="en-US" dirty="0" smtClean="0"/>
              <a:t> from </a:t>
            </a:r>
            <a:r>
              <a:rPr lang="en-US" spc="-150" dirty="0" smtClean="0"/>
              <a:t>the issuing of a </a:t>
            </a:r>
            <a:r>
              <a:rPr lang="en-US" dirty="0" smtClean="0"/>
              <a:t>decree to </a:t>
            </a:r>
            <a:r>
              <a:rPr lang="en-US" spc="-150" dirty="0" smtClean="0"/>
              <a:t>re</a:t>
            </a:r>
            <a:r>
              <a:rPr lang="en-US" dirty="0" smtClean="0"/>
              <a:t>sto</a:t>
            </a:r>
            <a:r>
              <a:rPr lang="en-US" spc="-150" dirty="0" smtClean="0"/>
              <a:t>re and </a:t>
            </a:r>
            <a:r>
              <a:rPr lang="en-US" dirty="0" smtClean="0"/>
              <a:t>rebuild Jerusalem until Messiah the Prince </a:t>
            </a:r>
            <a:r>
              <a:rPr lang="en-US" i="1" dirty="0" smtClean="0"/>
              <a:t>there will be</a:t>
            </a:r>
            <a:r>
              <a:rPr lang="en-US" dirty="0" smtClean="0"/>
              <a:t> seven weeks and sixty-two weeks; it will be built again, with plaza and moat, even in times of distress. Then after the sixty-two </a:t>
            </a:r>
            <a:r>
              <a:rPr lang="en-US" spc="-150" dirty="0" smtClean="0"/>
              <a:t>weeks the </a:t>
            </a:r>
            <a:r>
              <a:rPr lang="en-US" dirty="0" smtClean="0"/>
              <a:t>Messiah will be cut off and have nothing, and the people of the </a:t>
            </a:r>
            <a:r>
              <a:rPr lang="en-US" dirty="0" smtClean="0">
                <a:effectLst>
                  <a:outerShdw blurRad="38100" dist="38100" dir="2700000" algn="tl">
                    <a:srgbClr val="000000">
                      <a:alpha val="43137"/>
                    </a:srgbClr>
                  </a:outerShdw>
                </a:effectLst>
              </a:rPr>
              <a:t>prince who is to come </a:t>
            </a:r>
            <a:r>
              <a:rPr lang="en-US" dirty="0" smtClean="0"/>
              <a:t>will destroy the city and the sanctuary. </a:t>
            </a:r>
            <a:endParaRPr lang="en-US" dirty="0">
              <a:solidFill>
                <a:schemeClr val="accent2">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TIMELINE SO FAR</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1000"/>
              </a:lnSpc>
              <a:spcBef>
                <a:spcPts val="200"/>
              </a:spcBef>
            </a:pPr>
            <a:r>
              <a:rPr lang="en-US" dirty="0" smtClean="0"/>
              <a:t> 70 periods of 7 years or 490 years</a:t>
            </a:r>
          </a:p>
          <a:p>
            <a:pPr>
              <a:lnSpc>
                <a:spcPct val="91000"/>
              </a:lnSpc>
              <a:spcBef>
                <a:spcPts val="200"/>
              </a:spcBef>
            </a:pPr>
            <a:r>
              <a:rPr lang="en-US" dirty="0" smtClean="0"/>
              <a:t> Begins with decree to restore and rebuild Jerusalem</a:t>
            </a:r>
          </a:p>
          <a:p>
            <a:pPr>
              <a:lnSpc>
                <a:spcPct val="91000"/>
              </a:lnSpc>
              <a:spcBef>
                <a:spcPts val="200"/>
              </a:spcBef>
              <a:buNone/>
            </a:pPr>
            <a:r>
              <a:rPr lang="en-US" dirty="0" smtClean="0"/>
              <a:t>    </a:t>
            </a:r>
            <a:r>
              <a:rPr lang="en-US" dirty="0" err="1" smtClean="0"/>
              <a:t>Artaxerxes</a:t>
            </a:r>
            <a:r>
              <a:rPr lang="en-US" dirty="0" smtClean="0"/>
              <a:t> 444 BC</a:t>
            </a:r>
          </a:p>
          <a:p>
            <a:pPr>
              <a:lnSpc>
                <a:spcPct val="91000"/>
              </a:lnSpc>
              <a:spcBef>
                <a:spcPts val="200"/>
              </a:spcBef>
            </a:pPr>
            <a:r>
              <a:rPr lang="en-US" dirty="0" smtClean="0"/>
              <a:t> 7 weeks (49 years) the city walls, plaza, fortifications</a:t>
            </a:r>
          </a:p>
          <a:p>
            <a:pPr>
              <a:lnSpc>
                <a:spcPct val="91000"/>
              </a:lnSpc>
              <a:spcBef>
                <a:spcPts val="200"/>
              </a:spcBef>
            </a:pPr>
            <a:r>
              <a:rPr lang="en-US" dirty="0" smtClean="0"/>
              <a:t> 62 weeks (434 years) later Jesus is killed</a:t>
            </a:r>
          </a:p>
          <a:p>
            <a:pPr algn="ctr">
              <a:lnSpc>
                <a:spcPct val="91000"/>
              </a:lnSpc>
              <a:spcBef>
                <a:spcPts val="200"/>
              </a:spcBef>
              <a:buNone/>
            </a:pPr>
            <a:r>
              <a:rPr lang="en-US" dirty="0" smtClean="0"/>
              <a:t>COUNTDOWN APPARENTLY STOPS</a:t>
            </a:r>
          </a:p>
          <a:p>
            <a:pPr>
              <a:lnSpc>
                <a:spcPct val="91000"/>
              </a:lnSpc>
              <a:spcBef>
                <a:spcPts val="200"/>
              </a:spcBef>
            </a:pPr>
            <a:r>
              <a:rPr lang="en-US" dirty="0" smtClean="0"/>
              <a:t> People of the prince who is to come (Rome) destroys the city and the temple</a:t>
            </a:r>
          </a:p>
          <a:p>
            <a:pPr>
              <a:lnSpc>
                <a:spcPct val="91000"/>
              </a:lnSpc>
              <a:spcBef>
                <a:spcPts val="200"/>
              </a:spcBef>
            </a:pPr>
            <a:r>
              <a:rPr lang="en-US" b="1" dirty="0" smtClean="0"/>
              <a:t>Daniel 9:27 </a:t>
            </a:r>
            <a:r>
              <a:rPr lang="en-US" dirty="0" smtClean="0"/>
              <a:t>"And he will make a firm covenant with the many for one week, but in the middle of the week he will </a:t>
            </a:r>
            <a:r>
              <a:rPr lang="en-US" spc="-150" dirty="0" smtClean="0"/>
              <a:t>put a stop </a:t>
            </a:r>
            <a:r>
              <a:rPr lang="en-US" dirty="0" smtClean="0"/>
              <a:t>to sacrifice and grain offering; and on the wing of abominations </a:t>
            </a:r>
            <a:r>
              <a:rPr lang="en-US" i="1" dirty="0" smtClean="0"/>
              <a:t>will come</a:t>
            </a:r>
            <a:r>
              <a:rPr lang="en-US" dirty="0" smtClean="0"/>
              <a:t> one who makes desolate, even until a complete destruction, one that is decreed, is poured </a:t>
            </a:r>
            <a:r>
              <a:rPr lang="en-US" spc="-150" dirty="0" smtClean="0"/>
              <a:t>out on the one </a:t>
            </a:r>
            <a:r>
              <a:rPr lang="en-US" dirty="0" smtClean="0"/>
              <a:t>who makes desolate." </a:t>
            </a:r>
            <a:br>
              <a:rPr lang="en-US" dirty="0" smtClean="0"/>
            </a:b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DANIEL’S VISION</a:t>
            </a:r>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321144" y="1828800"/>
            <a:ext cx="8441855" cy="431282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THE PRINCE WHO IS TO COME</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0"/>
              </a:spcBef>
              <a:spcAft>
                <a:spcPts val="200"/>
              </a:spcAft>
            </a:pPr>
            <a:r>
              <a:rPr lang="en-US" dirty="0" smtClean="0">
                <a:solidFill>
                  <a:schemeClr val="accent2">
                    <a:lumMod val="50000"/>
                  </a:schemeClr>
                </a:solidFill>
              </a:rPr>
              <a:t> aka the Antichrist (against/instead of) rules for the final seven years known as The Tribulation</a:t>
            </a:r>
          </a:p>
          <a:p>
            <a:pPr>
              <a:lnSpc>
                <a:spcPct val="88000"/>
              </a:lnSpc>
              <a:spcBef>
                <a:spcPts val="0"/>
              </a:spcBef>
              <a:spcAft>
                <a:spcPts val="200"/>
              </a:spcAft>
            </a:pPr>
            <a:r>
              <a:rPr lang="en-US" dirty="0" smtClean="0"/>
              <a:t>Empowered by Satan for the last 3.5 years</a:t>
            </a:r>
          </a:p>
          <a:p>
            <a:pPr>
              <a:lnSpc>
                <a:spcPct val="88000"/>
              </a:lnSpc>
              <a:spcBef>
                <a:spcPts val="0"/>
              </a:spcBef>
              <a:spcAft>
                <a:spcPts val="200"/>
              </a:spcAft>
            </a:pPr>
            <a:r>
              <a:rPr lang="en-US" b="1" dirty="0" smtClean="0"/>
              <a:t>2 Thessalonians 2:8-12 </a:t>
            </a:r>
            <a:r>
              <a:rPr lang="en-US" dirty="0" smtClean="0"/>
              <a:t>Then that lawless one will be revealed whom the Lord will slay with the breath of His mouth and bring to an end by the appearance of His coming; </a:t>
            </a:r>
            <a:r>
              <a:rPr lang="en-US" i="1" dirty="0" smtClean="0"/>
              <a:t>that is,</a:t>
            </a:r>
            <a:r>
              <a:rPr lang="en-US" dirty="0" smtClean="0"/>
              <a:t> the one whose coming is in accord with the activity of Satan, with all power and signs and false wonders, and with all the deception of wickedness for those who perish, because they did not receive the love of the truth so as to be saved. For this reason God will send upon them a deluding influence so that they will believe what is false, in order that they all may be judged who did not believe the truth, but took pleasure in wickedness. </a:t>
            </a:r>
          </a:p>
          <a:p>
            <a:pPr>
              <a:lnSpc>
                <a:spcPct val="88000"/>
              </a:lnSpc>
              <a:spcBef>
                <a:spcPts val="0"/>
              </a:spcBef>
              <a:spcAft>
                <a:spcPts val="200"/>
              </a:spcAft>
            </a:pPr>
            <a:endParaRPr lang="en-US" dirty="0">
              <a:solidFill>
                <a:schemeClr val="accent2">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r>
              <a:rPr lang="en-US" dirty="0" smtClean="0"/>
              <a:t>SATAN’S GRAND SCHEME</a:t>
            </a:r>
            <a:endParaRPr lang="en-US" dirty="0"/>
          </a:p>
        </p:txBody>
      </p:sp>
      <p:sp>
        <p:nvSpPr>
          <p:cNvPr id="3" name="Content Placeholder 2"/>
          <p:cNvSpPr>
            <a:spLocks noGrp="1"/>
          </p:cNvSpPr>
          <p:nvPr>
            <p:ph idx="1"/>
          </p:nvPr>
        </p:nvSpPr>
        <p:spPr>
          <a:xfrm>
            <a:off x="0" y="762000"/>
            <a:ext cx="9144000" cy="6096000"/>
          </a:xfrm>
        </p:spPr>
        <p:txBody>
          <a:bodyPr>
            <a:noAutofit/>
          </a:bodyPr>
          <a:lstStyle/>
          <a:p>
            <a:pPr>
              <a:lnSpc>
                <a:spcPct val="88000"/>
              </a:lnSpc>
              <a:spcBef>
                <a:spcPts val="100"/>
              </a:spcBef>
            </a:pPr>
            <a:r>
              <a:rPr lang="en-US" b="1" dirty="0" smtClean="0"/>
              <a:t>Isaiah 14:13-14 </a:t>
            </a:r>
            <a:r>
              <a:rPr lang="en-US" dirty="0" smtClean="0"/>
              <a:t>"But you said in your heart, 'I will ascend to heaven; I will raise my throne above the stars of God; I will sit on the mount of assembly in the recesses of the north. I will ascend above the heights of the clouds; I will make myself like the Most High.' </a:t>
            </a:r>
          </a:p>
          <a:p>
            <a:pPr>
              <a:lnSpc>
                <a:spcPct val="88000"/>
              </a:lnSpc>
              <a:spcBef>
                <a:spcPts val="100"/>
              </a:spcBef>
            </a:pPr>
            <a:r>
              <a:rPr lang="en-US" b="1" spc="-150" dirty="0" smtClean="0"/>
              <a:t>Ezekiel 28:14 </a:t>
            </a:r>
            <a:r>
              <a:rPr lang="en-US" spc="-150" dirty="0" smtClean="0"/>
              <a:t>“You were </a:t>
            </a:r>
            <a:r>
              <a:rPr lang="en-US" dirty="0" smtClean="0"/>
              <a:t>the anointed </a:t>
            </a:r>
            <a:r>
              <a:rPr lang="en-US" spc="-150" dirty="0" smtClean="0"/>
              <a:t>cherub who </a:t>
            </a:r>
            <a:r>
              <a:rPr lang="en-US" dirty="0" smtClean="0"/>
              <a:t>covers and I </a:t>
            </a:r>
            <a:r>
              <a:rPr lang="en-US" spc="-150" dirty="0" smtClean="0"/>
              <a:t>placed you </a:t>
            </a:r>
            <a:r>
              <a:rPr lang="en-US" i="1" spc="-150" dirty="0" smtClean="0"/>
              <a:t>there.</a:t>
            </a:r>
            <a:r>
              <a:rPr lang="en-US" spc="-150" dirty="0" smtClean="0"/>
              <a:t> </a:t>
            </a:r>
            <a:r>
              <a:rPr lang="en-US" dirty="0" smtClean="0"/>
              <a:t>You were on the holy mountain of God; You walked in the midst of the stones of fire.” </a:t>
            </a:r>
          </a:p>
          <a:p>
            <a:pPr>
              <a:lnSpc>
                <a:spcPct val="88000"/>
              </a:lnSpc>
              <a:spcBef>
                <a:spcPts val="100"/>
              </a:spcBef>
            </a:pPr>
            <a:r>
              <a:rPr lang="en-US" b="1" dirty="0" smtClean="0"/>
              <a:t>Revelation 12:7-9 </a:t>
            </a:r>
            <a:r>
              <a:rPr lang="en-US" dirty="0" smtClean="0"/>
              <a:t>There was war in heaven, Michael and his angels waging war with the </a:t>
            </a:r>
            <a:r>
              <a:rPr lang="en-US" spc="-150" dirty="0" smtClean="0"/>
              <a:t>dragon. The </a:t>
            </a:r>
            <a:r>
              <a:rPr lang="en-US" dirty="0" smtClean="0"/>
              <a:t>dragon and his angels waged war, and they were not strong enough, and there was no longer a place found for them in </a:t>
            </a:r>
            <a:r>
              <a:rPr lang="en-US" spc="-150" dirty="0" smtClean="0"/>
              <a:t>heaven. The </a:t>
            </a:r>
            <a:r>
              <a:rPr lang="en-US" dirty="0" smtClean="0"/>
              <a:t>great dragon</a:t>
            </a:r>
            <a:r>
              <a:rPr lang="en-US" spc="-150" dirty="0" smtClean="0"/>
              <a:t> was </a:t>
            </a:r>
            <a:r>
              <a:rPr lang="en-US" dirty="0" smtClean="0"/>
              <a:t>thrown down, the serpent of old who is called the devil and Satan, who deceives the whole world; he was thrown down to the earth, and his angels were thrown down with him.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TRIBULATION MID-POINT</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6000"/>
              </a:lnSpc>
              <a:spcBef>
                <a:spcPts val="0"/>
              </a:spcBef>
            </a:pPr>
            <a:r>
              <a:rPr lang="en-US" b="1" dirty="0" smtClean="0"/>
              <a:t>Revelation 13:1-2,4-6 </a:t>
            </a:r>
            <a:r>
              <a:rPr lang="en-US" dirty="0" smtClean="0"/>
              <a:t>And the dragon stood on the sand of the seashore. Then I saw a beast coming up out of the sea, having ten horns and seven heads, and on his horns </a:t>
            </a:r>
            <a:r>
              <a:rPr lang="en-US" i="1" dirty="0" smtClean="0"/>
              <a:t>were</a:t>
            </a:r>
            <a:r>
              <a:rPr lang="en-US" dirty="0" smtClean="0"/>
              <a:t> ten diadems, and on his heads </a:t>
            </a:r>
            <a:r>
              <a:rPr lang="en-US" i="1" dirty="0" smtClean="0"/>
              <a:t>were</a:t>
            </a:r>
            <a:r>
              <a:rPr lang="en-US" dirty="0" smtClean="0"/>
              <a:t> blasphemous names. And the beast which I saw was like a leopard, and his feet were like </a:t>
            </a:r>
            <a:r>
              <a:rPr lang="en-US" i="1" dirty="0" smtClean="0"/>
              <a:t>those</a:t>
            </a:r>
            <a:r>
              <a:rPr lang="en-US" dirty="0" smtClean="0"/>
              <a:t> of a bear, and his </a:t>
            </a:r>
            <a:r>
              <a:rPr lang="en-US" spc="-150" dirty="0" smtClean="0"/>
              <a:t>mouth like the </a:t>
            </a:r>
            <a:r>
              <a:rPr lang="en-US" dirty="0" smtClean="0"/>
              <a:t>mouth of a lion. The dragon gave him his power </a:t>
            </a:r>
            <a:r>
              <a:rPr lang="en-US" spc="-150" dirty="0" smtClean="0"/>
              <a:t>and his throne and </a:t>
            </a:r>
            <a:r>
              <a:rPr lang="en-US" dirty="0" smtClean="0"/>
              <a:t>great authority…they worshiped the dragon because he gave his authority to the beast; and they worshiped the beast, saying, "Who is like the beast; who is able to wage war with him?”    There </a:t>
            </a:r>
            <a:r>
              <a:rPr lang="en-US" spc="-150" dirty="0" smtClean="0"/>
              <a:t>was given to him a </a:t>
            </a:r>
            <a:r>
              <a:rPr lang="en-US" dirty="0" smtClean="0"/>
              <a:t>mouth speaking arrogant </a:t>
            </a:r>
            <a:r>
              <a:rPr lang="en-US" spc="-150" dirty="0" smtClean="0"/>
              <a:t>words</a:t>
            </a:r>
            <a:r>
              <a:rPr lang="en-US" dirty="0" smtClean="0"/>
              <a:t> and blasphemies, and authority to act for forty-two months was given to him. And he opened his mouth in blasphemies against God, to blaspheme His name and His tabernacle, </a:t>
            </a:r>
            <a:r>
              <a:rPr lang="en-US" i="1" dirty="0" smtClean="0"/>
              <a:t>that is,</a:t>
            </a:r>
            <a:r>
              <a:rPr lang="en-US" dirty="0" smtClean="0"/>
              <a:t> those who dwell in heaven.  </a:t>
            </a:r>
          </a:p>
          <a:p>
            <a:pPr>
              <a:lnSpc>
                <a:spcPct val="88000"/>
              </a:lnSpc>
              <a:spcBef>
                <a:spcPts val="0"/>
              </a:spcBef>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FALSE TRINITY</a:t>
            </a:r>
            <a:endParaRPr lang="en-US" dirty="0"/>
          </a:p>
        </p:txBody>
      </p:sp>
      <p:sp>
        <p:nvSpPr>
          <p:cNvPr id="3" name="Content Placeholder 2"/>
          <p:cNvSpPr>
            <a:spLocks noGrp="1"/>
          </p:cNvSpPr>
          <p:nvPr>
            <p:ph idx="1"/>
          </p:nvPr>
        </p:nvSpPr>
        <p:spPr>
          <a:xfrm>
            <a:off x="0" y="838200"/>
            <a:ext cx="9144000" cy="6019800"/>
          </a:xfrm>
        </p:spPr>
        <p:txBody>
          <a:bodyPr>
            <a:noAutofit/>
          </a:bodyPr>
          <a:lstStyle/>
          <a:p>
            <a:pPr>
              <a:lnSpc>
                <a:spcPct val="88000"/>
              </a:lnSpc>
              <a:spcBef>
                <a:spcPts val="0"/>
              </a:spcBef>
            </a:pPr>
            <a:r>
              <a:rPr lang="en-US" dirty="0" smtClean="0"/>
              <a:t> Satan: position of the Father; empowers Antichrist</a:t>
            </a:r>
          </a:p>
          <a:p>
            <a:pPr>
              <a:lnSpc>
                <a:spcPct val="88000"/>
              </a:lnSpc>
              <a:spcBef>
                <a:spcPts val="0"/>
              </a:spcBef>
            </a:pPr>
            <a:r>
              <a:rPr lang="en-US" dirty="0" smtClean="0"/>
              <a:t> </a:t>
            </a:r>
            <a:r>
              <a:rPr lang="en-US" b="1" dirty="0" smtClean="0"/>
              <a:t>Revelation 13:3 </a:t>
            </a:r>
            <a:r>
              <a:rPr lang="en-US" i="1" dirty="0" smtClean="0"/>
              <a:t>I saw</a:t>
            </a:r>
            <a:r>
              <a:rPr lang="en-US" dirty="0" smtClean="0"/>
              <a:t> one of his heads as if it had been slain, and his fatal wound was healed. And the whole earth was amazed </a:t>
            </a:r>
            <a:r>
              <a:rPr lang="en-US" i="1" dirty="0" smtClean="0"/>
              <a:t>and followed</a:t>
            </a:r>
            <a:r>
              <a:rPr lang="en-US" dirty="0" smtClean="0"/>
              <a:t> after the beast;</a:t>
            </a:r>
          </a:p>
          <a:p>
            <a:pPr>
              <a:lnSpc>
                <a:spcPct val="88000"/>
              </a:lnSpc>
              <a:spcBef>
                <a:spcPts val="0"/>
              </a:spcBef>
            </a:pPr>
            <a:r>
              <a:rPr lang="en-US" b="1" dirty="0" smtClean="0"/>
              <a:t>Revelation 13:11-14 </a:t>
            </a:r>
            <a:r>
              <a:rPr lang="en-US" dirty="0" smtClean="0"/>
              <a:t> Then I saw another beast coming up out of the earth; and he had two horns like a lamb and he spoke as a dragon. He exercises all the authority of the first beast in his presence. He makes the earth and those who dwell in it to worship the first </a:t>
            </a:r>
            <a:r>
              <a:rPr lang="en-US" spc="-150" dirty="0" smtClean="0"/>
              <a:t>beast, whose fatal wound </a:t>
            </a:r>
            <a:r>
              <a:rPr lang="en-US" dirty="0" smtClean="0"/>
              <a:t>was healed. He performs great signs, </a:t>
            </a:r>
            <a:r>
              <a:rPr lang="en-US" spc="-150" dirty="0" smtClean="0"/>
              <a:t>so that he </a:t>
            </a:r>
            <a:r>
              <a:rPr lang="en-US" dirty="0" smtClean="0"/>
              <a:t>even </a:t>
            </a:r>
            <a:r>
              <a:rPr lang="en-US" spc="-150" dirty="0" smtClean="0"/>
              <a:t>makes fire come down out of </a:t>
            </a:r>
            <a:r>
              <a:rPr lang="en-US" dirty="0" smtClean="0"/>
              <a:t>heaven to the earth in the presence of men. He deceives those who </a:t>
            </a:r>
            <a:r>
              <a:rPr lang="en-US" spc="-150" dirty="0" smtClean="0"/>
              <a:t>dwell on the earth </a:t>
            </a:r>
            <a:r>
              <a:rPr lang="en-US" dirty="0" smtClean="0"/>
              <a:t>because of the signs it was given him to perform in the </a:t>
            </a:r>
            <a:r>
              <a:rPr lang="en-US" spc="-150" dirty="0" smtClean="0"/>
              <a:t>presence of the beast, telling </a:t>
            </a:r>
            <a:r>
              <a:rPr lang="en-US" dirty="0" smtClean="0"/>
              <a:t>those who dwell on the earth to make an image to the beast who had the wound of the sword and has come to life.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8926</TotalTime>
  <Words>1244</Words>
  <Application>Microsoft Office PowerPoint</Application>
  <PresentationFormat>On-screen Show (4:3)</PresentationFormat>
  <Paragraphs>48</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STANDING FOR TRUTH fall 2019</vt:lpstr>
      <vt:lpstr>VERSE FOR THE JOURNEY</vt:lpstr>
      <vt:lpstr>THE LAST SEVEN YEARS</vt:lpstr>
      <vt:lpstr>TIMELINE SO FAR</vt:lpstr>
      <vt:lpstr>DANIEL’S VISION</vt:lpstr>
      <vt:lpstr>THE PRINCE WHO IS TO COME</vt:lpstr>
      <vt:lpstr>SATAN’S GRAND SCHEME</vt:lpstr>
      <vt:lpstr>TRIBULATION MID-POINT</vt:lpstr>
      <vt:lpstr>FALSE TRINITY</vt:lpstr>
      <vt:lpstr>MARK OF THE BEAST</vt:lpstr>
      <vt:lpstr>ABOUT THE WOMAN</vt:lpstr>
      <vt:lpstr>ABOUT THE BEAST</vt:lpstr>
      <vt:lpstr>THE RESULT</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26</cp:revision>
  <dcterms:created xsi:type="dcterms:W3CDTF">2019-08-16T14:27:37Z</dcterms:created>
  <dcterms:modified xsi:type="dcterms:W3CDTF">2019-11-14T14:36:41Z</dcterms:modified>
</cp:coreProperties>
</file>