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58" r:id="rId3"/>
    <p:sldId id="263" r:id="rId4"/>
    <p:sldId id="264" r:id="rId5"/>
    <p:sldId id="265" r:id="rId6"/>
    <p:sldId id="267" r:id="rId7"/>
    <p:sldId id="268" r:id="rId8"/>
    <p:sldId id="269" r:id="rId9"/>
    <p:sldId id="270" r:id="rId10"/>
    <p:sldId id="271" r:id="rId11"/>
    <p:sldId id="257" r:id="rId12"/>
    <p:sldId id="266"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p:scale>
          <a:sx n="70" d="100"/>
          <a:sy n="70" d="100"/>
        </p:scale>
        <p:origin x="-138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1C5212F3-BAB4-46B4-B004-E6871342D6A2}" type="datetimeFigureOut">
              <a:rPr lang="en-US" smtClean="0"/>
              <a:pPr/>
              <a:t>11/5/2019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158FB85-846D-42C2-AC67-6DB85F259D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5C15F04A-4BFB-43B9-9C1A-12FE36563644}" type="datetimeFigureOut">
              <a:rPr lang="en-US" smtClean="0"/>
              <a:pPr/>
              <a:t>11/5/2019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3E20C81B-AB55-48C1-97E7-3B567E8E4A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f</a:t>
            </a:r>
            <a:endParaRPr lang="en-US" dirty="0"/>
          </a:p>
        </p:txBody>
      </p:sp>
      <p:sp>
        <p:nvSpPr>
          <p:cNvPr id="4" name="Slide Number Placeholder 3"/>
          <p:cNvSpPr>
            <a:spLocks noGrp="1"/>
          </p:cNvSpPr>
          <p:nvPr>
            <p:ph type="sldNum" sz="quarter" idx="10"/>
          </p:nvPr>
        </p:nvSpPr>
        <p:spPr/>
        <p:txBody>
          <a:bodyPr/>
          <a:lstStyle/>
          <a:p>
            <a:fld id="{3E20C81B-AB55-48C1-97E7-3B567E8E4A7E}"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11/5/2019</a:t>
            </a:fld>
            <a:endParaRPr lang="en-US"/>
          </a:p>
        </p:txBody>
      </p:sp>
      <p:sp>
        <p:nvSpPr>
          <p:cNvPr id="19" name="Footer Placeholder 18"/>
          <p:cNvSpPr>
            <a:spLocks noGrp="1"/>
          </p:cNvSpPr>
          <p:nvPr>
            <p:ph type="ftr" sz="quarter" idx="11"/>
          </p:nvPr>
        </p:nvSpPr>
        <p:spPr>
          <a:xfrm>
            <a:off x="2667000" y="6356350"/>
            <a:ext cx="3352800" cy="365125"/>
          </a:xfrm>
          <a:prstGeom prst="rect">
            <a:avLst/>
          </a:prstGeom>
        </p:spPr>
        <p:txBody>
          <a:bodyPr/>
          <a:lstStyle/>
          <a:p>
            <a:endParaRPr lang="en-US"/>
          </a:p>
        </p:txBody>
      </p:sp>
      <p:sp>
        <p:nvSpPr>
          <p:cNvPr id="27" name="Slide Number Placeholder 26"/>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11/5/2019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11/5/2019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a:defRPr>
                <a:solidFill>
                  <a:schemeClr val="accent2">
                    <a:lumMod val="50000"/>
                  </a:schemeClr>
                </a:solidFill>
              </a:defRPr>
            </a:lvl4pPr>
            <a:lvl5pPr>
              <a:defRPr>
                <a:solidFill>
                  <a:schemeClr val="accent2">
                    <a:lumMod val="50000"/>
                  </a:schemeClr>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11/5/2019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14400"/>
          </a:xfrm>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1" cap="none" baseline="0" dirty="0">
                <a:ln w="635">
                  <a:noFill/>
                </a:ln>
                <a:solidFill>
                  <a:schemeClr val="accent2">
                    <a:lumMod val="50000"/>
                  </a:schemeClr>
                </a:solidFill>
                <a:effectLst/>
                <a:latin typeface="Tahoma" pitchFamily="34" charset="0"/>
                <a:ea typeface="Tahoma" pitchFamily="34" charset="0"/>
                <a:cs typeface="Tahoma" pitchFamily="34" charset="0"/>
              </a:defRPr>
            </a:lvl1pPr>
          </a:lstStyle>
          <a:p>
            <a:r>
              <a:rPr kumimoji="0" lang="en-US" dirty="0" smtClean="0"/>
              <a:t>Click to edit Master title </a:t>
            </a:r>
            <a:endParaRPr kumimoji="0" lang="en-US" dirty="0"/>
          </a:p>
        </p:txBody>
      </p:sp>
      <p:sp>
        <p:nvSpPr>
          <p:cNvPr id="3" name="Text Placeholder 2"/>
          <p:cNvSpPr>
            <a:spLocks noGrp="1"/>
          </p:cNvSpPr>
          <p:nvPr>
            <p:ph type="body" idx="1"/>
          </p:nvPr>
        </p:nvSpPr>
        <p:spPr>
          <a:xfrm>
            <a:off x="0" y="1219200"/>
            <a:ext cx="8915400" cy="5638800"/>
          </a:xfrm>
        </p:spPr>
        <p:txBody>
          <a:bodyPr lIns="45720" rIns="45720" anchor="t">
            <a:normAutofit/>
          </a:bodyPr>
          <a:lstStyle>
            <a:lvl1pPr marL="0" indent="0">
              <a:buFont typeface="Wingdings" pitchFamily="2" charset="2"/>
              <a:buChar char="q"/>
              <a:defRPr sz="2800">
                <a:solidFill>
                  <a:schemeClr val="tx1"/>
                </a:solidFill>
                <a:latin typeface="Tahoma" pitchFamily="34" charset="0"/>
                <a:ea typeface="Tahoma" pitchFamily="34" charset="0"/>
                <a:cs typeface="Tahoma"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endParaRPr kumimoji="0" lang="en-US" dirty="0" smtClean="0"/>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11/5/2019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11/5/2019</a:t>
            </a:fld>
            <a:endParaRPr lang="en-US"/>
          </a:p>
        </p:txBody>
      </p:sp>
      <p:sp>
        <p:nvSpPr>
          <p:cNvPr id="8" name="Footer Placeholder 7"/>
          <p:cNvSpPr>
            <a:spLocks noGrp="1"/>
          </p:cNvSpPr>
          <p:nvPr>
            <p:ph type="ftr" sz="quarter" idx="11"/>
          </p:nvPr>
        </p:nvSpPr>
        <p:spPr>
          <a:xfrm>
            <a:off x="2667000" y="6356350"/>
            <a:ext cx="3352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11/5/2019</a:t>
            </a:fld>
            <a:endParaRPr lang="en-US"/>
          </a:p>
        </p:txBody>
      </p:sp>
      <p:sp>
        <p:nvSpPr>
          <p:cNvPr id="4" name="Footer Placeholder 3"/>
          <p:cNvSpPr>
            <a:spLocks noGrp="1"/>
          </p:cNvSpPr>
          <p:nvPr>
            <p:ph type="ftr" sz="quarter" idx="11"/>
          </p:nvPr>
        </p:nvSpPr>
        <p:spPr>
          <a:xfrm>
            <a:off x="2667000" y="6356350"/>
            <a:ext cx="3352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11/5/2019</a:t>
            </a:fld>
            <a:endParaRPr lang="en-US"/>
          </a:p>
        </p:txBody>
      </p:sp>
      <p:sp>
        <p:nvSpPr>
          <p:cNvPr id="3" name="Footer Placeholder 2"/>
          <p:cNvSpPr>
            <a:spLocks noGrp="1"/>
          </p:cNvSpPr>
          <p:nvPr>
            <p:ph type="ftr" sz="quarter" idx="11"/>
          </p:nvPr>
        </p:nvSpPr>
        <p:spPr>
          <a:xfrm>
            <a:off x="2667000" y="6356350"/>
            <a:ext cx="3352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11/5/2019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11/5/2019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1B233A4-0326-4F23-A1AE-B4D793E88E7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0" y="0"/>
            <a:ext cx="9144000" cy="1143000"/>
          </a:xfrm>
          <a:prstGeom prst="rect">
            <a:avLst/>
          </a:prstGeom>
        </p:spPr>
        <p:txBody>
          <a:bodyPr vert="horz" lIns="0" rIns="0" bIns="0" anchor="b">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0" y="1143000"/>
            <a:ext cx="9144000" cy="5715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B233A4-0326-4F23-A1AE-B4D793E88E7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5000" b="0" kern="1200">
          <a:ln>
            <a:noFill/>
          </a:ln>
          <a:solidFill>
            <a:schemeClr val="accent2">
              <a:lumMod val="50000"/>
            </a:schemeClr>
          </a:solidFill>
          <a:effectLst/>
          <a:latin typeface="Tahoma" pitchFamily="34" charset="0"/>
          <a:ea typeface="Tahoma" pitchFamily="34" charset="0"/>
          <a:cs typeface="Tahoma" pitchFamily="34" charset="0"/>
        </a:defRPr>
      </a:lvl1pPr>
    </p:titleStyle>
    <p:bodyStyle>
      <a:lvl1pPr marL="274320" indent="-274320" algn="l" rtl="0" eaLnBrk="1" latinLnBrk="0" hangingPunct="1">
        <a:spcBef>
          <a:spcPct val="20000"/>
        </a:spcBef>
        <a:buClr>
          <a:schemeClr val="accent2">
            <a:lumMod val="50000"/>
          </a:schemeClr>
        </a:buClr>
        <a:buSzPct val="95000"/>
        <a:buFont typeface="Wingdings" pitchFamily="2" charset="2"/>
        <a:buChar char="q"/>
        <a:defRPr kumimoji="0" sz="2800" kern="1200">
          <a:solidFill>
            <a:schemeClr val="tx1"/>
          </a:solidFill>
          <a:latin typeface="Tahoma" pitchFamily="34" charset="0"/>
          <a:ea typeface="Tahoma" pitchFamily="34" charset="0"/>
          <a:cs typeface="Tahoma" pitchFamily="34" charset="0"/>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851648" cy="1828800"/>
          </a:xfrm>
        </p:spPr>
        <p:txBody>
          <a:bodyPr>
            <a:normAutofit fontScale="90000"/>
          </a:bodyPr>
          <a:lstStyle/>
          <a:p>
            <a:pPr algn="ctr"/>
            <a:r>
              <a:rPr lang="en-US" dirty="0" smtClean="0">
                <a:solidFill>
                  <a:schemeClr val="accent2">
                    <a:lumMod val="50000"/>
                  </a:schemeClr>
                </a:solidFill>
                <a:latin typeface="Tahoma" pitchFamily="34" charset="0"/>
                <a:ea typeface="Tahoma" pitchFamily="34" charset="0"/>
                <a:cs typeface="Tahoma" pitchFamily="34" charset="0"/>
              </a:rPr>
              <a:t>STANDING FOR TRUTH</a:t>
            </a:r>
            <a:br>
              <a:rPr lang="en-US" dirty="0" smtClean="0">
                <a:solidFill>
                  <a:schemeClr val="accent2">
                    <a:lumMod val="50000"/>
                  </a:schemeClr>
                </a:solidFill>
                <a:latin typeface="Tahoma" pitchFamily="34" charset="0"/>
                <a:ea typeface="Tahoma" pitchFamily="34" charset="0"/>
                <a:cs typeface="Tahoma" pitchFamily="34" charset="0"/>
              </a:rPr>
            </a:br>
            <a:r>
              <a:rPr lang="en-US" sz="3200" dirty="0" smtClean="0">
                <a:solidFill>
                  <a:schemeClr val="accent2">
                    <a:lumMod val="50000"/>
                  </a:schemeClr>
                </a:solidFill>
                <a:latin typeface="Tahoma" pitchFamily="34" charset="0"/>
                <a:ea typeface="Tahoma" pitchFamily="34" charset="0"/>
                <a:cs typeface="Tahoma" pitchFamily="34" charset="0"/>
              </a:rPr>
              <a:t>fall 2019</a:t>
            </a:r>
            <a:endParaRPr lang="en-US" sz="3200" dirty="0">
              <a:solidFill>
                <a:schemeClr val="accent2">
                  <a:lumMod val="50000"/>
                </a:schemeClr>
              </a:solidFill>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533400" y="4191000"/>
            <a:ext cx="7854696" cy="1752600"/>
          </a:xfrm>
        </p:spPr>
        <p:txBody>
          <a:bodyPr/>
          <a:lstStyle/>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JoLynn Gower</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493-6151</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jgower@guardingthetruth.org</a:t>
            </a:r>
          </a:p>
          <a:p>
            <a:pPr algn="ctr">
              <a:spcBef>
                <a:spcPts val="300"/>
              </a:spcBef>
            </a:pPr>
            <a:endParaRPr lang="en-US" dirty="0">
              <a:solidFill>
                <a:schemeClr val="accent2">
                  <a:lumMod val="50000"/>
                </a:schemeClr>
              </a:solidFill>
              <a:latin typeface="Tahoma" pitchFamily="34" charset="0"/>
              <a:ea typeface="Tahoma" pitchFamily="34" charset="0"/>
              <a:cs typeface="Tahoma" pitchFamily="34" charset="0"/>
            </a:endParaRPr>
          </a:p>
        </p:txBody>
      </p:sp>
      <p:sp>
        <p:nvSpPr>
          <p:cNvPr id="4" name="TextBox 3"/>
          <p:cNvSpPr txBox="1"/>
          <p:nvPr/>
        </p:nvSpPr>
        <p:spPr>
          <a:xfrm>
            <a:off x="3581400" y="5791200"/>
            <a:ext cx="2057400" cy="369332"/>
          </a:xfrm>
          <a:prstGeom prst="rect">
            <a:avLst/>
          </a:prstGeom>
          <a:noFill/>
        </p:spPr>
        <p:txBody>
          <a:bodyPr wrap="square" rtlCol="0">
            <a:spAutoFit/>
          </a:bodyPr>
          <a:lstStyle/>
          <a:p>
            <a:r>
              <a:rPr lang="en-US" dirty="0" smtClean="0">
                <a:solidFill>
                  <a:schemeClr val="accent2">
                    <a:lumMod val="50000"/>
                  </a:schemeClr>
                </a:solidFill>
                <a:latin typeface="Tahoma" pitchFamily="34" charset="0"/>
                <a:ea typeface="Tahoma" pitchFamily="34" charset="0"/>
                <a:cs typeface="Tahoma" pitchFamily="34" charset="0"/>
              </a:rPr>
              <a:t>LESSON  </a:t>
            </a:r>
            <a:r>
              <a:rPr lang="en-US" dirty="0" smtClean="0">
                <a:solidFill>
                  <a:schemeClr val="accent2">
                    <a:lumMod val="50000"/>
                  </a:schemeClr>
                </a:solidFill>
                <a:latin typeface="Tahoma" pitchFamily="34" charset="0"/>
                <a:ea typeface="Tahoma" pitchFamily="34" charset="0"/>
                <a:cs typeface="Tahoma" pitchFamily="34" charset="0"/>
              </a:rPr>
              <a:t>TEN</a:t>
            </a:r>
            <a:endParaRPr lang="en-US" dirty="0">
              <a:solidFill>
                <a:schemeClr val="accent2">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KILL HIM TO STOP HIM </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pPr>
            <a:r>
              <a:rPr lang="en-US" b="1" dirty="0" smtClean="0"/>
              <a:t>Revelation 20:10 </a:t>
            </a:r>
            <a:r>
              <a:rPr lang="en-US" dirty="0" smtClean="0"/>
              <a:t> And the devil who deceived them was thrown into the lake of fire and brimstone, where the beast and the false prophet are also; and they will be tormented day and night forever and </a:t>
            </a:r>
            <a:r>
              <a:rPr lang="en-US" dirty="0" smtClean="0"/>
              <a:t>ever.</a:t>
            </a:r>
          </a:p>
          <a:p>
            <a:pPr>
              <a:lnSpc>
                <a:spcPct val="90000"/>
              </a:lnSpc>
            </a:pPr>
            <a:r>
              <a:rPr lang="en-US" b="1" dirty="0" smtClean="0"/>
              <a:t>Revelation </a:t>
            </a:r>
            <a:r>
              <a:rPr lang="en-US" b="1" dirty="0" smtClean="0"/>
              <a:t>20:14-15 </a:t>
            </a:r>
            <a:r>
              <a:rPr lang="en-US" dirty="0" smtClean="0"/>
              <a:t> Then death and Hades were thrown into </a:t>
            </a:r>
            <a:r>
              <a:rPr lang="en-US" spc="-150" dirty="0" smtClean="0"/>
              <a:t>the lake </a:t>
            </a:r>
            <a:r>
              <a:rPr lang="en-US" dirty="0" smtClean="0"/>
              <a:t>of </a:t>
            </a:r>
            <a:r>
              <a:rPr lang="en-US" spc="-150" dirty="0" smtClean="0"/>
              <a:t>fire. This </a:t>
            </a:r>
            <a:r>
              <a:rPr lang="en-US" dirty="0" smtClean="0"/>
              <a:t>is the second </a:t>
            </a:r>
            <a:r>
              <a:rPr lang="en-US" dirty="0" smtClean="0">
                <a:effectLst>
                  <a:outerShdw blurRad="38100" dist="38100" dir="2700000" algn="tl">
                    <a:srgbClr val="000000">
                      <a:alpha val="43137"/>
                    </a:srgbClr>
                  </a:outerShdw>
                </a:effectLst>
              </a:rPr>
              <a:t>death</a:t>
            </a:r>
            <a:r>
              <a:rPr lang="en-US" dirty="0" smtClean="0"/>
              <a:t>, </a:t>
            </a:r>
            <a:r>
              <a:rPr lang="en-US" spc="-150" dirty="0" smtClean="0"/>
              <a:t>the</a:t>
            </a:r>
            <a:r>
              <a:rPr lang="en-US" dirty="0" smtClean="0"/>
              <a:t> lake of fire. </a:t>
            </a:r>
            <a:r>
              <a:rPr lang="en-US" dirty="0" smtClean="0"/>
              <a:t>If </a:t>
            </a:r>
            <a:r>
              <a:rPr lang="en-US" dirty="0" smtClean="0"/>
              <a:t>anyone's name was not found written in the book of life, he was thrown into the lake of fire. </a:t>
            </a:r>
            <a:endParaRPr lang="en-US" dirty="0" smtClean="0"/>
          </a:p>
          <a:p>
            <a:pPr>
              <a:lnSpc>
                <a:spcPct val="90000"/>
              </a:lnSpc>
            </a:pPr>
            <a:r>
              <a:rPr lang="en-US" dirty="0" smtClean="0"/>
              <a:t>One of the duties of a Kinsman Redeemer was to be the guiltless executioner </a:t>
            </a:r>
            <a:r>
              <a:rPr lang="en-US" spc="-150" dirty="0" smtClean="0"/>
              <a:t>of the </a:t>
            </a:r>
            <a:r>
              <a:rPr lang="en-US" dirty="0" smtClean="0"/>
              <a:t>murderer of his kinsmen</a:t>
            </a:r>
          </a:p>
          <a:p>
            <a:pPr>
              <a:lnSpc>
                <a:spcPct val="90000"/>
              </a:lnSpc>
            </a:pPr>
            <a:r>
              <a:rPr lang="en-US" dirty="0" smtClean="0"/>
              <a:t>Jesus </a:t>
            </a:r>
            <a:r>
              <a:rPr lang="en-US" spc="-150" dirty="0" smtClean="0"/>
              <a:t>paid the </a:t>
            </a:r>
            <a:r>
              <a:rPr lang="en-US" dirty="0" smtClean="0"/>
              <a:t>price to execute Satan</a:t>
            </a:r>
            <a:r>
              <a:rPr lang="en-US" spc="-150" dirty="0" smtClean="0"/>
              <a:t>,  our </a:t>
            </a:r>
            <a:r>
              <a:rPr lang="en-US" dirty="0" smtClean="0"/>
              <a:t>murderer</a:t>
            </a:r>
          </a:p>
          <a:p>
            <a:pPr>
              <a:lnSpc>
                <a:spcPct val="90000"/>
              </a:lnSpc>
            </a:pPr>
            <a:r>
              <a:rPr lang="en-US" b="1" dirty="0" smtClean="0"/>
              <a:t>John 8:44 </a:t>
            </a:r>
            <a:r>
              <a:rPr lang="en-US" dirty="0" smtClean="0"/>
              <a:t>"</a:t>
            </a:r>
            <a:r>
              <a:rPr lang="en-US" dirty="0" smtClean="0"/>
              <a:t>You are of </a:t>
            </a:r>
            <a:r>
              <a:rPr lang="en-US" i="1" dirty="0" smtClean="0"/>
              <a:t>your</a:t>
            </a:r>
            <a:r>
              <a:rPr lang="en-US" dirty="0" smtClean="0"/>
              <a:t> father the devil, and you want to do the desires of your father. He was a </a:t>
            </a:r>
            <a:r>
              <a:rPr lang="en-US" dirty="0" smtClean="0">
                <a:effectLst>
                  <a:outerShdw blurRad="38100" dist="38100" dir="2700000" algn="tl">
                    <a:srgbClr val="000000">
                      <a:alpha val="43137"/>
                    </a:srgbClr>
                  </a:outerShdw>
                </a:effectLst>
              </a:rPr>
              <a:t>murderer</a:t>
            </a:r>
            <a:r>
              <a:rPr lang="en-US" dirty="0" smtClean="0"/>
              <a:t> from the </a:t>
            </a:r>
            <a:r>
              <a:rPr lang="en-US" dirty="0" smtClean="0"/>
              <a:t>beginning…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THE OFFENSIVE WEAPON</a:t>
            </a:r>
            <a:endParaRPr lang="en-US" dirty="0"/>
          </a:p>
        </p:txBody>
      </p:sp>
      <p:sp>
        <p:nvSpPr>
          <p:cNvPr id="3" name="Content Placeholder 2"/>
          <p:cNvSpPr>
            <a:spLocks noGrp="1"/>
          </p:cNvSpPr>
          <p:nvPr>
            <p:ph idx="1"/>
          </p:nvPr>
        </p:nvSpPr>
        <p:spPr>
          <a:xfrm>
            <a:off x="0" y="990600"/>
            <a:ext cx="9144000" cy="5867400"/>
          </a:xfrm>
        </p:spPr>
        <p:txBody>
          <a:bodyPr>
            <a:normAutofit/>
          </a:bodyPr>
          <a:lstStyle/>
          <a:p>
            <a:pPr>
              <a:spcBef>
                <a:spcPts val="300"/>
              </a:spcBef>
            </a:pPr>
            <a:r>
              <a:rPr lang="en-US" b="1" dirty="0" smtClean="0"/>
              <a:t>Ephesians 6:14-17 </a:t>
            </a:r>
            <a:r>
              <a:rPr lang="en-US" dirty="0" smtClean="0"/>
              <a:t> Stand firm therefore, </a:t>
            </a:r>
            <a:r>
              <a:rPr lang="en-US" cap="small" dirty="0" smtClean="0"/>
              <a:t>HAVING GIRDED YOUR LOINS WITH TRUTH</a:t>
            </a:r>
            <a:r>
              <a:rPr lang="en-US" dirty="0" smtClean="0"/>
              <a:t>, and </a:t>
            </a:r>
            <a:r>
              <a:rPr lang="en-US" cap="small" dirty="0" smtClean="0"/>
              <a:t>HAVING</a:t>
            </a:r>
            <a:r>
              <a:rPr lang="en-US" dirty="0" smtClean="0"/>
              <a:t> </a:t>
            </a:r>
            <a:r>
              <a:rPr lang="en-US" cap="small" dirty="0" smtClean="0"/>
              <a:t>PUT ON THE BREASTPLATE OF RIGHTEOUSNESS</a:t>
            </a:r>
            <a:r>
              <a:rPr lang="en-US" dirty="0" smtClean="0"/>
              <a:t>, </a:t>
            </a:r>
            <a:r>
              <a:rPr lang="en-US" dirty="0" smtClean="0"/>
              <a:t>and </a:t>
            </a:r>
            <a:r>
              <a:rPr lang="en-US" dirty="0" smtClean="0"/>
              <a:t>having shod </a:t>
            </a:r>
            <a:r>
              <a:rPr lang="en-US" cap="small" dirty="0" smtClean="0"/>
              <a:t>YOUR FEET WITH THE PREPARATION OF THE GOSPEL OF PEACE</a:t>
            </a:r>
            <a:r>
              <a:rPr lang="en-US" dirty="0" smtClean="0"/>
              <a:t>; </a:t>
            </a:r>
            <a:r>
              <a:rPr lang="en-US" dirty="0" smtClean="0"/>
              <a:t>in </a:t>
            </a:r>
            <a:r>
              <a:rPr lang="en-US" dirty="0" smtClean="0"/>
              <a:t>addition to all, taking up the shield of faith with which you will be able to extinguish all the flaming arrows of the evil </a:t>
            </a:r>
            <a:r>
              <a:rPr lang="en-US" i="1" dirty="0" smtClean="0"/>
              <a:t>one.</a:t>
            </a:r>
            <a:r>
              <a:rPr lang="en-US" dirty="0" smtClean="0"/>
              <a:t> </a:t>
            </a:r>
            <a:r>
              <a:rPr lang="en-US" dirty="0" smtClean="0"/>
              <a:t>And </a:t>
            </a:r>
            <a:r>
              <a:rPr lang="en-US" dirty="0" smtClean="0"/>
              <a:t>take </a:t>
            </a:r>
            <a:r>
              <a:rPr lang="en-US" cap="small" dirty="0" smtClean="0"/>
              <a:t>THE HELMET OF SALVATION</a:t>
            </a:r>
            <a:r>
              <a:rPr lang="en-US" dirty="0" smtClean="0"/>
              <a:t>, and the </a:t>
            </a:r>
            <a:r>
              <a:rPr lang="en-US" b="1" dirty="0" smtClean="0"/>
              <a:t>sword of the Spirit, which is the word of God. </a:t>
            </a:r>
            <a:endParaRPr lang="en-US" b="1" dirty="0" smtClean="0"/>
          </a:p>
          <a:p>
            <a:pPr>
              <a:spcBef>
                <a:spcPts val="300"/>
              </a:spcBef>
            </a:pPr>
            <a:r>
              <a:rPr lang="en-US" dirty="0" smtClean="0">
                <a:solidFill>
                  <a:schemeClr val="accent2">
                    <a:lumMod val="50000"/>
                  </a:schemeClr>
                </a:solidFill>
              </a:rPr>
              <a:t>Word</a:t>
            </a:r>
            <a:r>
              <a:rPr lang="en-US" i="1" dirty="0" smtClean="0">
                <a:solidFill>
                  <a:schemeClr val="accent2">
                    <a:lumMod val="50000"/>
                  </a:schemeClr>
                </a:solidFill>
              </a:rPr>
              <a:t>: </a:t>
            </a:r>
            <a:r>
              <a:rPr lang="en-US" i="1" dirty="0" err="1" smtClean="0">
                <a:solidFill>
                  <a:schemeClr val="accent2">
                    <a:lumMod val="50000"/>
                  </a:schemeClr>
                </a:solidFill>
              </a:rPr>
              <a:t>rhema</a:t>
            </a:r>
            <a:r>
              <a:rPr lang="en-US" i="1" dirty="0" smtClean="0">
                <a:solidFill>
                  <a:schemeClr val="accent2">
                    <a:lumMod val="50000"/>
                  </a:schemeClr>
                </a:solidFill>
              </a:rPr>
              <a:t>: </a:t>
            </a:r>
            <a:r>
              <a:rPr lang="en-US" dirty="0" smtClean="0">
                <a:solidFill>
                  <a:schemeClr val="accent2">
                    <a:lumMod val="50000"/>
                  </a:schemeClr>
                </a:solidFill>
              </a:rPr>
              <a:t>a spoken response – received from God</a:t>
            </a:r>
          </a:p>
          <a:p>
            <a:pPr>
              <a:spcBef>
                <a:spcPts val="300"/>
              </a:spcBef>
            </a:pPr>
            <a:r>
              <a:rPr lang="en-US" dirty="0" smtClean="0"/>
              <a:t>Scripture memorization is key to being able to fight the battles we face; Jesus defeated Satan by using God’s Word</a:t>
            </a:r>
            <a:endParaRPr lang="en-US" dirty="0">
              <a:solidFill>
                <a:schemeClr val="accent2">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t>OUR ACCUSER</a:t>
            </a:r>
            <a:endParaRPr lang="en-US" dirty="0"/>
          </a:p>
        </p:txBody>
      </p:sp>
      <p:sp>
        <p:nvSpPr>
          <p:cNvPr id="3" name="Content Placeholder 2"/>
          <p:cNvSpPr>
            <a:spLocks noGrp="1"/>
          </p:cNvSpPr>
          <p:nvPr>
            <p:ph idx="1"/>
          </p:nvPr>
        </p:nvSpPr>
        <p:spPr>
          <a:xfrm>
            <a:off x="0" y="838200"/>
            <a:ext cx="9144000" cy="6019800"/>
          </a:xfrm>
        </p:spPr>
        <p:txBody>
          <a:bodyPr>
            <a:noAutofit/>
          </a:bodyPr>
          <a:lstStyle/>
          <a:p>
            <a:pPr>
              <a:lnSpc>
                <a:spcPct val="87000"/>
              </a:lnSpc>
              <a:spcBef>
                <a:spcPts val="0"/>
              </a:spcBef>
            </a:pPr>
            <a:r>
              <a:rPr lang="en-US" dirty="0" smtClean="0"/>
              <a:t> </a:t>
            </a:r>
            <a:r>
              <a:rPr lang="en-US" b="1" dirty="0" smtClean="0"/>
              <a:t>Romans </a:t>
            </a:r>
            <a:r>
              <a:rPr lang="en-US" b="1" dirty="0" smtClean="0"/>
              <a:t>8:32-34 </a:t>
            </a:r>
            <a:r>
              <a:rPr lang="en-US" dirty="0" smtClean="0"/>
              <a:t> He who did not spare His own Son, but delivered Him over for us all, how will He not also with Him freely give us all things? </a:t>
            </a:r>
            <a:r>
              <a:rPr lang="en-US" dirty="0" smtClean="0"/>
              <a:t>Who </a:t>
            </a:r>
            <a:r>
              <a:rPr lang="en-US" dirty="0" smtClean="0"/>
              <a:t>will bring a charge against God's elect? God is the one who justifies;  who is the one who condemns? Christ Jesus is He who died, yes, rather who was raised, who is at the right hand of God, who also intercedes for us. </a:t>
            </a:r>
            <a:endParaRPr lang="en-US" dirty="0" smtClean="0"/>
          </a:p>
          <a:p>
            <a:pPr>
              <a:lnSpc>
                <a:spcPct val="87000"/>
              </a:lnSpc>
              <a:spcBef>
                <a:spcPts val="0"/>
              </a:spcBef>
            </a:pPr>
            <a:r>
              <a:rPr lang="en-US" b="1" dirty="0" smtClean="0"/>
              <a:t>Revelation 12:10-11 </a:t>
            </a:r>
            <a:r>
              <a:rPr lang="en-US" dirty="0" smtClean="0"/>
              <a:t>Then </a:t>
            </a:r>
            <a:r>
              <a:rPr lang="en-US" dirty="0" smtClean="0"/>
              <a:t>I heard a loud voice in heaven, saying, "Now the salvation, and the power, and the kingdom of our God and the authority of His Christ have come, for the accuser of our brethren has been thrown down, he who accuses them before our God day and night. </a:t>
            </a:r>
            <a:r>
              <a:rPr lang="en-US" dirty="0" smtClean="0"/>
              <a:t>And </a:t>
            </a:r>
            <a:r>
              <a:rPr lang="en-US" dirty="0" smtClean="0"/>
              <a:t>they overcame him because of the blood of the Lamb and because of the word of their testimony, and they did not love their life even when faced with death</a:t>
            </a:r>
            <a:r>
              <a:rPr lang="en-US" dirty="0" smtClean="0"/>
              <a:t>.”</a:t>
            </a:r>
            <a:endParaRPr lang="en-US" dirty="0">
              <a:solidFill>
                <a:schemeClr val="accent2">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FOR THE JOURNEY</a:t>
            </a:r>
            <a:endParaRPr lang="en-US" dirty="0"/>
          </a:p>
        </p:txBody>
      </p:sp>
      <p:sp>
        <p:nvSpPr>
          <p:cNvPr id="3" name="Content Placeholder 2"/>
          <p:cNvSpPr>
            <a:spLocks noGrp="1"/>
          </p:cNvSpPr>
          <p:nvPr>
            <p:ph idx="1"/>
          </p:nvPr>
        </p:nvSpPr>
        <p:spPr/>
        <p:txBody>
          <a:bodyPr>
            <a:normAutofit/>
          </a:bodyPr>
          <a:lstStyle/>
          <a:p>
            <a:r>
              <a:rPr lang="en-US" b="1" dirty="0" smtClean="0">
                <a:solidFill>
                  <a:schemeClr val="accent2">
                    <a:lumMod val="50000"/>
                  </a:schemeClr>
                </a:solidFill>
              </a:rPr>
              <a:t>2 Corinthians 6:4-8…</a:t>
            </a:r>
            <a:r>
              <a:rPr lang="en-US" dirty="0" smtClean="0">
                <a:solidFill>
                  <a:schemeClr val="accent2">
                    <a:lumMod val="50000"/>
                  </a:schemeClr>
                </a:solidFill>
              </a:rPr>
              <a:t>but in everything commending ourselves as servants of God, in much endurance, in afflictions, in hardships, in distresses, in beatings, in imprisonments, in tumults, in labors, in sleeplessness, in hunger, in purity, in knowledge, in patience, in kindness, in the Holy Spirit, in genuine love, in the </a:t>
            </a:r>
            <a:r>
              <a:rPr lang="en-US" b="1" dirty="0" smtClean="0">
                <a:solidFill>
                  <a:schemeClr val="accent2">
                    <a:lumMod val="50000"/>
                  </a:schemeClr>
                </a:solidFill>
              </a:rPr>
              <a:t>word of truth</a:t>
            </a:r>
            <a:r>
              <a:rPr lang="en-US" dirty="0" smtClean="0">
                <a:solidFill>
                  <a:schemeClr val="accent2">
                    <a:lumMod val="50000"/>
                  </a:schemeClr>
                </a:solidFill>
              </a:rPr>
              <a:t>, in the power of God; by the weapons of righteousness for the right hand and the left, by glory and dishonor, by evil report and good report; </a:t>
            </a:r>
            <a:r>
              <a:rPr lang="en-US" i="1" dirty="0" smtClean="0">
                <a:solidFill>
                  <a:schemeClr val="accent2">
                    <a:lumMod val="50000"/>
                  </a:schemeClr>
                </a:solidFill>
              </a:rPr>
              <a:t>regarded</a:t>
            </a:r>
            <a:r>
              <a:rPr lang="en-US" dirty="0" smtClean="0">
                <a:solidFill>
                  <a:schemeClr val="accent2">
                    <a:lumMod val="50000"/>
                  </a:schemeClr>
                </a:solidFill>
              </a:rPr>
              <a:t> as deceivers and yet true; </a:t>
            </a:r>
          </a:p>
          <a:p>
            <a:r>
              <a:rPr lang="en-US" dirty="0" smtClean="0">
                <a:solidFill>
                  <a:schemeClr val="accent2">
                    <a:lumMod val="50000"/>
                  </a:schemeClr>
                </a:solidFill>
              </a:rPr>
              <a:t> Truth: </a:t>
            </a:r>
            <a:r>
              <a:rPr lang="en-US" i="1" dirty="0" err="1" smtClean="0">
                <a:solidFill>
                  <a:schemeClr val="accent2">
                    <a:lumMod val="50000"/>
                  </a:schemeClr>
                </a:solidFill>
              </a:rPr>
              <a:t>aletheia</a:t>
            </a:r>
            <a:r>
              <a:rPr lang="en-US" i="1" dirty="0" smtClean="0">
                <a:solidFill>
                  <a:schemeClr val="accent2">
                    <a:lumMod val="50000"/>
                  </a:schemeClr>
                </a:solidFill>
              </a:rPr>
              <a:t>:</a:t>
            </a:r>
            <a:r>
              <a:rPr lang="en-US" dirty="0" smtClean="0">
                <a:solidFill>
                  <a:schemeClr val="accent2">
                    <a:lumMod val="50000"/>
                  </a:schemeClr>
                </a:solidFill>
              </a:rPr>
              <a:t> certain beyond any doubt</a:t>
            </a:r>
          </a:p>
          <a:p>
            <a:pPr algn="ctr">
              <a:buNone/>
            </a:pPr>
            <a:r>
              <a:rPr lang="en-US" dirty="0" smtClean="0">
                <a:solidFill>
                  <a:schemeClr val="accent2">
                    <a:lumMod val="50000"/>
                  </a:schemeClr>
                </a:solidFill>
                <a:effectLst>
                  <a:outerShdw blurRad="38100" dist="38100" dir="2700000" algn="tl">
                    <a:srgbClr val="000000">
                      <a:alpha val="43137"/>
                    </a:srgbClr>
                  </a:outerShdw>
                </a:effectLst>
              </a:rPr>
              <a:t>HOW THE CHURCH FUNCTIONS</a:t>
            </a: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t>EVIL DOESN’T STOP</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88000"/>
              </a:lnSpc>
              <a:spcBef>
                <a:spcPts val="100"/>
              </a:spcBef>
            </a:pPr>
            <a:r>
              <a:rPr lang="en-US" dirty="0" smtClean="0"/>
              <a:t>Keys to surviving persecution and trials: perseverance and faith</a:t>
            </a:r>
          </a:p>
          <a:p>
            <a:pPr>
              <a:lnSpc>
                <a:spcPct val="88000"/>
              </a:lnSpc>
              <a:spcBef>
                <a:spcPts val="100"/>
              </a:spcBef>
            </a:pPr>
            <a:r>
              <a:rPr lang="en-US" b="1" dirty="0" smtClean="0"/>
              <a:t>Acts </a:t>
            </a:r>
            <a:r>
              <a:rPr lang="en-US" b="1" dirty="0" smtClean="0"/>
              <a:t>17:5-9…</a:t>
            </a:r>
            <a:r>
              <a:rPr lang="en-US" dirty="0" smtClean="0"/>
              <a:t>the </a:t>
            </a:r>
            <a:r>
              <a:rPr lang="en-US" dirty="0" smtClean="0"/>
              <a:t>Jews, becoming jealous and taking along some wicked </a:t>
            </a:r>
            <a:r>
              <a:rPr lang="en-US" spc="-150" dirty="0" smtClean="0"/>
              <a:t>men from the </a:t>
            </a:r>
            <a:r>
              <a:rPr lang="en-US" dirty="0" smtClean="0"/>
              <a:t>market place, formed a mob and set the city in an uproar; and attacking the house of Jason, they were seeking to bring them out to the </a:t>
            </a:r>
            <a:r>
              <a:rPr lang="en-US" dirty="0" smtClean="0"/>
              <a:t>people.</a:t>
            </a:r>
            <a:r>
              <a:rPr lang="en-US" dirty="0" smtClean="0"/>
              <a:t> When </a:t>
            </a:r>
            <a:r>
              <a:rPr lang="en-US" spc="-150" dirty="0" smtClean="0"/>
              <a:t>they did not </a:t>
            </a:r>
            <a:r>
              <a:rPr lang="en-US" dirty="0" smtClean="0"/>
              <a:t>find them, they </a:t>
            </a:r>
            <a:r>
              <a:rPr lang="en-US" i="1" dirty="0" smtClean="0"/>
              <a:t>began</a:t>
            </a:r>
            <a:r>
              <a:rPr lang="en-US" dirty="0" smtClean="0"/>
              <a:t> dragging Jason and some brethren before the city authorities, shouting, "These men who have upset the world have come here also; </a:t>
            </a:r>
            <a:r>
              <a:rPr lang="en-US" dirty="0" smtClean="0"/>
              <a:t>and </a:t>
            </a:r>
            <a:r>
              <a:rPr lang="en-US" dirty="0" smtClean="0"/>
              <a:t>Jason has welcomed them, and they all act contrary to the decrees of Caesar, saying that there is another king, </a:t>
            </a:r>
            <a:r>
              <a:rPr lang="en-US" dirty="0" smtClean="0"/>
              <a:t>Jesus.”  They </a:t>
            </a:r>
            <a:r>
              <a:rPr lang="en-US" dirty="0" smtClean="0"/>
              <a:t>stirred up the crowd and the city authorities who heard these things. </a:t>
            </a:r>
            <a:r>
              <a:rPr lang="en-US" dirty="0" smtClean="0"/>
              <a:t>And </a:t>
            </a:r>
            <a:r>
              <a:rPr lang="en-US" dirty="0" smtClean="0"/>
              <a:t>when they had received a pledge from Jason and the others, they released them. </a:t>
            </a:r>
            <a:r>
              <a:rPr lang="en-US" dirty="0" smtClean="0"/>
              <a:t/>
            </a:r>
            <a:br>
              <a:rPr lang="en-US" dirty="0" smtClean="0"/>
            </a:br>
            <a:endParaRPr lang="en-US" dirty="0" smtClean="0"/>
          </a:p>
          <a:p>
            <a:pPr>
              <a:lnSpc>
                <a:spcPct val="88000"/>
              </a:lnSpc>
              <a:spcBef>
                <a:spcPts val="100"/>
              </a:spcBef>
            </a:pPr>
            <a:endParaRPr lang="en-US" dirty="0">
              <a:solidFill>
                <a:schemeClr val="accent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WHAT CAUSES DISSENSION?</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9000"/>
              </a:lnSpc>
              <a:spcBef>
                <a:spcPts val="200"/>
              </a:spcBef>
            </a:pPr>
            <a:r>
              <a:rPr lang="en-US" b="1" dirty="0" smtClean="0"/>
              <a:t>James 4:1-3 </a:t>
            </a:r>
            <a:r>
              <a:rPr lang="en-US" dirty="0" smtClean="0"/>
              <a:t> What is the source of quarrels and conflicts among you? Is not the source your </a:t>
            </a:r>
            <a:r>
              <a:rPr lang="en-US" u="sng" dirty="0" smtClean="0"/>
              <a:t>pleasures </a:t>
            </a:r>
            <a:r>
              <a:rPr lang="en-US" dirty="0" smtClean="0"/>
              <a:t>that wage war in your members? You lust and do not have; </a:t>
            </a:r>
            <a:r>
              <a:rPr lang="en-US" i="1" dirty="0" smtClean="0"/>
              <a:t>so</a:t>
            </a:r>
            <a:r>
              <a:rPr lang="en-US" dirty="0" smtClean="0"/>
              <a:t> you commit murder. You are envious and cannot obtain; </a:t>
            </a:r>
            <a:r>
              <a:rPr lang="en-US" i="1" dirty="0" smtClean="0"/>
              <a:t>so</a:t>
            </a:r>
            <a:r>
              <a:rPr lang="en-US" dirty="0" smtClean="0"/>
              <a:t> you fight and quarrel. You do not have because you do not ask. You ask and do not receive, because you ask with wrong motives, so that you may spend </a:t>
            </a:r>
            <a:r>
              <a:rPr lang="en-US" i="1" dirty="0" smtClean="0"/>
              <a:t>it</a:t>
            </a:r>
            <a:r>
              <a:rPr lang="en-US" dirty="0" smtClean="0"/>
              <a:t> on your pleasures. </a:t>
            </a:r>
            <a:endParaRPr lang="en-US" dirty="0" smtClean="0"/>
          </a:p>
          <a:p>
            <a:pPr>
              <a:lnSpc>
                <a:spcPct val="89000"/>
              </a:lnSpc>
              <a:spcBef>
                <a:spcPts val="200"/>
              </a:spcBef>
            </a:pPr>
            <a:r>
              <a:rPr lang="en-US" dirty="0" smtClean="0"/>
              <a:t>Are problems the result of lack of faith, or are they to be expected if you are a Christian?</a:t>
            </a:r>
          </a:p>
          <a:p>
            <a:pPr>
              <a:lnSpc>
                <a:spcPct val="89000"/>
              </a:lnSpc>
              <a:spcBef>
                <a:spcPts val="200"/>
              </a:spcBef>
            </a:pPr>
            <a:r>
              <a:rPr lang="en-US" b="1" dirty="0" smtClean="0"/>
              <a:t>John</a:t>
            </a:r>
            <a:r>
              <a:rPr lang="en-US" b="1" spc="-150" dirty="0" smtClean="0"/>
              <a:t> </a:t>
            </a:r>
            <a:r>
              <a:rPr lang="en-US" b="1" spc="-150" dirty="0" smtClean="0"/>
              <a:t>16:33 </a:t>
            </a:r>
            <a:r>
              <a:rPr lang="en-US" spc="-150" dirty="0" smtClean="0"/>
              <a:t>"</a:t>
            </a:r>
            <a:r>
              <a:rPr lang="en-US" dirty="0" smtClean="0"/>
              <a:t>These </a:t>
            </a:r>
            <a:r>
              <a:rPr lang="en-US" dirty="0" smtClean="0"/>
              <a:t>things I have spoken </a:t>
            </a:r>
            <a:r>
              <a:rPr lang="en-US" spc="-150" dirty="0" smtClean="0"/>
              <a:t>to you, so </a:t>
            </a:r>
            <a:r>
              <a:rPr lang="en-US" dirty="0" smtClean="0"/>
              <a:t>that in Me you may have peace. In the world you have </a:t>
            </a:r>
            <a:r>
              <a:rPr lang="en-US" dirty="0" err="1" smtClean="0"/>
              <a:t>trib-ulation</a:t>
            </a:r>
            <a:r>
              <a:rPr lang="en-US" dirty="0" smtClean="0"/>
              <a:t>, but take courage; I have overcome the world." </a:t>
            </a:r>
            <a:endParaRPr lang="en-US" dirty="0" smtClean="0"/>
          </a:p>
          <a:p>
            <a:pPr>
              <a:lnSpc>
                <a:spcPct val="89000"/>
              </a:lnSpc>
              <a:spcBef>
                <a:spcPts val="200"/>
              </a:spcBef>
            </a:pPr>
            <a:r>
              <a:rPr lang="en-US" dirty="0" smtClean="0"/>
              <a:t>The world can’t change your eternal destination, but it can attack you until you get there</a:t>
            </a:r>
            <a:r>
              <a:rPr lang="en-US" dirty="0" smtClean="0"/>
              <a:t/>
            </a:r>
            <a:br>
              <a:rPr lang="en-US" dirty="0" smtClean="0"/>
            </a:b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BECAUSE OF SIN?</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0"/>
              </a:spcBef>
              <a:spcAft>
                <a:spcPts val="200"/>
              </a:spcAft>
            </a:pPr>
            <a:r>
              <a:rPr lang="en-US" dirty="0" smtClean="0"/>
              <a:t>Some problems are </a:t>
            </a:r>
            <a:r>
              <a:rPr lang="en-US" spc="-150" dirty="0" smtClean="0"/>
              <a:t>caused by sin; </a:t>
            </a:r>
            <a:r>
              <a:rPr lang="en-US" dirty="0" smtClean="0"/>
              <a:t>sin has consequences</a:t>
            </a:r>
          </a:p>
          <a:p>
            <a:pPr>
              <a:lnSpc>
                <a:spcPct val="88000"/>
              </a:lnSpc>
              <a:spcBef>
                <a:spcPts val="0"/>
              </a:spcBef>
              <a:spcAft>
                <a:spcPts val="200"/>
              </a:spcAft>
            </a:pPr>
            <a:r>
              <a:rPr lang="en-US" dirty="0" smtClean="0">
                <a:solidFill>
                  <a:schemeClr val="accent2">
                    <a:lumMod val="50000"/>
                  </a:schemeClr>
                </a:solidFill>
              </a:rPr>
              <a:t>Sin causes separation from God which leads to all manner of other problems</a:t>
            </a:r>
          </a:p>
          <a:p>
            <a:pPr>
              <a:lnSpc>
                <a:spcPct val="88000"/>
              </a:lnSpc>
              <a:spcBef>
                <a:spcPts val="0"/>
              </a:spcBef>
              <a:spcAft>
                <a:spcPts val="200"/>
              </a:spcAft>
            </a:pPr>
            <a:r>
              <a:rPr lang="en-US" dirty="0" smtClean="0"/>
              <a:t>There is a remedy: </a:t>
            </a:r>
          </a:p>
          <a:p>
            <a:pPr>
              <a:lnSpc>
                <a:spcPct val="88000"/>
              </a:lnSpc>
              <a:spcBef>
                <a:spcPts val="0"/>
              </a:spcBef>
              <a:spcAft>
                <a:spcPts val="200"/>
              </a:spcAft>
              <a:buNone/>
            </a:pPr>
            <a:r>
              <a:rPr lang="en-US" b="1" dirty="0" smtClean="0"/>
              <a:t>   1 </a:t>
            </a:r>
            <a:r>
              <a:rPr lang="en-US" b="1" dirty="0" smtClean="0"/>
              <a:t>John </a:t>
            </a:r>
            <a:r>
              <a:rPr lang="en-US" b="1" dirty="0" smtClean="0"/>
              <a:t>1:6-10 </a:t>
            </a:r>
            <a:r>
              <a:rPr lang="en-US" dirty="0" smtClean="0"/>
              <a:t>If </a:t>
            </a:r>
            <a:r>
              <a:rPr lang="en-US" dirty="0" smtClean="0"/>
              <a:t>we say that we have fellowship with Him and </a:t>
            </a:r>
            <a:r>
              <a:rPr lang="en-US" i="1" dirty="0" smtClean="0"/>
              <a:t>yet</a:t>
            </a:r>
            <a:r>
              <a:rPr lang="en-US" dirty="0" smtClean="0"/>
              <a:t> walk in the darkness, we lie and do not practice the truth; </a:t>
            </a:r>
            <a:r>
              <a:rPr lang="en-US" dirty="0" smtClean="0"/>
              <a:t>but </a:t>
            </a:r>
            <a:r>
              <a:rPr lang="en-US" dirty="0" smtClean="0"/>
              <a:t>if we walk in the Light as He Himself is in the Light, we have fellowship with one another, and the blood of Jesus His Son cleanses us from all sin. </a:t>
            </a:r>
            <a:r>
              <a:rPr lang="en-US" dirty="0" smtClean="0"/>
              <a:t>If </a:t>
            </a:r>
            <a:r>
              <a:rPr lang="en-US" dirty="0" smtClean="0"/>
              <a:t>we say that we have no sin, we are deceiving ourselves and the truth is not in </a:t>
            </a:r>
            <a:r>
              <a:rPr lang="en-US" dirty="0" smtClean="0"/>
              <a:t>us.</a:t>
            </a:r>
            <a:r>
              <a:rPr lang="en-US" dirty="0" smtClean="0"/>
              <a:t> If we confess our sins, He is faithful and righteous to forgive us our sins and to cleanse us from all unrighteousness. </a:t>
            </a:r>
            <a:br>
              <a:rPr lang="en-US" dirty="0" smtClean="0"/>
            </a:br>
            <a:r>
              <a:rPr lang="en-US" dirty="0" smtClean="0"/>
              <a:t>If </a:t>
            </a:r>
            <a:r>
              <a:rPr lang="en-US" dirty="0" smtClean="0"/>
              <a:t>we say that we have not sinned, we make Him a liar and His word is not in us. </a:t>
            </a:r>
            <a:endParaRPr lang="en-US" dirty="0">
              <a:solidFill>
                <a:schemeClr val="accent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dirty="0" smtClean="0"/>
              <a:t>BECAUSE OF RIGHTEOUSNESS?</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200"/>
              </a:spcBef>
            </a:pPr>
            <a:r>
              <a:rPr lang="en-US" dirty="0" smtClean="0"/>
              <a:t>Satan wants to keep the world in darkness; He will attack those who are shining light</a:t>
            </a:r>
          </a:p>
          <a:p>
            <a:pPr>
              <a:lnSpc>
                <a:spcPct val="90000"/>
              </a:lnSpc>
              <a:spcBef>
                <a:spcPts val="200"/>
              </a:spcBef>
            </a:pPr>
            <a:r>
              <a:rPr lang="en-US" b="1" dirty="0" smtClean="0"/>
              <a:t>Ephesians </a:t>
            </a:r>
            <a:r>
              <a:rPr lang="en-US" b="1" dirty="0" smtClean="0"/>
              <a:t>6:11-12</a:t>
            </a:r>
            <a:r>
              <a:rPr lang="en-US" dirty="0" smtClean="0"/>
              <a:t> Put on the full armor of God, so that you will be able to stand firm against the schemes of the devil. </a:t>
            </a:r>
            <a:r>
              <a:rPr lang="en-US" dirty="0" smtClean="0"/>
              <a:t>For </a:t>
            </a:r>
            <a:r>
              <a:rPr lang="en-US" dirty="0" smtClean="0"/>
              <a:t>our struggle is not against flesh and blood, but against the rulers, against the powers, against the world forces of this darkness, against the spiritual </a:t>
            </a:r>
            <a:r>
              <a:rPr lang="en-US" i="1" dirty="0" smtClean="0"/>
              <a:t>forces</a:t>
            </a:r>
            <a:r>
              <a:rPr lang="en-US" dirty="0" smtClean="0"/>
              <a:t> of wickedness in the heavenly </a:t>
            </a:r>
            <a:r>
              <a:rPr lang="en-US" i="1" dirty="0" smtClean="0"/>
              <a:t>places.</a:t>
            </a:r>
            <a:r>
              <a:rPr lang="en-US" dirty="0" smtClean="0"/>
              <a:t> </a:t>
            </a:r>
            <a:endParaRPr lang="en-US" dirty="0" smtClean="0"/>
          </a:p>
          <a:p>
            <a:pPr>
              <a:lnSpc>
                <a:spcPct val="90000"/>
              </a:lnSpc>
              <a:spcBef>
                <a:spcPts val="200"/>
              </a:spcBef>
            </a:pPr>
            <a:r>
              <a:rPr lang="en-US" dirty="0" smtClean="0"/>
              <a:t>One of the signs of covenant was giving your robe, armor and weaponry to your covenant partner</a:t>
            </a:r>
          </a:p>
          <a:p>
            <a:pPr>
              <a:lnSpc>
                <a:spcPct val="90000"/>
              </a:lnSpc>
              <a:spcBef>
                <a:spcPts val="200"/>
              </a:spcBef>
            </a:pPr>
            <a:r>
              <a:rPr lang="en-US" dirty="0" smtClean="0"/>
              <a:t>We are in covenant with Christ: we have his armor and weaponry but we must put it on and take it up</a:t>
            </a:r>
          </a:p>
          <a:p>
            <a:pPr>
              <a:lnSpc>
                <a:spcPct val="90000"/>
              </a:lnSpc>
              <a:spcBef>
                <a:spcPts val="200"/>
              </a:spcBef>
            </a:pPr>
            <a:r>
              <a:rPr lang="en-US" b="1" dirty="0" smtClean="0"/>
              <a:t>Romans 13:14 </a:t>
            </a:r>
            <a:r>
              <a:rPr lang="en-US" dirty="0" smtClean="0"/>
              <a:t> But put on the Lord Jesus Christ, and make no provision for the flesh in regard to </a:t>
            </a:r>
            <a:r>
              <a:rPr lang="en-US" i="1" dirty="0" smtClean="0"/>
              <a:t>its</a:t>
            </a:r>
            <a:r>
              <a:rPr lang="en-US" dirty="0" smtClean="0"/>
              <a:t> lusts.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RECOGNIZING EVIL</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88000"/>
              </a:lnSpc>
              <a:spcBef>
                <a:spcPts val="200"/>
              </a:spcBef>
            </a:pPr>
            <a:r>
              <a:rPr lang="en-US" b="1" dirty="0" smtClean="0"/>
              <a:t>Luke 6:22-23 </a:t>
            </a:r>
            <a:r>
              <a:rPr lang="en-US" dirty="0" smtClean="0"/>
              <a:t> "Blessed are you when men hate you, and ostracize you, and insult you, and scorn your name as evil, </a:t>
            </a:r>
            <a:r>
              <a:rPr lang="en-US" b="1" dirty="0" smtClean="0"/>
              <a:t>for the sake of the Son of Man</a:t>
            </a:r>
            <a:r>
              <a:rPr lang="en-US" dirty="0" smtClean="0"/>
              <a:t>. </a:t>
            </a:r>
            <a:r>
              <a:rPr lang="en-US" dirty="0" smtClean="0"/>
              <a:t>Be </a:t>
            </a:r>
            <a:r>
              <a:rPr lang="en-US" dirty="0" smtClean="0"/>
              <a:t>glad in that day and leap </a:t>
            </a:r>
            <a:r>
              <a:rPr lang="en-US" i="1" dirty="0" smtClean="0"/>
              <a:t>for joy,</a:t>
            </a:r>
            <a:r>
              <a:rPr lang="en-US" dirty="0" smtClean="0"/>
              <a:t> for behold, your reward is great in heaven. For in the same way their fathers used to treat the prophets. </a:t>
            </a:r>
            <a:endParaRPr lang="en-US" dirty="0" smtClean="0"/>
          </a:p>
          <a:p>
            <a:pPr>
              <a:lnSpc>
                <a:spcPct val="88000"/>
              </a:lnSpc>
              <a:spcBef>
                <a:spcPts val="200"/>
              </a:spcBef>
            </a:pPr>
            <a:r>
              <a:rPr lang="en-US" b="1" dirty="0" smtClean="0"/>
              <a:t>1 John </a:t>
            </a:r>
            <a:r>
              <a:rPr lang="en-US" b="1" dirty="0" smtClean="0"/>
              <a:t>4:1</a:t>
            </a:r>
            <a:r>
              <a:rPr lang="en-US" dirty="0" smtClean="0"/>
              <a:t> Beloved</a:t>
            </a:r>
            <a:r>
              <a:rPr lang="en-US" spc="-150" dirty="0" smtClean="0"/>
              <a:t>, do not </a:t>
            </a:r>
            <a:r>
              <a:rPr lang="en-US" dirty="0" smtClean="0"/>
              <a:t>believe every spirit</a:t>
            </a:r>
            <a:r>
              <a:rPr lang="en-US" spc="-150" dirty="0" smtClean="0"/>
              <a:t>, but </a:t>
            </a:r>
            <a:r>
              <a:rPr lang="en-US" dirty="0" smtClean="0"/>
              <a:t>test the spirits to see whether they are from God, because many false prophets have gone out into the world. </a:t>
            </a:r>
            <a:endParaRPr lang="en-US" dirty="0" smtClean="0"/>
          </a:p>
          <a:p>
            <a:pPr>
              <a:lnSpc>
                <a:spcPct val="88000"/>
              </a:lnSpc>
              <a:spcBef>
                <a:spcPts val="200"/>
              </a:spcBef>
            </a:pPr>
            <a:r>
              <a:rPr lang="en-US" b="1" dirty="0" smtClean="0"/>
              <a:t>2 Corinthians 11:13-15 </a:t>
            </a:r>
            <a:r>
              <a:rPr lang="en-US" dirty="0" smtClean="0"/>
              <a:t> For such men are false apostles, deceitful workers, disguising themselves as apostles of Christ. </a:t>
            </a:r>
            <a:r>
              <a:rPr lang="en-US" dirty="0" smtClean="0"/>
              <a:t>No </a:t>
            </a:r>
            <a:r>
              <a:rPr lang="en-US" dirty="0" smtClean="0"/>
              <a:t>wonder, for even Satan disguises himself as an angel of light. </a:t>
            </a:r>
            <a:r>
              <a:rPr lang="en-US" dirty="0" smtClean="0"/>
              <a:t>Therefore </a:t>
            </a:r>
            <a:r>
              <a:rPr lang="en-US" dirty="0" smtClean="0"/>
              <a:t>it is not surprising if his servants also disguise themselves as servants of </a:t>
            </a:r>
            <a:r>
              <a:rPr lang="en-US" dirty="0" smtClean="0"/>
              <a:t>righteousness….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dirty="0" smtClean="0"/>
              <a:t>BLINDED MINDS</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300"/>
              </a:spcBef>
            </a:pPr>
            <a:r>
              <a:rPr lang="en-US" dirty="0" smtClean="0"/>
              <a:t> </a:t>
            </a:r>
            <a:r>
              <a:rPr lang="en-US" b="1" dirty="0" smtClean="0"/>
              <a:t>2 Corinthians </a:t>
            </a:r>
            <a:r>
              <a:rPr lang="en-US" b="1" dirty="0" smtClean="0"/>
              <a:t>4:3-4 </a:t>
            </a:r>
            <a:r>
              <a:rPr lang="en-US" dirty="0" smtClean="0"/>
              <a:t>And </a:t>
            </a:r>
            <a:r>
              <a:rPr lang="en-US" dirty="0" smtClean="0"/>
              <a:t>even if our gospel is veiled, it is veiled to those who are perishing, </a:t>
            </a:r>
            <a:r>
              <a:rPr lang="en-US" dirty="0" smtClean="0"/>
              <a:t>in </a:t>
            </a:r>
            <a:r>
              <a:rPr lang="en-US" dirty="0" smtClean="0"/>
              <a:t>whose case the god of this world has blinded the minds of the unbelieving so that they might not see the light of the gospel of the glory of Christ, who is the image of God. </a:t>
            </a:r>
            <a:br>
              <a:rPr lang="en-US" dirty="0" smtClean="0"/>
            </a:br>
            <a:r>
              <a:rPr lang="en-US" b="1" dirty="0" smtClean="0"/>
              <a:t>Romans </a:t>
            </a:r>
            <a:r>
              <a:rPr lang="en-US" b="1" dirty="0" smtClean="0"/>
              <a:t>8:5-8 </a:t>
            </a:r>
            <a:r>
              <a:rPr lang="en-US" dirty="0" smtClean="0"/>
              <a:t>For </a:t>
            </a:r>
            <a:r>
              <a:rPr lang="en-US" dirty="0" smtClean="0"/>
              <a:t>those who are according to the flesh set their minds on the things of the flesh, but those who are according to the Spirit, the things of the Spirit. </a:t>
            </a:r>
            <a:r>
              <a:rPr lang="en-US" dirty="0" smtClean="0"/>
              <a:t>For </a:t>
            </a:r>
            <a:r>
              <a:rPr lang="en-US" dirty="0" smtClean="0"/>
              <a:t>the mind set on the flesh is death, but the mind set on the Spirit is life and </a:t>
            </a:r>
            <a:r>
              <a:rPr lang="en-US" dirty="0" smtClean="0"/>
              <a:t>peace, because </a:t>
            </a:r>
            <a:r>
              <a:rPr lang="en-US" dirty="0" smtClean="0"/>
              <a:t>the mind set on the flesh is hostile toward God; for it does not subject itself to the law of God, for it is not even able </a:t>
            </a:r>
            <a:r>
              <a:rPr lang="en-US" i="1" dirty="0" smtClean="0"/>
              <a:t>to do so,</a:t>
            </a:r>
            <a:r>
              <a:rPr lang="en-US" dirty="0" smtClean="0"/>
              <a:t> </a:t>
            </a:r>
            <a:r>
              <a:rPr lang="en-US" dirty="0" smtClean="0"/>
              <a:t>and </a:t>
            </a:r>
            <a:r>
              <a:rPr lang="en-US" dirty="0" smtClean="0"/>
              <a:t>those who are in the flesh cannot please God. </a:t>
            </a:r>
            <a:endParaRPr lang="en-US" dirty="0" smtClean="0"/>
          </a:p>
          <a:p>
            <a:pPr>
              <a:lnSpc>
                <a:spcPct val="90000"/>
              </a:lnSpc>
              <a:spcBef>
                <a:spcPts val="300"/>
              </a:spcBef>
            </a:pPr>
            <a:r>
              <a:rPr lang="en-US" dirty="0" smtClean="0"/>
              <a:t>Not even able: </a:t>
            </a:r>
            <a:r>
              <a:rPr lang="en-US" i="1" dirty="0" err="1" smtClean="0"/>
              <a:t>oude</a:t>
            </a:r>
            <a:r>
              <a:rPr lang="en-US" i="1" dirty="0" smtClean="0"/>
              <a:t> </a:t>
            </a:r>
            <a:r>
              <a:rPr lang="en-US" i="1" dirty="0" err="1" smtClean="0"/>
              <a:t>dounamai</a:t>
            </a:r>
            <a:r>
              <a:rPr lang="en-US" i="1" dirty="0" smtClean="0"/>
              <a:t>: </a:t>
            </a:r>
            <a:r>
              <a:rPr lang="en-US" dirty="0" smtClean="0"/>
              <a:t>powerless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SATAN IS A LIAR</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0"/>
              </a:spcBef>
            </a:pPr>
            <a:r>
              <a:rPr lang="en-US" b="1" dirty="0" smtClean="0"/>
              <a:t>John </a:t>
            </a:r>
            <a:r>
              <a:rPr lang="en-US" b="1" dirty="0" smtClean="0"/>
              <a:t>8:43-44 </a:t>
            </a:r>
            <a:r>
              <a:rPr lang="en-US" dirty="0" smtClean="0"/>
              <a:t> "Why do you not understand what I am saying? </a:t>
            </a:r>
            <a:r>
              <a:rPr lang="en-US" i="1" dirty="0" smtClean="0"/>
              <a:t>It is</a:t>
            </a:r>
            <a:r>
              <a:rPr lang="en-US" dirty="0" smtClean="0"/>
              <a:t> because you cannot hear My word. </a:t>
            </a:r>
            <a:br>
              <a:rPr lang="en-US" dirty="0" smtClean="0"/>
            </a:br>
            <a:r>
              <a:rPr lang="en-US" dirty="0" smtClean="0"/>
              <a:t>You </a:t>
            </a:r>
            <a:r>
              <a:rPr lang="en-US" dirty="0" smtClean="0"/>
              <a:t>are of </a:t>
            </a:r>
            <a:r>
              <a:rPr lang="en-US" i="1" dirty="0" smtClean="0"/>
              <a:t>your</a:t>
            </a:r>
            <a:r>
              <a:rPr lang="en-US" dirty="0" smtClean="0"/>
              <a:t> father the devil, and you want to do the desires of your father. He was a murderer from the beginning, and does not stand in the truth because there is no truth in him. Whenever he speaks a lie, he speaks from his own </a:t>
            </a:r>
            <a:r>
              <a:rPr lang="en-US" i="1" dirty="0" smtClean="0"/>
              <a:t>nature,</a:t>
            </a:r>
            <a:r>
              <a:rPr lang="en-US" dirty="0" smtClean="0"/>
              <a:t> for he is a liar and the father of lies. </a:t>
            </a:r>
            <a:endParaRPr lang="en-US" dirty="0" smtClean="0"/>
          </a:p>
          <a:p>
            <a:pPr>
              <a:lnSpc>
                <a:spcPct val="88000"/>
              </a:lnSpc>
              <a:spcBef>
                <a:spcPts val="0"/>
              </a:spcBef>
            </a:pPr>
            <a:r>
              <a:rPr lang="en-US" dirty="0" smtClean="0"/>
              <a:t>He started by lying to Even in the Garden of Eden, telling her that God didn’t want her to be like Him and that she wouldn’t die</a:t>
            </a:r>
          </a:p>
          <a:p>
            <a:pPr>
              <a:lnSpc>
                <a:spcPct val="88000"/>
              </a:lnSpc>
              <a:spcBef>
                <a:spcPts val="0"/>
              </a:spcBef>
            </a:pPr>
            <a:r>
              <a:rPr lang="en-US" dirty="0" smtClean="0"/>
              <a:t>He hasn’t stopped lying yet</a:t>
            </a:r>
          </a:p>
          <a:p>
            <a:pPr>
              <a:lnSpc>
                <a:spcPct val="88000"/>
              </a:lnSpc>
              <a:spcBef>
                <a:spcPts val="0"/>
              </a:spcBef>
            </a:pPr>
            <a:r>
              <a:rPr lang="en-US" b="1" dirty="0" smtClean="0"/>
              <a:t>1 Peter </a:t>
            </a:r>
            <a:r>
              <a:rPr lang="en-US" b="1" dirty="0" smtClean="0"/>
              <a:t>5:8</a:t>
            </a:r>
            <a:r>
              <a:rPr lang="en-US" dirty="0" smtClean="0"/>
              <a:t> Be of sober </a:t>
            </a:r>
            <a:r>
              <a:rPr lang="en-US" i="1" dirty="0" smtClean="0"/>
              <a:t>spirit,</a:t>
            </a:r>
            <a:r>
              <a:rPr lang="en-US" dirty="0" smtClean="0"/>
              <a:t> be on the alert. Your adversary, the devil, prowls around like a roaring lion, seeking someone to devour. </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8626</TotalTime>
  <Words>335</Words>
  <Application>Microsoft Office PowerPoint</Application>
  <PresentationFormat>On-screen Show (4:3)</PresentationFormat>
  <Paragraphs>55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STANDING FOR TRUTH fall 2019</vt:lpstr>
      <vt:lpstr>VERSE FOR THE JOURNEY</vt:lpstr>
      <vt:lpstr>EVIL DOESN’T STOP</vt:lpstr>
      <vt:lpstr>WHAT CAUSES DISSENSION?</vt:lpstr>
      <vt:lpstr>BECAUSE OF SIN?</vt:lpstr>
      <vt:lpstr>BECAUSE OF RIGHTEOUSNESS?</vt:lpstr>
      <vt:lpstr>RECOGNIZING EVIL</vt:lpstr>
      <vt:lpstr>BLINDED MINDS</vt:lpstr>
      <vt:lpstr>SATAN IS A LIAR</vt:lpstr>
      <vt:lpstr>KILL HIM TO STOP HIM </vt:lpstr>
      <vt:lpstr>THE OFFENSIVE WEAPON</vt:lpstr>
      <vt:lpstr>OUR ACCUSER</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22</cp:revision>
  <dcterms:created xsi:type="dcterms:W3CDTF">2019-08-16T14:27:37Z</dcterms:created>
  <dcterms:modified xsi:type="dcterms:W3CDTF">2019-11-05T22:54:00Z</dcterms:modified>
</cp:coreProperties>
</file>