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82" r:id="rId3"/>
    <p:sldId id="270" r:id="rId4"/>
    <p:sldId id="275" r:id="rId5"/>
    <p:sldId id="272" r:id="rId6"/>
    <p:sldId id="258" r:id="rId7"/>
    <p:sldId id="259" r:id="rId8"/>
    <p:sldId id="276" r:id="rId9"/>
    <p:sldId id="271" r:id="rId10"/>
    <p:sldId id="278" r:id="rId11"/>
    <p:sldId id="277" r:id="rId12"/>
    <p:sldId id="283" r:id="rId13"/>
    <p:sldId id="284" r:id="rId14"/>
    <p:sldId id="285"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44" autoAdjust="0"/>
    <p:restoredTop sz="93190" autoAdjust="0"/>
  </p:normalViewPr>
  <p:slideViewPr>
    <p:cSldViewPr>
      <p:cViewPr varScale="1">
        <p:scale>
          <a:sx n="51" d="100"/>
          <a:sy n="51" d="100"/>
        </p:scale>
        <p:origin x="1018"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7/7/2021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7/7/2021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7/7/2021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7/7/2021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7/7/2021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7/7/2021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7/7/2021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7/7/2021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7/7/2021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b="1" dirty="0">
                <a:effectLst>
                  <a:outerShdw blurRad="38100" dist="38100" dir="2700000" algn="tl">
                    <a:srgbClr val="000000">
                      <a:alpha val="43137"/>
                    </a:srgbClr>
                  </a:outerShdw>
                </a:effectLst>
              </a:rPr>
              <a:t>HARDENED MIND</a:t>
            </a:r>
          </a:p>
        </p:txBody>
      </p:sp>
      <p:sp>
        <p:nvSpPr>
          <p:cNvPr id="3" name="Content Placeholder 2"/>
          <p:cNvSpPr>
            <a:spLocks noGrp="1"/>
          </p:cNvSpPr>
          <p:nvPr>
            <p:ph idx="1"/>
          </p:nvPr>
        </p:nvSpPr>
        <p:spPr>
          <a:xfrm>
            <a:off x="0" y="1143000"/>
            <a:ext cx="9144000" cy="5715000"/>
          </a:xfrm>
        </p:spPr>
        <p:txBody>
          <a:bodyPr>
            <a:normAutofit/>
          </a:bodyPr>
          <a:lstStyle/>
          <a:p>
            <a:r>
              <a:rPr lang="en-US" b="1" dirty="0"/>
              <a:t>Romans 1:28-31 </a:t>
            </a:r>
            <a:r>
              <a:rPr lang="en-US" dirty="0"/>
              <a:t> And just as they did not see fit to acknowledge God any longer, God gave them over to a depraved mind, to do those things which are not proper, </a:t>
            </a:r>
            <a:br>
              <a:rPr lang="en-US" dirty="0"/>
            </a:br>
            <a:r>
              <a:rPr lang="en-US" dirty="0"/>
              <a:t>being filled with all unrighteousness, wickedness, greed, evil; full of envy, murder, strife, deceit, malice; </a:t>
            </a:r>
            <a:r>
              <a:rPr lang="en-US" i="1" dirty="0"/>
              <a:t>they are</a:t>
            </a:r>
            <a:r>
              <a:rPr lang="en-US" dirty="0"/>
              <a:t> gossips, slanderers, haters of God, insolent, arrogant, boastful, inventors of evil, disobedient to parents, without understanding, untrustworthy, unloving, unmerciful; </a:t>
            </a:r>
          </a:p>
          <a:p>
            <a:r>
              <a:rPr lang="en-US" b="1" dirty="0"/>
              <a:t>Romans 8:6-8  </a:t>
            </a:r>
            <a:r>
              <a:rPr lang="en-US" dirty="0"/>
              <a:t>For the mind set on the flesh is death, but the mind set on the Spirit is life and peace, because the mind set on the flesh is hostile toward God; for it does not subject itself to the law of God, for it is not even able </a:t>
            </a:r>
            <a:r>
              <a:rPr lang="en-US" i="1" dirty="0"/>
              <a:t>to do so,</a:t>
            </a:r>
            <a:r>
              <a:rPr lang="en-US" dirty="0"/>
              <a:t>  and those who are in the flesh cannot please God.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763000" cy="914400"/>
          </a:xfrm>
        </p:spPr>
        <p:txBody>
          <a:bodyPr>
            <a:normAutofit/>
          </a:bodyPr>
          <a:lstStyle/>
          <a:p>
            <a:pPr algn="ctr"/>
            <a:r>
              <a:rPr lang="en-US" b="1" dirty="0">
                <a:effectLst>
                  <a:outerShdw blurRad="38100" dist="38100" dir="2700000" algn="tl">
                    <a:srgbClr val="000000">
                      <a:alpha val="43137"/>
                    </a:srgbClr>
                  </a:outerShdw>
                </a:effectLst>
              </a:rPr>
              <a:t>THE BEGINNING OF CORRECTION</a:t>
            </a:r>
          </a:p>
        </p:txBody>
      </p:sp>
      <p:sp>
        <p:nvSpPr>
          <p:cNvPr id="3" name="Content Placeholder 2"/>
          <p:cNvSpPr>
            <a:spLocks noGrp="1"/>
          </p:cNvSpPr>
          <p:nvPr>
            <p:ph idx="1"/>
          </p:nvPr>
        </p:nvSpPr>
        <p:spPr>
          <a:xfrm>
            <a:off x="0" y="1295400"/>
            <a:ext cx="9144000" cy="5562600"/>
          </a:xfrm>
        </p:spPr>
        <p:txBody>
          <a:bodyPr/>
          <a:lstStyle/>
          <a:p>
            <a:r>
              <a:rPr lang="en-US" b="1" dirty="0"/>
              <a:t>Romans 12:1-2  </a:t>
            </a:r>
            <a:r>
              <a:rPr lang="en-US" dirty="0"/>
              <a:t>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 will of God is, that which is good and acceptable and perfect. </a:t>
            </a:r>
          </a:p>
          <a:p>
            <a:r>
              <a:rPr lang="en-US" dirty="0"/>
              <a:t>Conformed:</a:t>
            </a:r>
            <a:r>
              <a:rPr lang="en-US" i="1" dirty="0"/>
              <a:t> </a:t>
            </a:r>
            <a:r>
              <a:rPr lang="en-US" i="1" dirty="0" err="1"/>
              <a:t>syschematizo</a:t>
            </a:r>
            <a:r>
              <a:rPr lang="en-US" i="1" dirty="0"/>
              <a:t>: </a:t>
            </a:r>
            <a:r>
              <a:rPr lang="en-US" dirty="0"/>
              <a:t>to fashion oneself according to</a:t>
            </a:r>
          </a:p>
          <a:p>
            <a:r>
              <a:rPr lang="en-US" dirty="0"/>
              <a:t>Transformed: </a:t>
            </a:r>
            <a:r>
              <a:rPr lang="en-US" i="1" dirty="0" err="1"/>
              <a:t>metamorphoo</a:t>
            </a:r>
            <a:r>
              <a:rPr lang="en-US" i="1" dirty="0"/>
              <a:t>: </a:t>
            </a:r>
            <a:r>
              <a:rPr lang="en-US" dirty="0"/>
              <a:t>to change one’s form</a:t>
            </a:r>
          </a:p>
          <a:p>
            <a:r>
              <a:rPr lang="en-US" dirty="0"/>
              <a:t>Renewing: </a:t>
            </a:r>
            <a:r>
              <a:rPr lang="en-US" i="1" dirty="0" err="1"/>
              <a:t>anakainosis</a:t>
            </a:r>
            <a:r>
              <a:rPr lang="en-US" i="1" dirty="0"/>
              <a:t>: </a:t>
            </a:r>
            <a:r>
              <a:rPr lang="en-US" dirty="0"/>
              <a:t>renovate; change from something old or worn out to something fresh</a:t>
            </a:r>
          </a:p>
          <a:p>
            <a:pPr algn="ctr">
              <a:buNone/>
            </a:pPr>
            <a:r>
              <a:rPr lang="en-US" dirty="0"/>
              <a:t>THE RENOVATION TAKES PLACE IN OUR MINDS</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838200"/>
          </a:xfrm>
        </p:spPr>
        <p:txBody>
          <a:bodyPr>
            <a:normAutofit/>
          </a:bodyPr>
          <a:lstStyle/>
          <a:p>
            <a:pPr algn="ctr"/>
            <a:r>
              <a:rPr lang="en-US" b="1" dirty="0">
                <a:effectLst>
                  <a:outerShdw blurRad="38100" dist="38100" dir="2700000" algn="tl">
                    <a:srgbClr val="000000">
                      <a:alpha val="43137"/>
                    </a:srgbClr>
                  </a:outerShdw>
                </a:effectLst>
              </a:rPr>
              <a:t>SUBJECTION TO GOVERNMENT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b="1" dirty="0"/>
              <a:t>Romans 13:1-8  </a:t>
            </a:r>
            <a:r>
              <a:rPr lang="en-US" dirty="0"/>
              <a:t>Every person is to be in subjection to the governing authorities. For there is no authority except from God, and those which exist are established by God. Therefore whoever resists authority has opposed the ordinance of God; and they who have opposed will receive condemnation upon themselves. For rulers are not a cause of fear for good behavior, but for evil. Do you want to have no fear of authority? Do what is good and you will have praise from the same; for it is a minister of God to you for good. But if you do what is evil, be afraid; for it does not bear the sword for nothing; for it is a minister of God, an avenger who brings wrath on the one who practices evil. Therefore it is necessary to be in subjection, not only because of wrath, but also for conscience' sake. For because of this you also pay taxes, for </a:t>
            </a:r>
            <a:r>
              <a:rPr lang="en-US" i="1" dirty="0"/>
              <a:t>rulers</a:t>
            </a:r>
            <a:r>
              <a:rPr lang="en-US" dirty="0"/>
              <a:t> are servants of God, devoting themselves to this very thing. </a:t>
            </a:r>
            <a:br>
              <a:rPr lang="en-US" dirty="0"/>
            </a:b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12</a:t>
            </a:fld>
            <a:endParaRPr lang="en-US" dirty="0"/>
          </a:p>
        </p:txBody>
      </p:sp>
    </p:spTree>
    <p:extLst>
      <p:ext uri="{BB962C8B-B14F-4D97-AF65-F5344CB8AC3E}">
        <p14:creationId xmlns:p14="http://schemas.microsoft.com/office/powerpoint/2010/main" val="319559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914400"/>
          </a:xfrm>
        </p:spPr>
        <p:txBody>
          <a:bodyPr>
            <a:normAutofit/>
          </a:bodyPr>
          <a:lstStyle/>
          <a:p>
            <a:pPr algn="ctr"/>
            <a:r>
              <a:rPr lang="en-US" b="1" dirty="0">
                <a:effectLst>
                  <a:outerShdw blurRad="38100" dist="38100" dir="2700000" algn="tl">
                    <a:srgbClr val="000000">
                      <a:alpha val="43137"/>
                    </a:srgbClr>
                  </a:outerShdw>
                </a:effectLst>
              </a:rPr>
              <a:t>PRINCIPLES OF CONSCIENCE</a:t>
            </a:r>
          </a:p>
        </p:txBody>
      </p:sp>
      <p:sp>
        <p:nvSpPr>
          <p:cNvPr id="3" name="Content Placeholder 2"/>
          <p:cNvSpPr>
            <a:spLocks noGrp="1"/>
          </p:cNvSpPr>
          <p:nvPr>
            <p:ph idx="1"/>
          </p:nvPr>
        </p:nvSpPr>
        <p:spPr>
          <a:xfrm>
            <a:off x="0" y="914400"/>
            <a:ext cx="9144000" cy="5943600"/>
          </a:xfrm>
        </p:spPr>
        <p:txBody>
          <a:bodyPr>
            <a:normAutofit fontScale="92500" lnSpcReduction="20000"/>
          </a:bodyPr>
          <a:lstStyle/>
          <a:p>
            <a:r>
              <a:rPr lang="en-US" sz="2700" b="1" dirty="0"/>
              <a:t>Romans 14:1-9 </a:t>
            </a:r>
            <a:r>
              <a:rPr lang="en-US" sz="2700" dirty="0"/>
              <a:t> Now accept the one who is weak in faith, </a:t>
            </a:r>
            <a:r>
              <a:rPr lang="en-US" sz="2700" i="1" dirty="0"/>
              <a:t>but</a:t>
            </a:r>
            <a:r>
              <a:rPr lang="en-US" sz="2700" dirty="0"/>
              <a:t> not for </a:t>
            </a:r>
            <a:r>
              <a:rPr lang="en-US" sz="2700" i="1" dirty="0"/>
              <a:t>the purpose of</a:t>
            </a:r>
            <a:r>
              <a:rPr lang="en-US" sz="2700" dirty="0"/>
              <a:t> passing judgment on his opinions. One person has faith that he may eat all things, but he who is weak eats vegetables </a:t>
            </a:r>
            <a:r>
              <a:rPr lang="en-US" sz="2700" i="1" dirty="0"/>
              <a:t>only.</a:t>
            </a:r>
            <a:r>
              <a:rPr lang="en-US" sz="2700" dirty="0"/>
              <a:t> The one who eats is not to regard with contempt the one who does not eat, and the one who does not eat is </a:t>
            </a:r>
            <a:r>
              <a:rPr lang="en-US" sz="2700" spc="-150" dirty="0"/>
              <a:t>not to </a:t>
            </a:r>
            <a:r>
              <a:rPr lang="en-US" sz="2700" dirty="0"/>
              <a:t>judge who eats, for God has accepted him.</a:t>
            </a:r>
            <a:r>
              <a:rPr lang="en-US" sz="2700" baseline="30000" dirty="0"/>
              <a:t> </a:t>
            </a:r>
            <a:r>
              <a:rPr lang="en-US" sz="2700" dirty="0"/>
              <a:t> Who are you to judge the servant of another? To his own master he stands or falls; and he will stand, for the Lord is able to make him stand. One person regards one day above another, another regards every day </a:t>
            </a:r>
            <a:r>
              <a:rPr lang="en-US" sz="2700" i="1" dirty="0"/>
              <a:t>alike.</a:t>
            </a:r>
            <a:r>
              <a:rPr lang="en-US" sz="2700" dirty="0"/>
              <a:t> Each person must be fully convinced in his own mind. He who observes the day, observes it for the Lord, and he who eats, does so for the Lord, for he gives thanks to God; and he who eats not, for the Lord he does not eat, and gives thanks to God. For not one of us lives for himself, and not one dies for himself; for if we live, we live for the Lord, or if we die, we die for the Lord; therefore whether we live or die, we are the Lord's. For to this end Christ died and lived again, that He might be Lord both of the dead and of the living.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13</a:t>
            </a:fld>
            <a:endParaRPr lang="en-US" dirty="0"/>
          </a:p>
        </p:txBody>
      </p:sp>
    </p:spTree>
    <p:extLst>
      <p:ext uri="{BB962C8B-B14F-4D97-AF65-F5344CB8AC3E}">
        <p14:creationId xmlns:p14="http://schemas.microsoft.com/office/powerpoint/2010/main" val="2962614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79CE-F6E0-4A03-B930-539A3BBBDB9D}"/>
              </a:ext>
            </a:extLst>
          </p:cNvPr>
          <p:cNvSpPr>
            <a:spLocks noGrp="1"/>
          </p:cNvSpPr>
          <p:nvPr>
            <p:ph type="title"/>
          </p:nvPr>
        </p:nvSpPr>
        <p:spPr>
          <a:xfrm>
            <a:off x="2743200" y="-1"/>
            <a:ext cx="5943600" cy="1082675"/>
          </a:xfrm>
        </p:spPr>
        <p:txBody>
          <a:bodyPr>
            <a:normAutofit/>
          </a:bodyPr>
          <a:lstStyle/>
          <a:p>
            <a:r>
              <a:rPr lang="en-US" sz="4500" b="1" dirty="0">
                <a:effectLst>
                  <a:outerShdw blurRad="38100" dist="38100" dir="2700000" algn="tl">
                    <a:srgbClr val="000000">
                      <a:alpha val="43137"/>
                    </a:srgbClr>
                  </a:outerShdw>
                </a:effectLst>
              </a:rPr>
              <a:t>SELF-DENIAL</a:t>
            </a:r>
          </a:p>
        </p:txBody>
      </p:sp>
      <p:sp>
        <p:nvSpPr>
          <p:cNvPr id="3" name="Content Placeholder 2">
            <a:extLst>
              <a:ext uri="{FF2B5EF4-FFF2-40B4-BE49-F238E27FC236}">
                <a16:creationId xmlns:a16="http://schemas.microsoft.com/office/drawing/2014/main" id="{96159C5E-FEFE-474C-89F9-D7CED773B503}"/>
              </a:ext>
            </a:extLst>
          </p:cNvPr>
          <p:cNvSpPr>
            <a:spLocks noGrp="1"/>
          </p:cNvSpPr>
          <p:nvPr>
            <p:ph idx="1"/>
          </p:nvPr>
        </p:nvSpPr>
        <p:spPr>
          <a:xfrm>
            <a:off x="0" y="1219200"/>
            <a:ext cx="9144000" cy="5638800"/>
          </a:xfrm>
        </p:spPr>
        <p:txBody>
          <a:bodyPr>
            <a:normAutofit lnSpcReduction="10000"/>
          </a:bodyPr>
          <a:lstStyle/>
          <a:p>
            <a:r>
              <a:rPr lang="en-US" b="1" dirty="0"/>
              <a:t>Romans 15:1-7 </a:t>
            </a:r>
            <a:r>
              <a:rPr lang="en-US" dirty="0"/>
              <a:t> Now we who are strong ought to bear the weaknesses of those without strength and not </a:t>
            </a:r>
            <a:r>
              <a:rPr lang="en-US" i="1" dirty="0"/>
              <a:t>just</a:t>
            </a:r>
            <a:r>
              <a:rPr lang="en-US" dirty="0"/>
              <a:t> please ourselves. Each of us is to please his neighbor for his good, to his edification. For even Christ did not please Himself; but as it is written, "</a:t>
            </a:r>
            <a:r>
              <a:rPr lang="en-US" cap="small" dirty="0">
                <a:effectLst/>
              </a:rPr>
              <a:t>THE REPROACHES OF THOSE WHO REPROACHED</a:t>
            </a:r>
            <a:r>
              <a:rPr lang="en-US" dirty="0"/>
              <a:t> </a:t>
            </a:r>
            <a:r>
              <a:rPr lang="en-US" cap="small" dirty="0">
                <a:effectLst/>
              </a:rPr>
              <a:t>YOU FELL ON</a:t>
            </a:r>
            <a:r>
              <a:rPr lang="en-US" dirty="0"/>
              <a:t> </a:t>
            </a:r>
            <a:r>
              <a:rPr lang="en-US" cap="small" dirty="0">
                <a:effectLst/>
              </a:rPr>
              <a:t>ME</a:t>
            </a:r>
            <a:r>
              <a:rPr lang="en-US" dirty="0"/>
              <a:t>." For whatever was written in earlier times was written for our instruction, so that through perseverance and the encouragement of the Scriptures we might have hope. Now may the God who gives perseverance and encouragement grant you to be of the same mind with one another according to Christ Jesus, </a:t>
            </a:r>
            <a:br>
              <a:rPr lang="en-US" dirty="0"/>
            </a:br>
            <a:r>
              <a:rPr lang="en-US" dirty="0"/>
              <a:t>so that with one accord you may with one voice glorify the God and Father of our Lord Jesus Christ. Therefore, accept one another, just as Christ also accepted us to the glory of God. </a:t>
            </a:r>
          </a:p>
          <a:p>
            <a:endParaRPr lang="en-US" dirty="0"/>
          </a:p>
        </p:txBody>
      </p:sp>
      <p:sp>
        <p:nvSpPr>
          <p:cNvPr id="4" name="Slide Number Placeholder 3">
            <a:extLst>
              <a:ext uri="{FF2B5EF4-FFF2-40B4-BE49-F238E27FC236}">
                <a16:creationId xmlns:a16="http://schemas.microsoft.com/office/drawing/2014/main" id="{2F5C598E-AA62-4841-9F8E-C29E075823B2}"/>
              </a:ext>
            </a:extLst>
          </p:cNvPr>
          <p:cNvSpPr>
            <a:spLocks noGrp="1"/>
          </p:cNvSpPr>
          <p:nvPr>
            <p:ph type="sldNum" sz="quarter" idx="12"/>
          </p:nvPr>
        </p:nvSpPr>
        <p:spPr/>
        <p:txBody>
          <a:bodyPr/>
          <a:lstStyle/>
          <a:p>
            <a:fld id="{D91578CF-040D-409D-9DE8-CE1CCA31E899}" type="slidenum">
              <a:rPr lang="en-US" smtClean="0"/>
              <a:pPr/>
              <a:t>14</a:t>
            </a:fld>
            <a:endParaRPr lang="en-US" dirty="0"/>
          </a:p>
        </p:txBody>
      </p:sp>
    </p:spTree>
    <p:extLst>
      <p:ext uri="{BB962C8B-B14F-4D97-AF65-F5344CB8AC3E}">
        <p14:creationId xmlns:p14="http://schemas.microsoft.com/office/powerpoint/2010/main" val="3999868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EC54-8CAA-4383-8B27-A2DF229EB90C}"/>
              </a:ext>
            </a:extLst>
          </p:cNvPr>
          <p:cNvSpPr>
            <a:spLocks noGrp="1"/>
          </p:cNvSpPr>
          <p:nvPr>
            <p:ph type="title"/>
          </p:nvPr>
        </p:nvSpPr>
        <p:spPr>
          <a:xfrm>
            <a:off x="0" y="0"/>
            <a:ext cx="9144000" cy="1219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a:extLst>
              <a:ext uri="{FF2B5EF4-FFF2-40B4-BE49-F238E27FC236}">
                <a16:creationId xmlns:a16="http://schemas.microsoft.com/office/drawing/2014/main" id="{67107E3E-81FF-4731-97BF-13431F1CAB71}"/>
              </a:ext>
            </a:extLst>
          </p:cNvPr>
          <p:cNvSpPr>
            <a:spLocks noGrp="1"/>
          </p:cNvSpPr>
          <p:nvPr>
            <p:ph idx="1"/>
          </p:nvPr>
        </p:nvSpPr>
        <p:spPr>
          <a:xfrm>
            <a:off x="0" y="1524000"/>
            <a:ext cx="9144000" cy="5334000"/>
          </a:xfrm>
        </p:spPr>
        <p:txBody>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p:txBody>
      </p:sp>
      <p:sp>
        <p:nvSpPr>
          <p:cNvPr id="4" name="Slide Number Placeholder 3">
            <a:extLst>
              <a:ext uri="{FF2B5EF4-FFF2-40B4-BE49-F238E27FC236}">
                <a16:creationId xmlns:a16="http://schemas.microsoft.com/office/drawing/2014/main" id="{6216DE23-E289-46A8-AAEE-A53C63B05AC0}"/>
              </a:ext>
            </a:extLst>
          </p:cNvPr>
          <p:cNvSpPr>
            <a:spLocks noGrp="1"/>
          </p:cNvSpPr>
          <p:nvPr>
            <p:ph type="sldNum" sz="quarter" idx="12"/>
          </p:nvPr>
        </p:nvSpPr>
        <p:spPr/>
        <p:txBody>
          <a:bodyPr/>
          <a:lstStyle/>
          <a:p>
            <a:fld id="{D91578CF-040D-409D-9DE8-CE1CCA31E899}" type="slidenum">
              <a:rPr lang="en-US" smtClean="0"/>
              <a:pPr/>
              <a:t>2</a:t>
            </a:fld>
            <a:endParaRPr lang="en-US"/>
          </a:p>
        </p:txBody>
      </p:sp>
    </p:spTree>
    <p:extLst>
      <p:ext uri="{BB962C8B-B14F-4D97-AF65-F5344CB8AC3E}">
        <p14:creationId xmlns:p14="http://schemas.microsoft.com/office/powerpoint/2010/main" val="2878190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algn="ctr"/>
            <a:r>
              <a:rPr lang="en-US" b="1" dirty="0">
                <a:effectLst>
                  <a:outerShdw blurRad="38100" dist="38100" dir="2700000" algn="tl">
                    <a:srgbClr val="000000">
                      <a:alpha val="43137"/>
                    </a:srgbClr>
                  </a:outerShdw>
                </a:effectLst>
              </a:rPr>
              <a:t>THE WISDOM OF GOD</a:t>
            </a:r>
          </a:p>
        </p:txBody>
      </p:sp>
      <p:sp>
        <p:nvSpPr>
          <p:cNvPr id="3" name="Content Placeholder 2"/>
          <p:cNvSpPr>
            <a:spLocks noGrp="1"/>
          </p:cNvSpPr>
          <p:nvPr>
            <p:ph idx="1"/>
          </p:nvPr>
        </p:nvSpPr>
        <p:spPr>
          <a:xfrm>
            <a:off x="0" y="1219200"/>
            <a:ext cx="9144000" cy="5638800"/>
          </a:xfrm>
        </p:spPr>
        <p:txBody>
          <a:bodyPr>
            <a:normAutofit lnSpcReduction="10000"/>
          </a:bodyPr>
          <a:lstStyle/>
          <a:p>
            <a:r>
              <a:rPr lang="en-US" dirty="0"/>
              <a:t>DOES GOD MAKE MISTAKES?  IS HIS WILL PERFECT?</a:t>
            </a:r>
          </a:p>
          <a:p>
            <a:r>
              <a:rPr lang="en-US" dirty="0"/>
              <a:t>WHAT PART DOES DISCIPLINE PLAY IN THIS THINKING?</a:t>
            </a:r>
          </a:p>
          <a:p>
            <a:r>
              <a:rPr lang="en-US" dirty="0"/>
              <a:t>Romans 1:16 – 11:36 is the longest theological argument in the New Testament</a:t>
            </a:r>
          </a:p>
          <a:p>
            <a:r>
              <a:rPr lang="en-US" b="1" dirty="0"/>
              <a:t>Romans 1:16-18 </a:t>
            </a:r>
            <a:r>
              <a:rPr lang="en-US" dirty="0"/>
              <a:t> For I am not ashamed of the gospel, for it is the power of God for salvation to everyone who believes, to the Jew first and also to the Greek. For in it </a:t>
            </a:r>
            <a:r>
              <a:rPr lang="en-US" i="1" dirty="0"/>
              <a:t>the</a:t>
            </a:r>
            <a:r>
              <a:rPr lang="en-US" dirty="0"/>
              <a:t> righteousness of God is revealed from faith to faith; as it is written, “B</a:t>
            </a:r>
            <a:r>
              <a:rPr lang="en-US" cap="small" dirty="0"/>
              <a:t>UT THE RIGHTEOUS</a:t>
            </a:r>
            <a:r>
              <a:rPr lang="en-US" dirty="0"/>
              <a:t> </a:t>
            </a:r>
            <a:r>
              <a:rPr lang="en-US" i="1" dirty="0"/>
              <a:t>man</a:t>
            </a:r>
            <a:r>
              <a:rPr lang="en-US" dirty="0"/>
              <a:t> </a:t>
            </a:r>
            <a:r>
              <a:rPr lang="en-US" cap="small" dirty="0"/>
              <a:t>SHALL LIVE BY</a:t>
            </a:r>
            <a:r>
              <a:rPr lang="en-US" dirty="0"/>
              <a:t> </a:t>
            </a:r>
            <a:r>
              <a:rPr lang="en-US" cap="small" dirty="0"/>
              <a:t>FAITH</a:t>
            </a:r>
            <a:r>
              <a:rPr lang="en-US" dirty="0"/>
              <a:t>.” For the wrath of God is revealed from heaven against all ungodliness and unrighteousness of men who suppress the truth in unrighteousness…</a:t>
            </a:r>
          </a:p>
          <a:p>
            <a:pPr algn="ctr">
              <a:buNone/>
            </a:pPr>
            <a:r>
              <a:rPr lang="en-US" dirty="0"/>
              <a:t>UNGODLINESS, UNRIGHTEOUSNESS </a:t>
            </a:r>
          </a:p>
          <a:p>
            <a:pPr algn="ctr">
              <a:buNone/>
            </a:pPr>
            <a:r>
              <a:rPr lang="en-US" dirty="0"/>
              <a:t>SUPPRESSION OF TRUTH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143000"/>
          </a:xfrm>
        </p:spPr>
        <p:txBody>
          <a:bodyPr>
            <a:normAutofit/>
          </a:bodyPr>
          <a:lstStyle/>
          <a:p>
            <a:pPr algn="ctr"/>
            <a:r>
              <a:rPr lang="en-US" b="1" dirty="0">
                <a:effectLst>
                  <a:outerShdw blurRad="38100" dist="38100" dir="2700000" algn="tl">
                    <a:srgbClr val="000000">
                      <a:alpha val="43137"/>
                    </a:srgbClr>
                  </a:outerShdw>
                </a:effectLst>
              </a:rPr>
              <a:t>HOW IT BEGINS</a:t>
            </a:r>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dirty="0"/>
              <a:t>Ungodly:  not acting like God</a:t>
            </a:r>
          </a:p>
          <a:p>
            <a:r>
              <a:rPr lang="en-US" dirty="0"/>
              <a:t>Unrighteousness:  not in right standing before God</a:t>
            </a:r>
          </a:p>
          <a:p>
            <a:r>
              <a:rPr lang="en-US" dirty="0"/>
              <a:t>Suppressing the truth</a:t>
            </a:r>
          </a:p>
          <a:p>
            <a:r>
              <a:rPr lang="en-US" dirty="0"/>
              <a:t>Suppress: </a:t>
            </a:r>
            <a:r>
              <a:rPr lang="en-US" i="1" dirty="0" err="1"/>
              <a:t>katecho</a:t>
            </a:r>
            <a:r>
              <a:rPr lang="en-US" i="1" dirty="0"/>
              <a:t>: </a:t>
            </a:r>
            <a:r>
              <a:rPr lang="en-US" dirty="0"/>
              <a:t>to retain, to withhold, to hold back</a:t>
            </a:r>
          </a:p>
          <a:p>
            <a:r>
              <a:rPr lang="en-US" dirty="0"/>
              <a:t>You cannot suppress something that you know nothing about</a:t>
            </a:r>
          </a:p>
          <a:p>
            <a:r>
              <a:rPr lang="en-US" dirty="0"/>
              <a:t>God is clearly seen through His creation</a:t>
            </a:r>
          </a:p>
          <a:p>
            <a:r>
              <a:rPr lang="en-US" b="1" dirty="0"/>
              <a:t>Romans 1:21 </a:t>
            </a:r>
            <a:r>
              <a:rPr lang="en-US" dirty="0"/>
              <a:t> For even though they knew God, they did not honor Him as God or give thanks, but they became futile in their speculations, and their foolish heart was darkened. </a:t>
            </a:r>
          </a:p>
          <a:p>
            <a:r>
              <a:rPr lang="en-US" dirty="0"/>
              <a:t>Speculations: </a:t>
            </a:r>
            <a:r>
              <a:rPr lang="en-US" i="1" dirty="0" err="1"/>
              <a:t>dialogismos</a:t>
            </a:r>
            <a:r>
              <a:rPr lang="en-US" i="1" dirty="0"/>
              <a:t>: </a:t>
            </a:r>
            <a:r>
              <a:rPr lang="en-US" dirty="0"/>
              <a:t>arguments, reasoning</a:t>
            </a:r>
            <a:br>
              <a:rPr lang="en-US" dirty="0"/>
            </a:br>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THE GREAT EXCHANGE</a:t>
            </a:r>
          </a:p>
        </p:txBody>
      </p:sp>
      <p:sp>
        <p:nvSpPr>
          <p:cNvPr id="3" name="Content Placeholder 2"/>
          <p:cNvSpPr>
            <a:spLocks noGrp="1"/>
          </p:cNvSpPr>
          <p:nvPr>
            <p:ph idx="1"/>
          </p:nvPr>
        </p:nvSpPr>
        <p:spPr>
          <a:xfrm>
            <a:off x="0" y="1066800"/>
            <a:ext cx="9144000" cy="5791200"/>
          </a:xfrm>
        </p:spPr>
        <p:txBody>
          <a:bodyPr>
            <a:noAutofit/>
          </a:bodyPr>
          <a:lstStyle/>
          <a:p>
            <a:pPr>
              <a:spcBef>
                <a:spcPts val="300"/>
              </a:spcBef>
            </a:pPr>
            <a:r>
              <a:rPr lang="en-US" b="1" dirty="0"/>
              <a:t>Romans 1:22-23 </a:t>
            </a:r>
            <a:r>
              <a:rPr lang="en-US" dirty="0"/>
              <a:t> Professing to be wise, they became fools, and </a:t>
            </a:r>
            <a:r>
              <a:rPr lang="en-US" u="sng" dirty="0"/>
              <a:t>exchanged</a:t>
            </a:r>
            <a:r>
              <a:rPr lang="en-US" dirty="0"/>
              <a:t> the glory of the incorruptible God for an image in the form of corruptible man and of birds and four-footed animals and crawling creatures.</a:t>
            </a:r>
          </a:p>
          <a:p>
            <a:pPr>
              <a:spcBef>
                <a:spcPts val="300"/>
              </a:spcBef>
            </a:pPr>
            <a:r>
              <a:rPr lang="en-US" dirty="0"/>
              <a:t>Exchange: </a:t>
            </a:r>
            <a:r>
              <a:rPr lang="en-US" i="1" dirty="0" err="1"/>
              <a:t>allasso</a:t>
            </a:r>
            <a:r>
              <a:rPr lang="en-US" i="1" dirty="0"/>
              <a:t>: </a:t>
            </a:r>
            <a:r>
              <a:rPr lang="en-US" dirty="0"/>
              <a:t>to actively choose one thing in place of another</a:t>
            </a:r>
          </a:p>
          <a:p>
            <a:pPr>
              <a:spcBef>
                <a:spcPts val="300"/>
              </a:spcBef>
            </a:pPr>
            <a:r>
              <a:rPr lang="en-US" dirty="0"/>
              <a:t>Exchanging God for something of their own making</a:t>
            </a:r>
          </a:p>
          <a:p>
            <a:pPr>
              <a:spcBef>
                <a:spcPts val="300"/>
              </a:spcBef>
            </a:pPr>
            <a:r>
              <a:rPr lang="en-US" b="1" dirty="0"/>
              <a:t>1 Corinthians 10:31  </a:t>
            </a:r>
            <a:r>
              <a:rPr lang="en-US" dirty="0"/>
              <a:t>Whether, then, you eat or drink or whatever you do, do all to the glory of God. </a:t>
            </a:r>
          </a:p>
          <a:p>
            <a:pPr>
              <a:spcBef>
                <a:spcPts val="300"/>
              </a:spcBef>
            </a:pPr>
            <a:r>
              <a:rPr lang="en-US" b="1" dirty="0"/>
              <a:t>Romans 1:24-25</a:t>
            </a:r>
            <a:r>
              <a:rPr lang="en-US" dirty="0"/>
              <a:t> Therefore God gave them over in the lusts of their hearts to impurity, so that their bodies would be dishonored among them. For they exchanged the truth of God for a lie, and worshiped and served the creature rather than the Creator, who is blessed forever. Amen. </a:t>
            </a:r>
            <a:br>
              <a:rPr lang="en-US" dirty="0"/>
            </a:br>
            <a:r>
              <a:rPr lang="en-US" dirty="0"/>
              <a:t> </a:t>
            </a: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b="1" dirty="0">
                <a:effectLst>
                  <a:outerShdw blurRad="38100" dist="38100" dir="2700000" algn="tl">
                    <a:srgbClr val="000000">
                      <a:alpha val="43137"/>
                    </a:srgbClr>
                  </a:outerShdw>
                </a:effectLst>
              </a:rPr>
              <a:t>WHAT NATURALLY FOLLOWS</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dirty="0">
                <a:solidFill>
                  <a:schemeClr val="bg2">
                    <a:lumMod val="10000"/>
                  </a:schemeClr>
                </a:solidFill>
              </a:rPr>
              <a:t>Depravity of worship is rapidly followed by bodily immorality</a:t>
            </a:r>
          </a:p>
          <a:p>
            <a:pPr>
              <a:lnSpc>
                <a:spcPct val="90000"/>
              </a:lnSpc>
              <a:spcBef>
                <a:spcPts val="200"/>
              </a:spcBef>
            </a:pPr>
            <a:r>
              <a:rPr lang="en-US" b="1" dirty="0"/>
              <a:t>Romans 1:26-27 </a:t>
            </a:r>
            <a:r>
              <a:rPr lang="en-US" dirty="0"/>
              <a:t> For this reason God gave them over to degrading passions; for their women exchanged the natural function for that which is unnatural, and in the same way also the men abandoned the natural function of the woman and burned in their desire toward one another, men with men committing indecent acts and receiving in their own persons the due penalty of their error. </a:t>
            </a:r>
          </a:p>
          <a:p>
            <a:pPr>
              <a:lnSpc>
                <a:spcPct val="90000"/>
              </a:lnSpc>
              <a:spcBef>
                <a:spcPts val="200"/>
              </a:spcBef>
            </a:pPr>
            <a:r>
              <a:rPr lang="en-US" b="1" dirty="0"/>
              <a:t>Romans 1:28 </a:t>
            </a:r>
            <a:r>
              <a:rPr lang="en-US" dirty="0"/>
              <a:t> And just as they did not see fit to acknowledge God any longer, God gave them over to a depraved mind, to do those things which are not proper…</a:t>
            </a:r>
          </a:p>
          <a:p>
            <a:pPr>
              <a:lnSpc>
                <a:spcPct val="90000"/>
              </a:lnSpc>
              <a:spcBef>
                <a:spcPts val="200"/>
              </a:spcBef>
            </a:pPr>
            <a:r>
              <a:rPr lang="en-US" b="1" dirty="0"/>
              <a:t>Romans 1:32 …</a:t>
            </a:r>
            <a:r>
              <a:rPr lang="en-US" dirty="0"/>
              <a:t>and although they know the ordinance of God, that those who practice such things are worthy of death, they not only do the same, but also give hearty approval to those who practice them. </a:t>
            </a:r>
            <a:br>
              <a:rPr lang="en-US" dirty="0"/>
            </a:br>
            <a:br>
              <a:rPr lang="en-US" dirty="0"/>
            </a:b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a:bodyPr>
          <a:lstStyle/>
          <a:p>
            <a:pPr algn="ctr"/>
            <a:r>
              <a:rPr lang="en-US" b="1" dirty="0">
                <a:effectLst>
                  <a:outerShdw blurRad="38100" dist="38100" dir="2700000" algn="tl">
                    <a:srgbClr val="000000">
                      <a:alpha val="43137"/>
                    </a:srgbClr>
                  </a:outerShdw>
                </a:effectLst>
              </a:rPr>
              <a:t>WHEN WE CHOOSE GOD</a:t>
            </a:r>
          </a:p>
        </p:txBody>
      </p:sp>
      <p:sp>
        <p:nvSpPr>
          <p:cNvPr id="3" name="Content Placeholder 2"/>
          <p:cNvSpPr>
            <a:spLocks noGrp="1"/>
          </p:cNvSpPr>
          <p:nvPr>
            <p:ph idx="1"/>
          </p:nvPr>
        </p:nvSpPr>
        <p:spPr>
          <a:xfrm>
            <a:off x="0" y="1219200"/>
            <a:ext cx="9144000" cy="5638800"/>
          </a:xfrm>
        </p:spPr>
        <p:txBody>
          <a:bodyPr>
            <a:noAutofit/>
          </a:bodyPr>
          <a:lstStyle/>
          <a:p>
            <a:pPr>
              <a:spcBef>
                <a:spcPts val="600"/>
              </a:spcBef>
            </a:pPr>
            <a:r>
              <a:rPr lang="en-US" b="1" dirty="0"/>
              <a:t>Ephesians 1:8-12 … </a:t>
            </a:r>
            <a:r>
              <a:rPr lang="en-US" dirty="0"/>
              <a:t>In all wisdom and insight He made known to us the mystery of His will, according to His kind intention which He purposed in Him with a view to an administration suitable to the fullness of the times, </a:t>
            </a:r>
            <a:r>
              <a:rPr lang="en-US" i="1" dirty="0"/>
              <a:t>that is,</a:t>
            </a:r>
            <a:r>
              <a:rPr lang="en-US" dirty="0"/>
              <a:t> the summing up of all things in Christ, things in the heavens and things on the earth. In Him also we have obtained an inheritance, having been predestined according to His purpose who works all things after the counsel of His will, to the end that we who were the first to hope in Christ would be to the praise of His glory. </a:t>
            </a:r>
          </a:p>
          <a:p>
            <a:pPr>
              <a:spcBef>
                <a:spcPts val="600"/>
              </a:spcBef>
            </a:pPr>
            <a:r>
              <a:rPr lang="en-US" dirty="0">
                <a:solidFill>
                  <a:schemeClr val="bg2">
                    <a:lumMod val="10000"/>
                  </a:schemeClr>
                </a:solidFill>
              </a:rPr>
              <a:t>Summing up: </a:t>
            </a:r>
            <a:r>
              <a:rPr lang="en-US" i="1" dirty="0" err="1">
                <a:solidFill>
                  <a:schemeClr val="bg2">
                    <a:lumMod val="10000"/>
                  </a:schemeClr>
                </a:solidFill>
              </a:rPr>
              <a:t>anakephalaiomai</a:t>
            </a:r>
            <a:r>
              <a:rPr lang="en-US" i="1" dirty="0">
                <a:solidFill>
                  <a:schemeClr val="bg2">
                    <a:lumMod val="10000"/>
                  </a:schemeClr>
                </a:solidFill>
              </a:rPr>
              <a:t>: </a:t>
            </a:r>
            <a:r>
              <a:rPr lang="en-US" dirty="0">
                <a:solidFill>
                  <a:schemeClr val="bg2">
                    <a:lumMod val="10000"/>
                  </a:schemeClr>
                </a:solidFill>
              </a:rPr>
              <a:t>to bring everything together in one place</a:t>
            </a:r>
          </a:p>
          <a:p>
            <a:pPr>
              <a:spcBef>
                <a:spcPts val="600"/>
              </a:spcBef>
            </a:pPr>
            <a:r>
              <a:rPr lang="en-US" dirty="0">
                <a:solidFill>
                  <a:schemeClr val="bg2">
                    <a:lumMod val="10000"/>
                  </a:schemeClr>
                </a:solidFill>
              </a:rPr>
              <a:t>Someone needs to tell us about this</a:t>
            </a: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pPr algn="ctr"/>
            <a:r>
              <a:rPr lang="en-US" b="1" dirty="0">
                <a:effectLst>
                  <a:outerShdw blurRad="38100" dist="38100" dir="2700000" algn="tl">
                    <a:srgbClr val="000000">
                      <a:alpha val="43137"/>
                    </a:srgbClr>
                  </a:outerShdw>
                </a:effectLst>
                <a:ea typeface="Tahoma" pitchFamily="34" charset="0"/>
                <a:cs typeface="Tahoma" pitchFamily="34" charset="0"/>
              </a:rPr>
              <a:t>THE WAYS OF GOD</a:t>
            </a:r>
          </a:p>
        </p:txBody>
      </p:sp>
      <p:sp>
        <p:nvSpPr>
          <p:cNvPr id="3" name="Content Placeholder 2"/>
          <p:cNvSpPr>
            <a:spLocks noGrp="1"/>
          </p:cNvSpPr>
          <p:nvPr>
            <p:ph idx="1"/>
          </p:nvPr>
        </p:nvSpPr>
        <p:spPr>
          <a:xfrm>
            <a:off x="0" y="1219200"/>
            <a:ext cx="9144000" cy="5638800"/>
          </a:xfrm>
        </p:spPr>
        <p:txBody>
          <a:bodyPr>
            <a:normAutofit lnSpcReduction="10000"/>
          </a:bodyPr>
          <a:lstStyle/>
          <a:p>
            <a:r>
              <a:rPr lang="en-US" b="1" dirty="0"/>
              <a:t>Isaiah 55:6-9  </a:t>
            </a:r>
            <a:r>
              <a:rPr lang="en-US" dirty="0"/>
              <a:t>Seek the </a:t>
            </a:r>
            <a:r>
              <a:rPr lang="en-US" cap="small" dirty="0"/>
              <a:t>LORD</a:t>
            </a:r>
            <a:r>
              <a:rPr lang="en-US" dirty="0"/>
              <a:t> while He may be found; call upon Him while He is near.  Let the wicked forsake his way and the unrighteous man his thoughts; and let him return to the </a:t>
            </a:r>
            <a:r>
              <a:rPr lang="en-US" cap="small" dirty="0"/>
              <a:t>LORD</a:t>
            </a:r>
            <a:r>
              <a:rPr lang="en-US" dirty="0"/>
              <a:t>, and He will have compassion on him, and to our God, for He will abundantly pardon. "For My thoughts are not your thoughts, nor are your ways My ways," declares the </a:t>
            </a:r>
            <a:r>
              <a:rPr lang="en-US" cap="small" dirty="0"/>
              <a:t>LORD</a:t>
            </a:r>
            <a:r>
              <a:rPr lang="en-US" dirty="0"/>
              <a:t>. For </a:t>
            </a:r>
            <a:r>
              <a:rPr lang="en-US" i="1" dirty="0"/>
              <a:t>as</a:t>
            </a:r>
            <a:r>
              <a:rPr lang="en-US" dirty="0"/>
              <a:t> the heavens are higher than the earth, so are My ways higher than your ways and My thoughts than your thoughts.</a:t>
            </a:r>
          </a:p>
          <a:p>
            <a:r>
              <a:rPr lang="en-US" dirty="0"/>
              <a:t>We are not humanly capable of thinking like God</a:t>
            </a:r>
          </a:p>
          <a:p>
            <a:r>
              <a:rPr lang="en-US" b="1" dirty="0"/>
              <a:t>John 16:13</a:t>
            </a:r>
            <a:r>
              <a:rPr lang="en-US" dirty="0"/>
              <a:t>  “But when He, the Spirit of truth, comes, He will guide you into all the truth; for He will not speak on His own initiative, but whatever He hears, He will speak; and He will disclose to you what is to come.” </a:t>
            </a:r>
            <a:br>
              <a:rPr lang="en-US" dirty="0"/>
            </a:br>
            <a:r>
              <a:rPr lang="en-US" dirty="0"/>
              <a:t>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b="1" dirty="0">
                <a:effectLst>
                  <a:outerShdw blurRad="38100" dist="38100" dir="2700000" algn="tl">
                    <a:srgbClr val="000000">
                      <a:alpha val="43137"/>
                    </a:srgbClr>
                  </a:outerShdw>
                </a:effectLst>
              </a:rPr>
              <a:t>THE END OF THE ARGUMENT</a:t>
            </a:r>
          </a:p>
        </p:txBody>
      </p:sp>
      <p:sp>
        <p:nvSpPr>
          <p:cNvPr id="3" name="Content Placeholder 2"/>
          <p:cNvSpPr>
            <a:spLocks noGrp="1"/>
          </p:cNvSpPr>
          <p:nvPr>
            <p:ph idx="1"/>
          </p:nvPr>
        </p:nvSpPr>
        <p:spPr>
          <a:xfrm>
            <a:off x="0" y="1066800"/>
            <a:ext cx="9144000" cy="5791200"/>
          </a:xfrm>
        </p:spPr>
        <p:txBody>
          <a:bodyPr>
            <a:noAutofit/>
          </a:bodyPr>
          <a:lstStyle/>
          <a:p>
            <a:pPr>
              <a:spcBef>
                <a:spcPts val="600"/>
              </a:spcBef>
            </a:pPr>
            <a:r>
              <a:rPr lang="en-US" b="1" dirty="0"/>
              <a:t>Romans 11:33-36 </a:t>
            </a:r>
            <a:r>
              <a:rPr lang="en-US" dirty="0"/>
              <a:t> Oh, the depth of the riches both of the wisdom and knowledge of God! How unsearchable are His judgments and unfathomable His ways!  For </a:t>
            </a:r>
            <a:r>
              <a:rPr lang="en-US" cap="small" dirty="0"/>
              <a:t>WHO HAS KNOWN THE MIND OF THE</a:t>
            </a:r>
            <a:r>
              <a:rPr lang="en-US" dirty="0"/>
              <a:t> </a:t>
            </a:r>
            <a:r>
              <a:rPr lang="en-US" cap="small" dirty="0"/>
              <a:t>LORD, OR</a:t>
            </a:r>
            <a:r>
              <a:rPr lang="en-US" dirty="0"/>
              <a:t> </a:t>
            </a:r>
            <a:r>
              <a:rPr lang="en-US" cap="small" dirty="0"/>
              <a:t>WHO BECAME</a:t>
            </a:r>
            <a:r>
              <a:rPr lang="en-US" dirty="0"/>
              <a:t> H</a:t>
            </a:r>
            <a:r>
              <a:rPr lang="en-US" cap="small" dirty="0"/>
              <a:t>IS COUNSELOR</a:t>
            </a:r>
            <a:r>
              <a:rPr lang="en-US" dirty="0"/>
              <a:t>? Or </a:t>
            </a:r>
            <a:r>
              <a:rPr lang="en-US" cap="small" dirty="0"/>
              <a:t>WHO HAS FIRST GIVEN TO</a:t>
            </a:r>
            <a:r>
              <a:rPr lang="en-US" dirty="0"/>
              <a:t> H</a:t>
            </a:r>
            <a:r>
              <a:rPr lang="en-US" cap="small" dirty="0"/>
              <a:t>IM</a:t>
            </a:r>
            <a:r>
              <a:rPr lang="en-US" dirty="0"/>
              <a:t> </a:t>
            </a:r>
            <a:r>
              <a:rPr lang="en-US" cap="small" dirty="0"/>
              <a:t>THAT IT</a:t>
            </a:r>
            <a:r>
              <a:rPr lang="en-US" dirty="0"/>
              <a:t> </a:t>
            </a:r>
            <a:r>
              <a:rPr lang="en-US" cap="small" dirty="0"/>
              <a:t>MIGHT BE PAID BACK TO HIM AGAIN</a:t>
            </a:r>
            <a:r>
              <a:rPr lang="en-US" dirty="0"/>
              <a:t>?  For from Him and through Him and to Him are all things. To Him </a:t>
            </a:r>
            <a:r>
              <a:rPr lang="en-US" i="1" dirty="0"/>
              <a:t>be</a:t>
            </a:r>
            <a:r>
              <a:rPr lang="en-US" dirty="0"/>
              <a:t> the glory forever. Amen.  (Isaiah 40:13 and Job 41:11)</a:t>
            </a:r>
          </a:p>
          <a:p>
            <a:pPr>
              <a:spcBef>
                <a:spcPts val="600"/>
              </a:spcBef>
            </a:pPr>
            <a:r>
              <a:rPr lang="en-US" dirty="0"/>
              <a:t>Because we have finite minds in an unredeemed body, we still are not able to completely understand the wisdom of God</a:t>
            </a:r>
          </a:p>
          <a:p>
            <a:pPr>
              <a:spcBef>
                <a:spcPts val="600"/>
              </a:spcBef>
            </a:pPr>
            <a:r>
              <a:rPr lang="en-US" dirty="0"/>
              <a:t>GOD’S WISDOM IS ABOVE OURS; THE GOOD NEWS IS THAT GOD’S WISDOM IS ALSO ABOVE THE DEVIL’S!</a:t>
            </a:r>
          </a:p>
          <a:p>
            <a:pPr>
              <a:spcBef>
                <a:spcPts val="600"/>
              </a:spcBef>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14215</TotalTime>
  <Words>2036</Words>
  <Application>Microsoft Office PowerPoint</Application>
  <PresentationFormat>On-screen Show (4:3)</PresentationFormat>
  <Paragraphs>76</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Calibri Light</vt:lpstr>
      <vt:lpstr>Constantia</vt:lpstr>
      <vt:lpstr>Tahoma</vt:lpstr>
      <vt:lpstr>Wingdings 2</vt:lpstr>
      <vt:lpstr>Flow</vt:lpstr>
      <vt:lpstr>     REFINED BY FIRE </vt:lpstr>
      <vt:lpstr>WORD FOR THE JOURNEY</vt:lpstr>
      <vt:lpstr>THE WISDOM OF GOD</vt:lpstr>
      <vt:lpstr>HOW IT BEGINS</vt:lpstr>
      <vt:lpstr>THE GREAT EXCHANGE</vt:lpstr>
      <vt:lpstr>WHAT NATURALLY FOLLOWS</vt:lpstr>
      <vt:lpstr>WHEN WE CHOOSE GOD</vt:lpstr>
      <vt:lpstr>THE WAYS OF GOD</vt:lpstr>
      <vt:lpstr>THE END OF THE ARGUMENT</vt:lpstr>
      <vt:lpstr>HARDENED MIND</vt:lpstr>
      <vt:lpstr>THE BEGINNING OF CORRECTION</vt:lpstr>
      <vt:lpstr>SUBJECTION TO GOVERNMENT</vt:lpstr>
      <vt:lpstr>PRINCIPLES OF CONSCIENCE</vt:lpstr>
      <vt:lpstr>SELF-DENIAL</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529</cp:revision>
  <cp:lastPrinted>2021-06-30T19:16:45Z</cp:lastPrinted>
  <dcterms:created xsi:type="dcterms:W3CDTF">2014-08-15T13:44:17Z</dcterms:created>
  <dcterms:modified xsi:type="dcterms:W3CDTF">2021-07-07T16:39:26Z</dcterms:modified>
</cp:coreProperties>
</file>