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80" r:id="rId3"/>
    <p:sldId id="270" r:id="rId4"/>
    <p:sldId id="275" r:id="rId5"/>
    <p:sldId id="272" r:id="rId6"/>
    <p:sldId id="258" r:id="rId7"/>
    <p:sldId id="259" r:id="rId8"/>
    <p:sldId id="276" r:id="rId9"/>
    <p:sldId id="271" r:id="rId10"/>
    <p:sldId id="277" r:id="rId11"/>
    <p:sldId id="278" r:id="rId12"/>
    <p:sldId id="279"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3" userDrawn="1">
          <p15:clr>
            <a:srgbClr val="A4A3A4"/>
          </p15:clr>
        </p15:guide>
        <p15:guide id="2" pos="22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3190" autoAdjust="0"/>
  </p:normalViewPr>
  <p:slideViewPr>
    <p:cSldViewPr>
      <p:cViewPr varScale="1">
        <p:scale>
          <a:sx n="51" d="100"/>
          <a:sy n="51" d="100"/>
        </p:scale>
        <p:origin x="1349"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43"/>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51247"/>
          </a:xfrm>
          <a:prstGeom prst="rect">
            <a:avLst/>
          </a:prstGeom>
        </p:spPr>
        <p:txBody>
          <a:bodyPr vert="horz" lIns="91427" tIns="45713" rIns="91427" bIns="45713" rtlCol="0"/>
          <a:lstStyle>
            <a:lvl1pPr algn="r">
              <a:defRPr sz="1200"/>
            </a:lvl1pPr>
          </a:lstStyle>
          <a:p>
            <a:fld id="{15656505-3B48-46D1-B0B1-6771BE1808BF}" type="datetimeFigureOut">
              <a:rPr lang="en-US" smtClean="0"/>
              <a:pPr/>
              <a:t>6/30/2021</a:t>
            </a:fld>
            <a:endParaRPr lang="en-US" dirty="0"/>
          </a:p>
        </p:txBody>
      </p:sp>
      <p:sp>
        <p:nvSpPr>
          <p:cNvPr id="4" name="Footer Placeholder 3"/>
          <p:cNvSpPr>
            <a:spLocks noGrp="1"/>
          </p:cNvSpPr>
          <p:nvPr>
            <p:ph type="ftr" sz="quarter" idx="2"/>
          </p:nvPr>
        </p:nvSpPr>
        <p:spPr>
          <a:xfrm>
            <a:off x="0" y="8572126"/>
            <a:ext cx="3070860" cy="451247"/>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572126"/>
            <a:ext cx="3070860" cy="451247"/>
          </a:xfrm>
          <a:prstGeom prst="rect">
            <a:avLst/>
          </a:prstGeom>
        </p:spPr>
        <p:txBody>
          <a:bodyPr vert="horz" lIns="91427" tIns="45713" rIns="91427" bIns="45713"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1247"/>
          </a:xfrm>
          <a:prstGeom prst="rect">
            <a:avLst/>
          </a:prstGeom>
        </p:spPr>
        <p:txBody>
          <a:bodyPr vert="horz" lIns="91427" tIns="45713" rIns="91427" bIns="45713" rtlCol="0"/>
          <a:lstStyle>
            <a:lvl1pPr algn="r">
              <a:defRPr sz="1200"/>
            </a:lvl1pPr>
          </a:lstStyle>
          <a:p>
            <a:fld id="{9E849456-192A-4768-B04D-F7C496E14C0B}" type="datetimeFigureOut">
              <a:rPr lang="en-US" smtClean="0"/>
              <a:pPr/>
              <a:t>6/30/2021</a:t>
            </a:fld>
            <a:endParaRPr lang="en-US" dirty="0"/>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27" tIns="45713" rIns="91427" bIns="45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1247"/>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1247"/>
          </a:xfrm>
          <a:prstGeom prst="rect">
            <a:avLst/>
          </a:prstGeom>
        </p:spPr>
        <p:txBody>
          <a:bodyPr vert="horz" lIns="91427" tIns="45713" rIns="91427" bIns="45713"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6/30/2021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6/30/2021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6/30/2021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6/30/2021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6/30/2021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352-2458</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a:bodyPr>
          <a:lstStyle/>
          <a:p>
            <a:pPr algn="ctr"/>
            <a:r>
              <a:rPr lang="en-US" b="1" dirty="0">
                <a:effectLst>
                  <a:outerShdw blurRad="38100" dist="38100" dir="2700000" algn="tl">
                    <a:srgbClr val="000000">
                      <a:alpha val="43137"/>
                    </a:srgbClr>
                  </a:outerShdw>
                </a:effectLst>
              </a:rPr>
              <a:t>TRUSTING GOD</a:t>
            </a:r>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b="1" dirty="0"/>
              <a:t>Proverbs 3:5-7 </a:t>
            </a:r>
            <a:r>
              <a:rPr lang="en-US" dirty="0"/>
              <a:t> Trust in the </a:t>
            </a:r>
            <a:r>
              <a:rPr lang="en-US" cap="small" dirty="0"/>
              <a:t>LORD</a:t>
            </a:r>
            <a:r>
              <a:rPr lang="en-US" dirty="0"/>
              <a:t> with all your heart and do not lean on your own understanding. In all your ways acknowledge Him, and He will make your paths straight. </a:t>
            </a:r>
            <a:br>
              <a:rPr lang="en-US" dirty="0"/>
            </a:br>
            <a:r>
              <a:rPr lang="en-US" dirty="0"/>
              <a:t>Do not be wise in your own eyes; fear the </a:t>
            </a:r>
            <a:r>
              <a:rPr lang="en-US" cap="small" dirty="0"/>
              <a:t>LORD</a:t>
            </a:r>
            <a:r>
              <a:rPr lang="en-US" dirty="0"/>
              <a:t> and turn away from evil. </a:t>
            </a:r>
          </a:p>
          <a:p>
            <a:r>
              <a:rPr lang="en-US" b="1" dirty="0"/>
              <a:t>Psalm 62:7-8 </a:t>
            </a:r>
            <a:r>
              <a:rPr lang="en-US" dirty="0"/>
              <a:t> On God my salvation and my glory </a:t>
            </a:r>
            <a:r>
              <a:rPr lang="en-US" i="1" dirty="0"/>
              <a:t>rest;</a:t>
            </a:r>
            <a:r>
              <a:rPr lang="en-US" dirty="0"/>
              <a:t> The rock of my strength, my refuge is in God. Trust in Him at all times, O people; Pour out your heart before Him; God is a refuge for us. Selah. </a:t>
            </a:r>
          </a:p>
          <a:p>
            <a:r>
              <a:rPr lang="en-US" dirty="0"/>
              <a:t>Selah: lift up; exalt</a:t>
            </a:r>
          </a:p>
          <a:p>
            <a:r>
              <a:rPr lang="en-US" dirty="0"/>
              <a:t>Refuge: </a:t>
            </a:r>
            <a:r>
              <a:rPr lang="en-US" i="1" dirty="0" err="1"/>
              <a:t>machaseh</a:t>
            </a:r>
            <a:r>
              <a:rPr lang="en-US" i="1" dirty="0"/>
              <a:t>: </a:t>
            </a:r>
            <a:r>
              <a:rPr lang="en-US" dirty="0"/>
              <a:t>strong shelter</a:t>
            </a:r>
          </a:p>
          <a:p>
            <a:r>
              <a:rPr lang="en-US" b="1" dirty="0"/>
              <a:t>Proverbs 18:10 </a:t>
            </a:r>
            <a:r>
              <a:rPr lang="en-US" dirty="0"/>
              <a:t> The name of the </a:t>
            </a:r>
            <a:r>
              <a:rPr lang="en-US" cap="small" dirty="0"/>
              <a:t>LORD</a:t>
            </a:r>
            <a:r>
              <a:rPr lang="en-US" dirty="0"/>
              <a:t> is a strong tower; the righteous runs into it and is safe. </a:t>
            </a:r>
            <a:br>
              <a:rPr lang="en-US" dirty="0"/>
            </a:br>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914400"/>
          </a:xfrm>
        </p:spPr>
        <p:txBody>
          <a:bodyPr>
            <a:normAutofit/>
          </a:bodyPr>
          <a:lstStyle/>
          <a:p>
            <a:pPr algn="ctr"/>
            <a:r>
              <a:rPr lang="en-US" b="1" dirty="0">
                <a:effectLst>
                  <a:outerShdw blurRad="38100" dist="38100" dir="2700000" algn="tl">
                    <a:srgbClr val="000000">
                      <a:alpha val="43137"/>
                    </a:srgbClr>
                  </a:outerShdw>
                </a:effectLst>
              </a:rPr>
              <a:t>PROMISES</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dirty="0"/>
              <a:t>Scripture has many promises that cause us to feel secure in our trust of God</a:t>
            </a:r>
          </a:p>
          <a:p>
            <a:pPr>
              <a:lnSpc>
                <a:spcPct val="95000"/>
              </a:lnSpc>
              <a:spcBef>
                <a:spcPts val="300"/>
              </a:spcBef>
            </a:pPr>
            <a:r>
              <a:rPr lang="en-US" b="1" dirty="0"/>
              <a:t>Psalm 103:17-18 </a:t>
            </a:r>
            <a:r>
              <a:rPr lang="en-US" dirty="0"/>
              <a:t> But the </a:t>
            </a:r>
            <a:r>
              <a:rPr lang="en-US" dirty="0" err="1"/>
              <a:t>lovingkindness</a:t>
            </a:r>
            <a:r>
              <a:rPr lang="en-US" dirty="0"/>
              <a:t> of the </a:t>
            </a:r>
            <a:r>
              <a:rPr lang="en-US" cap="small" dirty="0"/>
              <a:t>LORD</a:t>
            </a:r>
            <a:r>
              <a:rPr lang="en-US" dirty="0"/>
              <a:t> is from everlasting to everlasting on those who fear Him, and His righteousness to children's children, to those who keep His covenant and remember His precepts to do them. </a:t>
            </a:r>
          </a:p>
          <a:p>
            <a:pPr>
              <a:lnSpc>
                <a:spcPct val="95000"/>
              </a:lnSpc>
              <a:spcBef>
                <a:spcPts val="300"/>
              </a:spcBef>
            </a:pPr>
            <a:r>
              <a:rPr lang="en-US" b="1" dirty="0"/>
              <a:t>Psalm 103:19-22 </a:t>
            </a:r>
            <a:r>
              <a:rPr lang="en-US" dirty="0"/>
              <a:t> The </a:t>
            </a:r>
            <a:r>
              <a:rPr lang="en-US" cap="small" dirty="0"/>
              <a:t>LORD</a:t>
            </a:r>
            <a:r>
              <a:rPr lang="en-US" dirty="0"/>
              <a:t> has established His throne in the heavens, and His sovereignty rules over all.  Bless the </a:t>
            </a:r>
            <a:r>
              <a:rPr lang="en-US" cap="small" dirty="0"/>
              <a:t>LORD</a:t>
            </a:r>
            <a:r>
              <a:rPr lang="en-US" dirty="0"/>
              <a:t>, you His angels, mighty in strength, who perform His word, obeying the voice of His word!  Bless the </a:t>
            </a:r>
            <a:r>
              <a:rPr lang="en-US" cap="small" dirty="0"/>
              <a:t>LORD</a:t>
            </a:r>
            <a:r>
              <a:rPr lang="en-US" dirty="0"/>
              <a:t>, all you His hosts, you who serve Him, doing His will. Bless the </a:t>
            </a:r>
            <a:r>
              <a:rPr lang="en-US" cap="small" dirty="0"/>
              <a:t>LORD</a:t>
            </a:r>
            <a:r>
              <a:rPr lang="en-US" dirty="0"/>
              <a:t>, all you works of His, in all places of His dominion; bless the </a:t>
            </a:r>
            <a:r>
              <a:rPr lang="en-US" cap="small" dirty="0"/>
              <a:t>LORD</a:t>
            </a:r>
            <a:r>
              <a:rPr lang="en-US" dirty="0"/>
              <a:t>, O my soul! </a:t>
            </a:r>
          </a:p>
          <a:p>
            <a:pPr>
              <a:lnSpc>
                <a:spcPct val="95000"/>
              </a:lnSpc>
              <a:spcBef>
                <a:spcPts val="300"/>
              </a:spcBef>
            </a:pPr>
            <a:endParaRPr lang="en-US" dirty="0"/>
          </a:p>
          <a:p>
            <a:pPr>
              <a:lnSpc>
                <a:spcPct val="95000"/>
              </a:lnSpc>
              <a:spcBef>
                <a:spcPts val="300"/>
              </a:spcBef>
            </a:pP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en-US" sz="4800" b="1" dirty="0">
                <a:effectLst>
                  <a:outerShdw blurRad="38100" dist="38100" dir="2700000" algn="tl">
                    <a:srgbClr val="000000">
                      <a:alpha val="43137"/>
                    </a:srgbClr>
                  </a:outerShdw>
                </a:effectLst>
              </a:rPr>
              <a:t>ABIDING IN TRUST</a:t>
            </a:r>
          </a:p>
        </p:txBody>
      </p:sp>
      <p:sp>
        <p:nvSpPr>
          <p:cNvPr id="3" name="Content Placeholder 2"/>
          <p:cNvSpPr>
            <a:spLocks noGrp="1"/>
          </p:cNvSpPr>
          <p:nvPr>
            <p:ph idx="1"/>
          </p:nvPr>
        </p:nvSpPr>
        <p:spPr>
          <a:xfrm>
            <a:off x="0" y="1219200"/>
            <a:ext cx="9144000" cy="5638800"/>
          </a:xfrm>
        </p:spPr>
        <p:txBody>
          <a:bodyPr>
            <a:normAutofit/>
          </a:bodyPr>
          <a:lstStyle/>
          <a:p>
            <a:r>
              <a:rPr lang="en-US" b="1" dirty="0"/>
              <a:t>Psalm 15:1-5</a:t>
            </a:r>
            <a:r>
              <a:rPr lang="en-US" dirty="0"/>
              <a:t> O </a:t>
            </a:r>
            <a:r>
              <a:rPr lang="en-US" cap="small" dirty="0"/>
              <a:t>LORD</a:t>
            </a:r>
            <a:r>
              <a:rPr lang="en-US" dirty="0"/>
              <a:t>, who may abide in Your tent? Who may dwell on Your holy hill?  He who walks with integrity, and works righteousness, and speaks truth in his heart. </a:t>
            </a:r>
            <a:br>
              <a:rPr lang="en-US" dirty="0"/>
            </a:br>
            <a:r>
              <a:rPr lang="en-US" dirty="0"/>
              <a:t>He does not slander with his tongue, nor does evil to his neighbor, nor takes up a reproach against his friend; in whose eyes a reprobate is despised, but who honors those who fear the </a:t>
            </a:r>
            <a:r>
              <a:rPr lang="en-US" cap="small" dirty="0"/>
              <a:t>LORD</a:t>
            </a:r>
            <a:r>
              <a:rPr lang="en-US" dirty="0"/>
              <a:t>; he swears to his own hurt and does not change; he does not put out his money at interest, nor does he take a bribe against the innocent. He who does these things will never be shaken. </a:t>
            </a:r>
          </a:p>
          <a:p>
            <a:r>
              <a:rPr lang="en-US" dirty="0"/>
              <a:t>Abide: </a:t>
            </a:r>
            <a:r>
              <a:rPr lang="en-US" i="1" dirty="0" err="1"/>
              <a:t>gur</a:t>
            </a:r>
            <a:r>
              <a:rPr lang="en-US" i="1" dirty="0"/>
              <a:t>: </a:t>
            </a:r>
            <a:r>
              <a:rPr lang="en-US" dirty="0"/>
              <a:t>dwell, live, hang out with</a:t>
            </a:r>
          </a:p>
          <a:p>
            <a:r>
              <a:rPr lang="en-US" dirty="0"/>
              <a:t>Shaken: </a:t>
            </a:r>
            <a:r>
              <a:rPr lang="en-US" i="1" dirty="0"/>
              <a:t>mot: </a:t>
            </a:r>
            <a:r>
              <a:rPr lang="en-US" dirty="0"/>
              <a:t>fall down, be moved; figuratively: fail to trust</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B885-AE1D-428A-9DB4-2EAE32C8E7B7}"/>
              </a:ext>
            </a:extLst>
          </p:cNvPr>
          <p:cNvSpPr>
            <a:spLocks noGrp="1"/>
          </p:cNvSpPr>
          <p:nvPr>
            <p:ph type="title"/>
          </p:nvPr>
        </p:nvSpPr>
        <p:spPr>
          <a:xfrm>
            <a:off x="457200" y="0"/>
            <a:ext cx="8229600" cy="15240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a:extLst>
              <a:ext uri="{FF2B5EF4-FFF2-40B4-BE49-F238E27FC236}">
                <a16:creationId xmlns:a16="http://schemas.microsoft.com/office/drawing/2014/main" id="{8CC89592-F5E9-45AC-B4CC-2A1FA7810D55}"/>
              </a:ext>
            </a:extLst>
          </p:cNvPr>
          <p:cNvSpPr>
            <a:spLocks noGrp="1"/>
          </p:cNvSpPr>
          <p:nvPr>
            <p:ph idx="1"/>
          </p:nvPr>
        </p:nvSpPr>
        <p:spPr/>
        <p:txBody>
          <a:bodyPr>
            <a:normAutofit lnSpcReduction="10000"/>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p:txBody>
      </p:sp>
      <p:sp>
        <p:nvSpPr>
          <p:cNvPr id="4" name="Slide Number Placeholder 3">
            <a:extLst>
              <a:ext uri="{FF2B5EF4-FFF2-40B4-BE49-F238E27FC236}">
                <a16:creationId xmlns:a16="http://schemas.microsoft.com/office/drawing/2014/main" id="{5C4C582F-8942-4BFE-84C8-6A5181D5ED37}"/>
              </a:ext>
            </a:extLst>
          </p:cNvPr>
          <p:cNvSpPr>
            <a:spLocks noGrp="1"/>
          </p:cNvSpPr>
          <p:nvPr>
            <p:ph type="sldNum" sz="quarter" idx="12"/>
          </p:nvPr>
        </p:nvSpPr>
        <p:spPr/>
        <p:txBody>
          <a:bodyPr/>
          <a:lstStyle/>
          <a:p>
            <a:fld id="{D91578CF-040D-409D-9DE8-CE1CCA31E899}" type="slidenum">
              <a:rPr lang="en-US" smtClean="0"/>
              <a:pPr/>
              <a:t>2</a:t>
            </a:fld>
            <a:endParaRPr lang="en-US" dirty="0"/>
          </a:p>
        </p:txBody>
      </p:sp>
    </p:spTree>
    <p:extLst>
      <p:ext uri="{BB962C8B-B14F-4D97-AF65-F5344CB8AC3E}">
        <p14:creationId xmlns:p14="http://schemas.microsoft.com/office/powerpoint/2010/main" val="189046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b="1" dirty="0">
                <a:effectLst>
                  <a:outerShdw blurRad="38100" dist="38100" dir="2700000" algn="tl">
                    <a:srgbClr val="000000">
                      <a:alpha val="43137"/>
                    </a:srgbClr>
                  </a:outerShdw>
                </a:effectLst>
              </a:rPr>
              <a:t>ALWAYS TRUST GOD</a:t>
            </a:r>
          </a:p>
        </p:txBody>
      </p:sp>
      <p:sp>
        <p:nvSpPr>
          <p:cNvPr id="3" name="Content Placeholder 2"/>
          <p:cNvSpPr>
            <a:spLocks noGrp="1"/>
          </p:cNvSpPr>
          <p:nvPr>
            <p:ph idx="1"/>
          </p:nvPr>
        </p:nvSpPr>
        <p:spPr>
          <a:xfrm>
            <a:off x="0" y="990600"/>
            <a:ext cx="9144000" cy="5867400"/>
          </a:xfrm>
        </p:spPr>
        <p:txBody>
          <a:bodyPr>
            <a:normAutofit/>
          </a:bodyPr>
          <a:lstStyle/>
          <a:p>
            <a:r>
              <a:rPr lang="en-US" dirty="0"/>
              <a:t>In the first lesson, two questions were asked:</a:t>
            </a:r>
          </a:p>
          <a:p>
            <a:pPr>
              <a:buNone/>
            </a:pPr>
            <a:r>
              <a:rPr lang="en-US" dirty="0"/>
              <a:t>   1.  Can you </a:t>
            </a:r>
            <a:r>
              <a:rPr lang="en-US" b="1" dirty="0">
                <a:effectLst>
                  <a:outerShdw blurRad="38100" dist="38100" dir="2700000" algn="tl">
                    <a:srgbClr val="000000">
                      <a:alpha val="43137"/>
                    </a:srgbClr>
                  </a:outerShdw>
                </a:effectLst>
              </a:rPr>
              <a:t>trust</a:t>
            </a:r>
            <a:r>
              <a:rPr lang="en-US" dirty="0"/>
              <a:t> God’s sovereignty?  Is God trustworthy?</a:t>
            </a:r>
          </a:p>
          <a:p>
            <a:pPr>
              <a:spcBef>
                <a:spcPts val="0"/>
              </a:spcBef>
              <a:buNone/>
            </a:pPr>
            <a:r>
              <a:rPr lang="en-US" dirty="0"/>
              <a:t>   2.  Can </a:t>
            </a:r>
            <a:r>
              <a:rPr lang="en-US" b="1" dirty="0">
                <a:effectLst>
                  <a:outerShdw blurRad="38100" dist="38100" dir="2700000" algn="tl">
                    <a:srgbClr val="000000">
                      <a:alpha val="43137"/>
                    </a:srgbClr>
                  </a:outerShdw>
                </a:effectLst>
              </a:rPr>
              <a:t>you</a:t>
            </a:r>
            <a:r>
              <a:rPr lang="en-US" dirty="0"/>
              <a:t> trust God’s sovereignty?  Is your relationship</a:t>
            </a:r>
          </a:p>
          <a:p>
            <a:pPr>
              <a:spcBef>
                <a:spcPts val="0"/>
              </a:spcBef>
              <a:buNone/>
            </a:pPr>
            <a:r>
              <a:rPr lang="en-US" dirty="0"/>
              <a:t>        with God such that you can always trust Him? </a:t>
            </a:r>
          </a:p>
          <a:p>
            <a:pPr algn="ctr">
              <a:spcBef>
                <a:spcPts val="0"/>
              </a:spcBef>
              <a:buNone/>
            </a:pPr>
            <a:r>
              <a:rPr lang="en-US" dirty="0">
                <a:effectLst>
                  <a:outerShdw blurRad="38100" dist="38100" dir="2700000" algn="tl">
                    <a:srgbClr val="000000">
                      <a:alpha val="43137"/>
                    </a:srgbClr>
                  </a:outerShdw>
                </a:effectLst>
              </a:rPr>
              <a:t>THANKSGIVING IS ONE RESPONSE TO TRUSTING GOD</a:t>
            </a:r>
          </a:p>
          <a:p>
            <a:pPr>
              <a:spcBef>
                <a:spcPts val="0"/>
              </a:spcBef>
            </a:pPr>
            <a:r>
              <a:rPr lang="en-US" b="1" dirty="0"/>
              <a:t>1 Thessalonians 5:16-18 </a:t>
            </a:r>
            <a:r>
              <a:rPr lang="en-US" dirty="0"/>
              <a:t> Rejoice always;  pray without ceasing; in everything give thanks; for this is God's will for you in Christ Jesus. </a:t>
            </a:r>
          </a:p>
          <a:p>
            <a:pPr>
              <a:spcBef>
                <a:spcPts val="0"/>
              </a:spcBef>
            </a:pPr>
            <a:r>
              <a:rPr lang="en-US" dirty="0"/>
              <a:t>Being thankful during bad circumstances requires acknowledgement of dependence on God.</a:t>
            </a:r>
          </a:p>
          <a:p>
            <a:pPr>
              <a:spcBef>
                <a:spcPts val="0"/>
              </a:spcBef>
            </a:pPr>
            <a:r>
              <a:rPr lang="en-US" b="1" dirty="0"/>
              <a:t>Galatians 5:22-23 </a:t>
            </a:r>
            <a:r>
              <a:rPr lang="en-US" dirty="0"/>
              <a:t> But the fruit of the Spirit is love, joy, peace, patience, kindness, goodness, faithfulness, </a:t>
            </a:r>
            <a:br>
              <a:rPr lang="en-US" dirty="0"/>
            </a:br>
            <a:r>
              <a:rPr lang="en-US" dirty="0"/>
              <a:t>gentleness, self-control; against such things there is no law.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990600"/>
          </a:xfrm>
        </p:spPr>
        <p:txBody>
          <a:bodyPr>
            <a:normAutofit/>
          </a:bodyPr>
          <a:lstStyle/>
          <a:p>
            <a:pPr algn="ctr"/>
            <a:r>
              <a:rPr lang="en-US" b="1" dirty="0">
                <a:effectLst>
                  <a:outerShdw blurRad="38100" dist="38100" dir="2700000" algn="tl">
                    <a:srgbClr val="000000">
                      <a:alpha val="43137"/>
                    </a:srgbClr>
                  </a:outerShdw>
                </a:effectLst>
              </a:rPr>
              <a:t>WORSHIP</a:t>
            </a:r>
          </a:p>
        </p:txBody>
      </p:sp>
      <p:sp>
        <p:nvSpPr>
          <p:cNvPr id="3" name="Content Placeholder 2"/>
          <p:cNvSpPr>
            <a:spLocks noGrp="1"/>
          </p:cNvSpPr>
          <p:nvPr>
            <p:ph idx="1"/>
          </p:nvPr>
        </p:nvSpPr>
        <p:spPr>
          <a:xfrm>
            <a:off x="0" y="1143000"/>
            <a:ext cx="9144000" cy="5715000"/>
          </a:xfrm>
        </p:spPr>
        <p:txBody>
          <a:bodyPr>
            <a:noAutofit/>
          </a:bodyPr>
          <a:lstStyle/>
          <a:p>
            <a:pPr>
              <a:lnSpc>
                <a:spcPct val="95000"/>
              </a:lnSpc>
              <a:spcBef>
                <a:spcPts val="300"/>
              </a:spcBef>
            </a:pPr>
            <a:r>
              <a:rPr lang="en-US" dirty="0"/>
              <a:t>WORSHIPING GOD IN BAD TIMES ALSO SHOWS OUR RESPONSE TO GOD’S TRUSTWORTHINESS</a:t>
            </a:r>
          </a:p>
          <a:p>
            <a:pPr>
              <a:lnSpc>
                <a:spcPct val="95000"/>
              </a:lnSpc>
              <a:spcBef>
                <a:spcPts val="300"/>
              </a:spcBef>
            </a:pPr>
            <a:r>
              <a:rPr lang="en-US" dirty="0"/>
              <a:t>Worship is a two-directional process</a:t>
            </a:r>
          </a:p>
          <a:p>
            <a:pPr>
              <a:lnSpc>
                <a:spcPct val="95000"/>
              </a:lnSpc>
              <a:spcBef>
                <a:spcPts val="300"/>
              </a:spcBef>
              <a:buNone/>
            </a:pPr>
            <a:r>
              <a:rPr lang="en-US" dirty="0"/>
              <a:t>   1.  looking up toward God in His majesty, power, glory</a:t>
            </a:r>
          </a:p>
          <a:p>
            <a:pPr>
              <a:lnSpc>
                <a:spcPct val="95000"/>
              </a:lnSpc>
              <a:spcBef>
                <a:spcPts val="300"/>
              </a:spcBef>
              <a:buNone/>
            </a:pPr>
            <a:r>
              <a:rPr lang="en-US" dirty="0"/>
              <a:t>   2.  looking in toward our own sinfulness and dependence</a:t>
            </a:r>
          </a:p>
          <a:p>
            <a:pPr>
              <a:lnSpc>
                <a:spcPct val="95000"/>
              </a:lnSpc>
              <a:spcBef>
                <a:spcPts val="300"/>
              </a:spcBef>
            </a:pPr>
            <a:r>
              <a:rPr lang="en-US" b="1" dirty="0"/>
              <a:t>Exodus 33:19</a:t>
            </a:r>
            <a:r>
              <a:rPr lang="en-US" baseline="30000" dirty="0"/>
              <a:t> </a:t>
            </a:r>
            <a:r>
              <a:rPr lang="en-US" dirty="0"/>
              <a:t> And He said, "I Myself will make all My goodness pass before you, and will proclaim the name of the </a:t>
            </a:r>
            <a:r>
              <a:rPr lang="en-US" cap="small" dirty="0"/>
              <a:t>LORD</a:t>
            </a:r>
            <a:r>
              <a:rPr lang="en-US" dirty="0"/>
              <a:t> before you; and I will be gracious to whom I will be gracious, and will show compassion on whom I will show compassion." </a:t>
            </a:r>
          </a:p>
          <a:p>
            <a:pPr>
              <a:lnSpc>
                <a:spcPct val="95000"/>
              </a:lnSpc>
              <a:spcBef>
                <a:spcPts val="300"/>
              </a:spcBef>
            </a:pPr>
            <a:r>
              <a:rPr lang="en-US" dirty="0"/>
              <a:t>Real worship acknowledges that God has absolute sovereignty and can do whatever He wants, whenever He wants to do it</a:t>
            </a:r>
          </a:p>
          <a:p>
            <a:pPr>
              <a:lnSpc>
                <a:spcPct val="95000"/>
              </a:lnSpc>
              <a:spcBef>
                <a:spcPts val="300"/>
              </a:spcBef>
            </a:pPr>
            <a:r>
              <a:rPr lang="en-US" dirty="0"/>
              <a:t>Therefore, it is really good to know that God is for us</a:t>
            </a:r>
            <a:br>
              <a:rPr lang="en-US" dirty="0"/>
            </a:b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HUMILITY</a:t>
            </a:r>
          </a:p>
        </p:txBody>
      </p:sp>
      <p:sp>
        <p:nvSpPr>
          <p:cNvPr id="3" name="Content Placeholder 2"/>
          <p:cNvSpPr>
            <a:spLocks noGrp="1"/>
          </p:cNvSpPr>
          <p:nvPr>
            <p:ph idx="1"/>
          </p:nvPr>
        </p:nvSpPr>
        <p:spPr>
          <a:xfrm>
            <a:off x="0" y="1066800"/>
            <a:ext cx="9144000" cy="5791200"/>
          </a:xfrm>
        </p:spPr>
        <p:txBody>
          <a:bodyPr>
            <a:noAutofit/>
          </a:bodyPr>
          <a:lstStyle/>
          <a:p>
            <a:pPr>
              <a:spcBef>
                <a:spcPts val="300"/>
              </a:spcBef>
            </a:pPr>
            <a:r>
              <a:rPr lang="en-US" b="1" dirty="0"/>
              <a:t>1 Peter 5:6-7  </a:t>
            </a:r>
            <a:r>
              <a:rPr lang="en-US" dirty="0"/>
              <a:t>Therefore humble yourselves under the mighty hand of God, that He may exalt you at the proper time, casting all your anxiety on Him, because He cares for you.  </a:t>
            </a:r>
          </a:p>
          <a:p>
            <a:pPr>
              <a:spcBef>
                <a:spcPts val="300"/>
              </a:spcBef>
            </a:pPr>
            <a:r>
              <a:rPr lang="en-US" dirty="0">
                <a:solidFill>
                  <a:schemeClr val="bg2">
                    <a:lumMod val="10000"/>
                  </a:schemeClr>
                </a:solidFill>
              </a:rPr>
              <a:t>Humble: </a:t>
            </a:r>
            <a:r>
              <a:rPr lang="en-US" i="1" dirty="0" err="1">
                <a:solidFill>
                  <a:schemeClr val="bg2">
                    <a:lumMod val="10000"/>
                  </a:schemeClr>
                </a:solidFill>
              </a:rPr>
              <a:t>tapeinos</a:t>
            </a:r>
            <a:r>
              <a:rPr lang="en-US" i="1" dirty="0">
                <a:solidFill>
                  <a:schemeClr val="bg2">
                    <a:lumMod val="10000"/>
                  </a:schemeClr>
                </a:solidFill>
              </a:rPr>
              <a:t>: </a:t>
            </a:r>
            <a:r>
              <a:rPr lang="en-US" dirty="0">
                <a:solidFill>
                  <a:schemeClr val="bg2">
                    <a:lumMod val="10000"/>
                  </a:schemeClr>
                </a:solidFill>
              </a:rPr>
              <a:t>to bow down, literally or figuratively</a:t>
            </a:r>
          </a:p>
          <a:p>
            <a:pPr>
              <a:spcBef>
                <a:spcPts val="300"/>
              </a:spcBef>
            </a:pPr>
            <a:r>
              <a:rPr lang="en-US" b="1" dirty="0"/>
              <a:t>2 Corinthians 12:7 </a:t>
            </a:r>
            <a:r>
              <a:rPr lang="en-US" dirty="0"/>
              <a:t> Because of the surpassing greatness of the revelations, for this reason, to keep me from exalting myself, there was given me a thorn in the flesh, a messenger of Satan to torment me—to keep me from exalting myself! </a:t>
            </a:r>
          </a:p>
          <a:p>
            <a:pPr>
              <a:spcBef>
                <a:spcPts val="300"/>
              </a:spcBef>
            </a:pPr>
            <a:r>
              <a:rPr lang="en-US" b="1" dirty="0"/>
              <a:t>James 4:6 </a:t>
            </a:r>
            <a:r>
              <a:rPr lang="en-US" dirty="0"/>
              <a:t> But He gives a greater grace. Therefore </a:t>
            </a:r>
            <a:r>
              <a:rPr lang="en-US" i="1" dirty="0"/>
              <a:t>it</a:t>
            </a:r>
            <a:r>
              <a:rPr lang="en-US" dirty="0"/>
              <a:t> says, "G</a:t>
            </a:r>
            <a:r>
              <a:rPr lang="en-US" cap="small" dirty="0"/>
              <a:t>OD IS OPPOSED TO THE PROUD</a:t>
            </a:r>
            <a:r>
              <a:rPr lang="en-US" dirty="0"/>
              <a:t>, </a:t>
            </a:r>
            <a:r>
              <a:rPr lang="en-US" cap="small" dirty="0"/>
              <a:t>BUT GIVES GRACE TO THE HUMBLE</a:t>
            </a:r>
            <a:r>
              <a:rPr lang="en-US" dirty="0"/>
              <a:t>." </a:t>
            </a:r>
            <a:br>
              <a:rPr lang="en-US" dirty="0"/>
            </a:br>
            <a:br>
              <a:rPr lang="en-US" dirty="0"/>
            </a:br>
            <a:endParaRPr lang="en-US" dirty="0"/>
          </a:p>
          <a:p>
            <a:pPr>
              <a:spcBef>
                <a:spcPts val="300"/>
              </a:spcBef>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FORGIVENESS</a:t>
            </a:r>
          </a:p>
        </p:txBody>
      </p:sp>
      <p:sp>
        <p:nvSpPr>
          <p:cNvPr id="3" name="Content Placeholder 2"/>
          <p:cNvSpPr>
            <a:spLocks noGrp="1"/>
          </p:cNvSpPr>
          <p:nvPr>
            <p:ph idx="1"/>
          </p:nvPr>
        </p:nvSpPr>
        <p:spPr>
          <a:xfrm>
            <a:off x="0" y="990600"/>
            <a:ext cx="9372600" cy="5867400"/>
          </a:xfrm>
        </p:spPr>
        <p:txBody>
          <a:bodyPr>
            <a:noAutofit/>
          </a:bodyPr>
          <a:lstStyle/>
          <a:p>
            <a:pPr>
              <a:lnSpc>
                <a:spcPct val="86000"/>
              </a:lnSpc>
              <a:spcBef>
                <a:spcPts val="100"/>
              </a:spcBef>
            </a:pPr>
            <a:r>
              <a:rPr lang="en-US" dirty="0">
                <a:solidFill>
                  <a:schemeClr val="bg2">
                    <a:lumMod val="10000"/>
                  </a:schemeClr>
                </a:solidFill>
              </a:rPr>
              <a:t>Choosing to forgive people who harmed us in some way shows that we have learned to trust God’s sovereignty.</a:t>
            </a:r>
          </a:p>
          <a:p>
            <a:pPr>
              <a:lnSpc>
                <a:spcPct val="86000"/>
              </a:lnSpc>
              <a:spcBef>
                <a:spcPts val="100"/>
              </a:spcBef>
              <a:buNone/>
            </a:pPr>
            <a:r>
              <a:rPr lang="en-US" dirty="0">
                <a:solidFill>
                  <a:schemeClr val="bg2">
                    <a:lumMod val="10000"/>
                  </a:schemeClr>
                </a:solidFill>
              </a:rPr>
              <a:t>   </a:t>
            </a:r>
            <a:r>
              <a:rPr lang="en-US" sz="2400" b="1" dirty="0">
                <a:solidFill>
                  <a:schemeClr val="bg2">
                    <a:lumMod val="10000"/>
                  </a:schemeClr>
                </a:solidFill>
                <a:effectLst>
                  <a:outerShdw blurRad="38100" dist="38100" dir="2700000" algn="tl">
                    <a:srgbClr val="000000">
                      <a:alpha val="43137"/>
                    </a:srgbClr>
                  </a:outerShdw>
                </a:effectLst>
              </a:rPr>
              <a:t>1.  </a:t>
            </a:r>
            <a:r>
              <a:rPr lang="en-US" sz="2400" b="1" dirty="0">
                <a:solidFill>
                  <a:schemeClr val="bg2">
                    <a:lumMod val="10000"/>
                  </a:schemeClr>
                </a:solidFill>
              </a:rPr>
              <a:t>We are all sinners forgiven by God’s grace</a:t>
            </a:r>
          </a:p>
          <a:p>
            <a:pPr>
              <a:lnSpc>
                <a:spcPct val="86000"/>
              </a:lnSpc>
              <a:spcBef>
                <a:spcPts val="100"/>
              </a:spcBef>
            </a:pPr>
            <a:r>
              <a:rPr lang="en-US" b="1" dirty="0"/>
              <a:t>Ecclesiastes 7:21 </a:t>
            </a:r>
            <a:r>
              <a:rPr lang="en-US" dirty="0"/>
              <a:t> Also, do not take seriously all words which are spoken, so that you will not hear your servant cursing you.</a:t>
            </a:r>
          </a:p>
          <a:p>
            <a:pPr>
              <a:lnSpc>
                <a:spcPct val="86000"/>
              </a:lnSpc>
              <a:spcBef>
                <a:spcPts val="100"/>
              </a:spcBef>
              <a:buNone/>
            </a:pPr>
            <a:r>
              <a:rPr lang="en-US" dirty="0"/>
              <a:t>   </a:t>
            </a:r>
            <a:r>
              <a:rPr lang="en-US" sz="2400" b="1" dirty="0">
                <a:effectLst>
                  <a:outerShdw blurRad="38100" dist="38100" dir="2700000" algn="tl">
                    <a:srgbClr val="000000">
                      <a:alpha val="43137"/>
                    </a:srgbClr>
                  </a:outerShdw>
                </a:effectLst>
              </a:rPr>
              <a:t>2</a:t>
            </a:r>
            <a:r>
              <a:rPr lang="en-US" sz="2400" b="1" dirty="0"/>
              <a:t>.  The hurtful person is just the instrument being used</a:t>
            </a:r>
          </a:p>
          <a:p>
            <a:pPr>
              <a:lnSpc>
                <a:spcPct val="86000"/>
              </a:lnSpc>
              <a:spcBef>
                <a:spcPts val="100"/>
              </a:spcBef>
            </a:pPr>
            <a:r>
              <a:rPr lang="en-US" b="1" dirty="0"/>
              <a:t>3 John 1:9-11  </a:t>
            </a:r>
            <a:r>
              <a:rPr lang="en-US" dirty="0"/>
              <a:t>I wrote something to the church; but </a:t>
            </a:r>
            <a:r>
              <a:rPr lang="en-US" dirty="0" err="1"/>
              <a:t>Diotrephes</a:t>
            </a:r>
            <a:r>
              <a:rPr lang="en-US" dirty="0"/>
              <a:t>, who loves to be first among them, does not accept what we say. For this reason, if I come, I will call attention to his deeds which he does, unjustly accusing us with wicked words; and not satisfied with this, he himself does not receive the brethren, either, and he forbids those who desire </a:t>
            </a:r>
            <a:r>
              <a:rPr lang="en-US" i="1" dirty="0"/>
              <a:t>to do so</a:t>
            </a:r>
            <a:r>
              <a:rPr lang="en-US" dirty="0"/>
              <a:t> and puts </a:t>
            </a:r>
            <a:r>
              <a:rPr lang="en-US" i="1" dirty="0"/>
              <a:t>them</a:t>
            </a:r>
            <a:r>
              <a:rPr lang="en-US" dirty="0"/>
              <a:t> out of the church. Beloved, do not imitate what is evil, but what is good. The one who does good is of God; the one who does evil has </a:t>
            </a:r>
          </a:p>
          <a:p>
            <a:pPr>
              <a:lnSpc>
                <a:spcPct val="86000"/>
              </a:lnSpc>
              <a:spcBef>
                <a:spcPts val="100"/>
              </a:spcBef>
              <a:buNone/>
            </a:pPr>
            <a:r>
              <a:rPr lang="en-US" dirty="0"/>
              <a:t>   not seen God. </a:t>
            </a:r>
            <a:endParaRPr lang="en-US" dirty="0">
              <a:solidFill>
                <a:schemeClr val="bg2">
                  <a:lumMod val="10000"/>
                </a:schemeClr>
              </a:solidFill>
            </a:endParaRPr>
          </a:p>
        </p:txBody>
      </p:sp>
      <p:sp>
        <p:nvSpPr>
          <p:cNvPr id="4" name="Slide Number Placeholder 3"/>
          <p:cNvSpPr>
            <a:spLocks noGrp="1"/>
          </p:cNvSpPr>
          <p:nvPr>
            <p:ph type="sldNum" sz="quarter" idx="12"/>
          </p:nvPr>
        </p:nvSpPr>
        <p:spPr>
          <a:xfrm>
            <a:off x="8382000" y="6356350"/>
            <a:ext cx="533400" cy="365125"/>
          </a:xfrm>
        </p:spPr>
        <p:txBody>
          <a:bodyPr/>
          <a:lstStyle/>
          <a:p>
            <a:r>
              <a:rPr lang="en-US" dirty="0"/>
              <a:t> </a:t>
            </a:r>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a:bodyPr>
          <a:lstStyle/>
          <a:p>
            <a:pPr algn="ctr"/>
            <a:r>
              <a:rPr lang="en-US" b="1" dirty="0">
                <a:effectLst>
                  <a:outerShdw blurRad="38100" dist="38100" dir="2700000" algn="tl">
                    <a:srgbClr val="000000">
                      <a:alpha val="43137"/>
                    </a:srgbClr>
                  </a:outerShdw>
                </a:effectLst>
              </a:rPr>
              <a:t>PRAYER FOR DELIVERANCE</a:t>
            </a:r>
          </a:p>
        </p:txBody>
      </p:sp>
      <p:sp>
        <p:nvSpPr>
          <p:cNvPr id="3" name="Content Placeholder 2"/>
          <p:cNvSpPr>
            <a:spLocks noGrp="1"/>
          </p:cNvSpPr>
          <p:nvPr>
            <p:ph idx="1"/>
          </p:nvPr>
        </p:nvSpPr>
        <p:spPr>
          <a:xfrm>
            <a:off x="0" y="1219200"/>
            <a:ext cx="9144000" cy="5638800"/>
          </a:xfrm>
        </p:spPr>
        <p:txBody>
          <a:bodyPr>
            <a:noAutofit/>
          </a:bodyPr>
          <a:lstStyle/>
          <a:p>
            <a:pPr>
              <a:spcBef>
                <a:spcPts val="600"/>
              </a:spcBef>
            </a:pPr>
            <a:r>
              <a:rPr lang="en-US" dirty="0">
                <a:solidFill>
                  <a:schemeClr val="bg2">
                    <a:lumMod val="10000"/>
                  </a:schemeClr>
                </a:solidFill>
              </a:rPr>
              <a:t>Just because we trust God’s sovereignty doesn’t mean that we should not pray for deliverance.</a:t>
            </a:r>
          </a:p>
          <a:p>
            <a:pPr>
              <a:spcBef>
                <a:spcPts val="600"/>
              </a:spcBef>
            </a:pPr>
            <a:r>
              <a:rPr lang="en-US" b="1" dirty="0"/>
              <a:t>Matthew 26:39</a:t>
            </a:r>
            <a:r>
              <a:rPr lang="en-US" baseline="30000" dirty="0"/>
              <a:t> </a:t>
            </a:r>
            <a:r>
              <a:rPr lang="en-US" dirty="0"/>
              <a:t> And He went a little beyond </a:t>
            </a:r>
            <a:r>
              <a:rPr lang="en-US" i="1" dirty="0"/>
              <a:t>them,</a:t>
            </a:r>
            <a:r>
              <a:rPr lang="en-US" dirty="0"/>
              <a:t> and fell on His face and prayed, saying, "My Father, if it is possible, let this cup pass from Me; yet not as I will, but as You will." </a:t>
            </a:r>
          </a:p>
          <a:p>
            <a:pPr>
              <a:spcBef>
                <a:spcPts val="600"/>
              </a:spcBef>
            </a:pPr>
            <a:r>
              <a:rPr lang="en-US" b="1" dirty="0"/>
              <a:t>Luke 22:31-32 </a:t>
            </a:r>
            <a:r>
              <a:rPr lang="en-US" dirty="0"/>
              <a:t> "Simon, Simon, behold, Satan has demanded </a:t>
            </a:r>
            <a:r>
              <a:rPr lang="en-US" i="1" dirty="0"/>
              <a:t>permission</a:t>
            </a:r>
            <a:r>
              <a:rPr lang="en-US" dirty="0"/>
              <a:t> to sift you like wheat; but I have prayed for you, that your faith may not fail; and you, when once you have turned again, strengthen your brothers." </a:t>
            </a:r>
          </a:p>
          <a:p>
            <a:pPr>
              <a:spcBef>
                <a:spcPts val="600"/>
              </a:spcBef>
            </a:pPr>
            <a:r>
              <a:rPr lang="en-US" dirty="0"/>
              <a:t>Demanded: </a:t>
            </a:r>
            <a:r>
              <a:rPr lang="en-US" i="1" dirty="0" err="1"/>
              <a:t>exaiteo</a:t>
            </a:r>
            <a:r>
              <a:rPr lang="en-US" dirty="0"/>
              <a:t>: to forcefully ask</a:t>
            </a:r>
          </a:p>
          <a:p>
            <a:pPr>
              <a:spcBef>
                <a:spcPts val="600"/>
              </a:spcBef>
            </a:pPr>
            <a:r>
              <a:rPr lang="en-US" b="1" dirty="0"/>
              <a:t>James 4:7 </a:t>
            </a:r>
            <a:r>
              <a:rPr lang="en-US" dirty="0"/>
              <a:t> Submit therefore to God. Resist the devil and he will flee from you. </a:t>
            </a:r>
            <a:br>
              <a:rPr lang="en-US" dirty="0"/>
            </a:b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a:bodyPr>
          <a:lstStyle/>
          <a:p>
            <a:pPr algn="ctr"/>
            <a:r>
              <a:rPr lang="en-US" b="1" dirty="0">
                <a:effectLst>
                  <a:outerShdw blurRad="38100" dist="38100" dir="2700000" algn="tl">
                    <a:srgbClr val="000000">
                      <a:alpha val="43137"/>
                    </a:srgbClr>
                  </a:outerShdw>
                </a:effectLst>
                <a:ea typeface="Tahoma" pitchFamily="34" charset="0"/>
                <a:cs typeface="Tahoma" pitchFamily="34" charset="0"/>
              </a:rPr>
              <a:t>SEEK HIS GLORY</a:t>
            </a:r>
          </a:p>
        </p:txBody>
      </p:sp>
      <p:sp>
        <p:nvSpPr>
          <p:cNvPr id="3" name="Content Placeholder 2"/>
          <p:cNvSpPr>
            <a:spLocks noGrp="1"/>
          </p:cNvSpPr>
          <p:nvPr>
            <p:ph idx="1"/>
          </p:nvPr>
        </p:nvSpPr>
        <p:spPr>
          <a:xfrm>
            <a:off x="0" y="1219200"/>
            <a:ext cx="9144000" cy="5638800"/>
          </a:xfrm>
        </p:spPr>
        <p:txBody>
          <a:bodyPr>
            <a:normAutofit/>
          </a:bodyPr>
          <a:lstStyle/>
          <a:p>
            <a:r>
              <a:rPr lang="en-US" dirty="0"/>
              <a:t>We show that we trust God’s sovereignty when we seek   His glory above all else, even in the midst of adversity</a:t>
            </a:r>
          </a:p>
          <a:p>
            <a:r>
              <a:rPr lang="en-US" b="1" dirty="0"/>
              <a:t>Philippians 1:12-15 </a:t>
            </a:r>
            <a:r>
              <a:rPr lang="en-US" baseline="30000" dirty="0"/>
              <a:t> </a:t>
            </a:r>
            <a:r>
              <a:rPr lang="en-US" dirty="0"/>
              <a:t> Now I want you to know, brethren, that my circumstances have turned out for the greater progress of the gospel, so that my imprisonment in </a:t>
            </a:r>
            <a:r>
              <a:rPr lang="en-US" i="1" dirty="0"/>
              <a:t>the cause of</a:t>
            </a:r>
            <a:r>
              <a:rPr lang="en-US" dirty="0"/>
              <a:t> Christ has become well known throughout the whole praetorian guard and to everyone else, and that most of the brethren, trusting in the Lord because of my imprisonment, have far more courage to speak the word of God without fear.  Some, to be sure, are preaching Christ even from envy and strife, but some also from good will;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SEEKING GOD’S GLORY</a:t>
            </a:r>
          </a:p>
        </p:txBody>
      </p:sp>
      <p:sp>
        <p:nvSpPr>
          <p:cNvPr id="3" name="Content Placeholder 2"/>
          <p:cNvSpPr>
            <a:spLocks noGrp="1"/>
          </p:cNvSpPr>
          <p:nvPr>
            <p:ph idx="1"/>
          </p:nvPr>
        </p:nvSpPr>
        <p:spPr>
          <a:xfrm>
            <a:off x="0" y="1066800"/>
            <a:ext cx="9144000" cy="5791200"/>
          </a:xfrm>
        </p:spPr>
        <p:txBody>
          <a:bodyPr>
            <a:noAutofit/>
          </a:bodyPr>
          <a:lstStyle/>
          <a:p>
            <a:pPr>
              <a:spcBef>
                <a:spcPts val="300"/>
              </a:spcBef>
            </a:pPr>
            <a:r>
              <a:rPr lang="en-US" dirty="0">
                <a:solidFill>
                  <a:schemeClr val="bg2">
                    <a:lumMod val="10000"/>
                  </a:schemeClr>
                </a:solidFill>
              </a:rPr>
              <a:t>Can we seek God’s glory and His way even if it means standing firm in very difficult circumstances</a:t>
            </a:r>
          </a:p>
          <a:p>
            <a:pPr>
              <a:spcBef>
                <a:spcPts val="300"/>
              </a:spcBef>
            </a:pPr>
            <a:r>
              <a:rPr lang="en-US" b="1" dirty="0"/>
              <a:t>Philippians 1:21-26 </a:t>
            </a:r>
            <a:r>
              <a:rPr lang="en-US" dirty="0"/>
              <a:t> For to me, to live is Christ and to die is gain. But if </a:t>
            </a:r>
            <a:r>
              <a:rPr lang="en-US" i="1" dirty="0"/>
              <a:t>I am</a:t>
            </a:r>
            <a:r>
              <a:rPr lang="en-US" dirty="0"/>
              <a:t> to live </a:t>
            </a:r>
            <a:r>
              <a:rPr lang="en-US" i="1" dirty="0"/>
              <a:t>on</a:t>
            </a:r>
            <a:r>
              <a:rPr lang="en-US" dirty="0"/>
              <a:t> in the flesh, this </a:t>
            </a:r>
            <a:r>
              <a:rPr lang="en-US" i="1" dirty="0"/>
              <a:t>will mean</a:t>
            </a:r>
            <a:r>
              <a:rPr lang="en-US" dirty="0"/>
              <a:t> fruitful labor for me; and I do not know which to choose. </a:t>
            </a:r>
            <a:br>
              <a:rPr lang="en-US" dirty="0"/>
            </a:br>
            <a:r>
              <a:rPr lang="en-US" dirty="0"/>
              <a:t>But I am hard-pressed from both </a:t>
            </a:r>
            <a:r>
              <a:rPr lang="en-US" i="1" dirty="0"/>
              <a:t>directions,</a:t>
            </a:r>
            <a:r>
              <a:rPr lang="en-US" dirty="0"/>
              <a:t> having the desire to depart and be with Christ, for </a:t>
            </a:r>
            <a:r>
              <a:rPr lang="en-US" i="1" dirty="0"/>
              <a:t>that</a:t>
            </a:r>
            <a:r>
              <a:rPr lang="en-US" dirty="0"/>
              <a:t> is very much better;  yet to remain on in the flesh is more necessary for your sake.  Convinced of this, I know that I will remain and continue with you all for your progress and joy in the faith, </a:t>
            </a:r>
            <a:br>
              <a:rPr lang="en-US" dirty="0"/>
            </a:br>
            <a:r>
              <a:rPr lang="en-US" dirty="0"/>
              <a:t>so that your proud confidence in me may abound in Christ Jesus through my coming to you again. </a:t>
            </a:r>
          </a:p>
          <a:p>
            <a:pPr>
              <a:spcBef>
                <a:spcPts val="300"/>
              </a:spcBef>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15990</TotalTime>
  <Words>1581</Words>
  <Application>Microsoft Office PowerPoint</Application>
  <PresentationFormat>On-screen Show (4:3)</PresentationFormat>
  <Paragraphs>77</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Calibri Light</vt:lpstr>
      <vt:lpstr>Constantia</vt:lpstr>
      <vt:lpstr>Tahoma</vt:lpstr>
      <vt:lpstr>Wingdings 2</vt:lpstr>
      <vt:lpstr>Flow</vt:lpstr>
      <vt:lpstr>     REFINED BY FIRE </vt:lpstr>
      <vt:lpstr>WORD FOR THE JOURNEY</vt:lpstr>
      <vt:lpstr>ALWAYS TRUST GOD</vt:lpstr>
      <vt:lpstr>WORSHIP</vt:lpstr>
      <vt:lpstr>HUMILITY</vt:lpstr>
      <vt:lpstr>FORGIVENESS</vt:lpstr>
      <vt:lpstr>PRAYER FOR DELIVERANCE</vt:lpstr>
      <vt:lpstr>SEEK HIS GLORY</vt:lpstr>
      <vt:lpstr>SEEKING GOD’S GLORY</vt:lpstr>
      <vt:lpstr>TRUSTING GOD</vt:lpstr>
      <vt:lpstr>PROMISES</vt:lpstr>
      <vt:lpstr>ABIDING IN TRUST</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525</cp:revision>
  <cp:lastPrinted>2021-06-28T22:37:52Z</cp:lastPrinted>
  <dcterms:created xsi:type="dcterms:W3CDTF">2014-08-15T13:44:17Z</dcterms:created>
  <dcterms:modified xsi:type="dcterms:W3CDTF">2021-06-30T22:26:49Z</dcterms:modified>
</cp:coreProperties>
</file>