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76" r:id="rId3"/>
    <p:sldId id="270" r:id="rId4"/>
    <p:sldId id="271" r:id="rId5"/>
    <p:sldId id="275" r:id="rId6"/>
    <p:sldId id="272" r:id="rId7"/>
    <p:sldId id="258" r:id="rId8"/>
    <p:sldId id="259" r:id="rId9"/>
    <p:sldId id="260" r:id="rId10"/>
    <p:sldId id="261" r:id="rId11"/>
    <p:sldId id="262" r:id="rId12"/>
    <p:sldId id="263" r:id="rId13"/>
    <p:sldId id="273" r:id="rId14"/>
    <p:sldId id="277" r:id="rId15"/>
    <p:sldId id="278" r:id="rId1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190" autoAdjust="0"/>
  </p:normalViewPr>
  <p:slideViewPr>
    <p:cSldViewPr>
      <p:cViewPr varScale="1">
        <p:scale>
          <a:sx n="51" d="100"/>
          <a:sy n="51" d="100"/>
        </p:scale>
        <p:origin x="1397"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6/23/2021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6/23/2021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6/23/2021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6/23/2021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6/23/2021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6/23/2021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6/23/2021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6/23/2021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6/23/2021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6/23/2021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6/23/2021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6/23/2021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6/23/2021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6/23/2021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352-2458</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30275"/>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APPROPRIATE LOVE OF SELF</a:t>
            </a:r>
          </a:p>
        </p:txBody>
      </p:sp>
      <p:sp>
        <p:nvSpPr>
          <p:cNvPr id="3" name="Content Placeholder 2"/>
          <p:cNvSpPr>
            <a:spLocks noGrp="1"/>
          </p:cNvSpPr>
          <p:nvPr>
            <p:ph idx="1"/>
          </p:nvPr>
        </p:nvSpPr>
        <p:spPr>
          <a:xfrm>
            <a:off x="0" y="930275"/>
            <a:ext cx="9144000" cy="5927725"/>
          </a:xfrm>
          <a:ln>
            <a:solidFill>
              <a:schemeClr val="accent1"/>
            </a:solidFill>
          </a:ln>
        </p:spPr>
        <p:txBody>
          <a:bodyPr>
            <a:noAutofit/>
          </a:bodyPr>
          <a:lstStyle/>
          <a:p>
            <a:pPr>
              <a:spcBef>
                <a:spcPts val="200"/>
              </a:spcBef>
            </a:pPr>
            <a:r>
              <a:rPr lang="en-US" sz="2700" b="1" dirty="0"/>
              <a:t>Philippians 2:3-8  </a:t>
            </a:r>
            <a:r>
              <a:rPr lang="en-US" sz="2700" dirty="0"/>
              <a:t>Do nothing from selfishness or empty conceit, but with humility of mind regard one another as more important than yourselves; do not </a:t>
            </a:r>
            <a:r>
              <a:rPr lang="en-US" sz="2700" i="1" dirty="0"/>
              <a:t>merely</a:t>
            </a:r>
            <a:r>
              <a:rPr lang="en-US" sz="2700" dirty="0"/>
              <a:t> look out for your own personal interests, but also for the interests of others. Have this attitude in yourselves which was also in Christ Jesus, who, although He existed in the form of God, did not regard equality with God a thing to be grasped, but emptied Himself, taking the form of a bond-servant, </a:t>
            </a:r>
            <a:r>
              <a:rPr lang="en-US" sz="2700" i="1" dirty="0"/>
              <a:t>and</a:t>
            </a:r>
            <a:r>
              <a:rPr lang="en-US" sz="2700" dirty="0"/>
              <a:t> being made in the likeness of men. Being found in appearance as a man, He humbled Himself by becoming obedient to the point of death, even death on a cross.</a:t>
            </a:r>
          </a:p>
          <a:p>
            <a:pPr>
              <a:spcBef>
                <a:spcPts val="200"/>
              </a:spcBef>
            </a:pPr>
            <a:r>
              <a:rPr lang="en-US" sz="2700" dirty="0"/>
              <a:t>Kenosis of Christ   emptied: </a:t>
            </a:r>
            <a:r>
              <a:rPr lang="en-US" sz="2700" i="1" dirty="0" err="1"/>
              <a:t>kenoo</a:t>
            </a:r>
            <a:r>
              <a:rPr lang="en-US" sz="2700" i="1" dirty="0"/>
              <a:t>: </a:t>
            </a:r>
            <a:r>
              <a:rPr lang="en-US" sz="2700" dirty="0"/>
              <a:t>to empty or vacate </a:t>
            </a:r>
          </a:p>
          <a:p>
            <a:pPr>
              <a:spcBef>
                <a:spcPts val="200"/>
              </a:spcBef>
            </a:pPr>
            <a:r>
              <a:rPr lang="en-US" sz="2700" dirty="0">
                <a:solidFill>
                  <a:schemeClr val="bg2">
                    <a:lumMod val="10000"/>
                  </a:schemeClr>
                </a:solidFill>
                <a:latin typeface="Tahoma" pitchFamily="34" charset="0"/>
                <a:ea typeface="Tahoma" pitchFamily="34" charset="0"/>
                <a:cs typeface="Tahoma" pitchFamily="34" charset="0"/>
              </a:rPr>
              <a:t>Christ emptied himself: it was a voluntary action</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PROFOUND FORECAST</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sz="2700" b="1" dirty="0"/>
              <a:t>2 Timothy 3:1-5 </a:t>
            </a:r>
            <a:r>
              <a:rPr lang="en-US" sz="2700" dirty="0"/>
              <a:t> But realize this, that in the last days difficult times will come</a:t>
            </a:r>
            <a:r>
              <a:rPr lang="en-US" sz="2700" spc="-150" dirty="0"/>
              <a:t>. For men </a:t>
            </a:r>
            <a:r>
              <a:rPr lang="en-US" sz="2700" dirty="0"/>
              <a:t>will be lovers of self, lovers </a:t>
            </a:r>
            <a:r>
              <a:rPr lang="en-US" sz="2700" spc="-150" dirty="0"/>
              <a:t>of money, </a:t>
            </a:r>
            <a:r>
              <a:rPr lang="en-US" sz="2700" dirty="0"/>
              <a:t>boastful, arrogant, revilers, disobedient to parents </a:t>
            </a:r>
            <a:r>
              <a:rPr lang="en-US" sz="2700" spc="-150" dirty="0"/>
              <a:t>ungrateful,</a:t>
            </a:r>
            <a:r>
              <a:rPr lang="en-US" sz="2700" dirty="0"/>
              <a:t> unholy, unloving,</a:t>
            </a:r>
            <a:r>
              <a:rPr lang="en-US" sz="2700" spc="-150" dirty="0"/>
              <a:t> irreconcilable, </a:t>
            </a:r>
            <a:r>
              <a:rPr lang="en-US" sz="2700" dirty="0"/>
              <a:t>malicious gossips, without self-control, brutal, haters of good,  treacherous, reckless, conceited, lovers of pleasure rather than lovers of God, holding to a form of godliness, although they have denied its power; Avoid such men as these. </a:t>
            </a:r>
          </a:p>
          <a:p>
            <a:pPr>
              <a:lnSpc>
                <a:spcPct val="90000"/>
              </a:lnSpc>
              <a:spcBef>
                <a:spcPts val="200"/>
              </a:spcBef>
            </a:pPr>
            <a:r>
              <a:rPr lang="en-US" sz="2700" dirty="0"/>
              <a:t>FORM: </a:t>
            </a:r>
            <a:r>
              <a:rPr lang="en-US" sz="2700" i="1" dirty="0" err="1"/>
              <a:t>morphosis</a:t>
            </a:r>
            <a:r>
              <a:rPr lang="en-US" sz="2700" i="1" dirty="0"/>
              <a:t>: </a:t>
            </a:r>
            <a:r>
              <a:rPr lang="en-US" sz="2700" dirty="0"/>
              <a:t>appearance</a:t>
            </a:r>
          </a:p>
          <a:p>
            <a:pPr>
              <a:lnSpc>
                <a:spcPct val="90000"/>
              </a:lnSpc>
              <a:spcBef>
                <a:spcPts val="200"/>
              </a:spcBef>
            </a:pPr>
            <a:r>
              <a:rPr lang="en-US" sz="2700" dirty="0"/>
              <a:t>DENIED: </a:t>
            </a:r>
            <a:r>
              <a:rPr lang="en-US" sz="2700" i="1" dirty="0" err="1"/>
              <a:t>arneomai</a:t>
            </a:r>
            <a:r>
              <a:rPr lang="en-US" sz="2700" i="1" dirty="0"/>
              <a:t>: </a:t>
            </a:r>
            <a:r>
              <a:rPr lang="en-US" sz="2700" dirty="0"/>
              <a:t>refused to accept</a:t>
            </a:r>
          </a:p>
          <a:p>
            <a:pPr>
              <a:lnSpc>
                <a:spcPct val="90000"/>
              </a:lnSpc>
              <a:spcBef>
                <a:spcPts val="200"/>
              </a:spcBef>
            </a:pPr>
            <a:r>
              <a:rPr lang="en-US" sz="2700" b="1" dirty="0"/>
              <a:t>Acts 1:8  “…</a:t>
            </a:r>
            <a:r>
              <a:rPr lang="en-US" sz="2700" dirty="0"/>
              <a:t>but you will receive power when the Holy Spirit has come upon you; and you shall be My witnesses both in Jerusalem, and in all Judea and Samaria, and even to the remotest part of the earth." </a:t>
            </a:r>
          </a:p>
          <a:p>
            <a:pPr>
              <a:lnSpc>
                <a:spcPct val="90000"/>
              </a:lnSpc>
              <a:spcBef>
                <a:spcPts val="200"/>
              </a:spcBef>
            </a:pPr>
            <a:r>
              <a:rPr lang="en-US" sz="2700" dirty="0"/>
              <a:t>Power: </a:t>
            </a:r>
            <a:r>
              <a:rPr lang="en-US" sz="2700" i="1" dirty="0" err="1"/>
              <a:t>dunamis</a:t>
            </a:r>
            <a:r>
              <a:rPr lang="en-US" sz="2700" i="1" dirty="0"/>
              <a:t>: </a:t>
            </a:r>
            <a:r>
              <a:rPr lang="en-US" sz="2700" dirty="0"/>
              <a:t>the ability to act</a:t>
            </a:r>
            <a:br>
              <a:rPr lang="en-US" dirty="0"/>
            </a:br>
            <a:endParaRPr lang="en-US" dirty="0"/>
          </a:p>
          <a:p>
            <a:pPr>
              <a:lnSpc>
                <a:spcPct val="87000"/>
              </a:lnSpc>
              <a:spcBef>
                <a:spcPts val="600"/>
              </a:spcBef>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762000"/>
          </a:xfrm>
        </p:spPr>
        <p:txBody>
          <a:bodyPr>
            <a:normAutofit fontScale="90000"/>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MERCY PERSONIFIED</a:t>
            </a:r>
          </a:p>
        </p:txBody>
      </p:sp>
      <p:sp>
        <p:nvSpPr>
          <p:cNvPr id="3" name="Content Placeholder 2"/>
          <p:cNvSpPr>
            <a:spLocks noGrp="1"/>
          </p:cNvSpPr>
          <p:nvPr>
            <p:ph idx="1"/>
          </p:nvPr>
        </p:nvSpPr>
        <p:spPr>
          <a:xfrm>
            <a:off x="0" y="762000"/>
            <a:ext cx="9144000" cy="6096000"/>
          </a:xfrm>
        </p:spPr>
        <p:txBody>
          <a:bodyPr>
            <a:noAutofit/>
          </a:bodyPr>
          <a:lstStyle/>
          <a:p>
            <a:pPr marL="514350" indent="-514350">
              <a:lnSpc>
                <a:spcPct val="90000"/>
              </a:lnSpc>
              <a:spcBef>
                <a:spcPts val="200"/>
              </a:spcBef>
            </a:pPr>
            <a:r>
              <a:rPr lang="en-US" sz="2800" b="1" dirty="0"/>
              <a:t>Grace: </a:t>
            </a:r>
            <a:r>
              <a:rPr lang="en-US" sz="2800" i="1" dirty="0" err="1"/>
              <a:t>charis</a:t>
            </a:r>
            <a:r>
              <a:rPr lang="en-US" sz="2800" i="1" dirty="0"/>
              <a:t>: </a:t>
            </a:r>
            <a:r>
              <a:rPr lang="en-US" sz="2800" dirty="0"/>
              <a:t>receiving something good that you don’t deserve</a:t>
            </a:r>
          </a:p>
          <a:p>
            <a:pPr marL="514350" indent="-514350">
              <a:lnSpc>
                <a:spcPct val="90000"/>
              </a:lnSpc>
              <a:spcBef>
                <a:spcPts val="200"/>
              </a:spcBef>
            </a:pPr>
            <a:r>
              <a:rPr lang="en-US" sz="2800" b="1" dirty="0"/>
              <a:t>Mercy: </a:t>
            </a:r>
            <a:r>
              <a:rPr lang="en-US" sz="2800" i="1" dirty="0" err="1"/>
              <a:t>eleos</a:t>
            </a:r>
            <a:r>
              <a:rPr lang="en-US" sz="2800" i="1" dirty="0"/>
              <a:t>: </a:t>
            </a:r>
            <a:r>
              <a:rPr lang="en-US" sz="2800" dirty="0"/>
              <a:t>when you don’t receive something bad (i.e. punishment) that you do deserve</a:t>
            </a:r>
          </a:p>
          <a:p>
            <a:pPr marL="514350" indent="-514350">
              <a:lnSpc>
                <a:spcPct val="90000"/>
              </a:lnSpc>
              <a:spcBef>
                <a:spcPts val="200"/>
              </a:spcBef>
            </a:pPr>
            <a:r>
              <a:rPr lang="en-US" sz="2800" dirty="0"/>
              <a:t>We are saved because of God’s grace</a:t>
            </a:r>
          </a:p>
          <a:p>
            <a:pPr marL="514350" indent="-514350">
              <a:lnSpc>
                <a:spcPct val="90000"/>
              </a:lnSpc>
              <a:spcBef>
                <a:spcPts val="200"/>
              </a:spcBef>
            </a:pPr>
            <a:r>
              <a:rPr lang="en-US" sz="2800" dirty="0"/>
              <a:t>We aren’t sent to hell because of God’s mercy</a:t>
            </a:r>
          </a:p>
          <a:p>
            <a:pPr marL="514350" indent="-514350">
              <a:lnSpc>
                <a:spcPct val="90000"/>
              </a:lnSpc>
              <a:spcBef>
                <a:spcPts val="200"/>
              </a:spcBef>
            </a:pPr>
            <a:r>
              <a:rPr lang="en-US" sz="2800" dirty="0"/>
              <a:t>The Ark of the Covenant presents the perfect picture:</a:t>
            </a:r>
          </a:p>
          <a:p>
            <a:pPr marL="514350" indent="-514350">
              <a:lnSpc>
                <a:spcPct val="90000"/>
              </a:lnSpc>
              <a:spcBef>
                <a:spcPts val="200"/>
              </a:spcBef>
              <a:buNone/>
            </a:pPr>
            <a:r>
              <a:rPr lang="en-US" sz="2800" dirty="0"/>
              <a:t>     Inside the Ark were the tablets of the Law</a:t>
            </a:r>
          </a:p>
          <a:p>
            <a:pPr marL="514350" indent="-514350">
              <a:lnSpc>
                <a:spcPct val="90000"/>
              </a:lnSpc>
              <a:spcBef>
                <a:spcPts val="200"/>
              </a:spcBef>
              <a:buNone/>
            </a:pPr>
            <a:r>
              <a:rPr lang="en-US" sz="2800" dirty="0"/>
              <a:t>     The lid of the Ark was a “seat” with covering cherubim</a:t>
            </a:r>
          </a:p>
          <a:p>
            <a:pPr marL="514350" indent="-514350">
              <a:lnSpc>
                <a:spcPct val="90000"/>
              </a:lnSpc>
              <a:spcBef>
                <a:spcPts val="200"/>
              </a:spcBef>
            </a:pPr>
            <a:r>
              <a:rPr lang="en-US" sz="2800" b="1" dirty="0"/>
              <a:t>Exodus 25:22  </a:t>
            </a:r>
            <a:r>
              <a:rPr lang="en-US" sz="2800" dirty="0"/>
              <a:t>"There I will meet with you; and from above the mercy seat, from between the two cherubim which are upon the ark of the testimony, I will speak to you about all that I will give you in commandment for the sons of Israel.” </a:t>
            </a:r>
            <a:br>
              <a:rPr lang="en-US" sz="2800" dirty="0"/>
            </a:br>
            <a:endParaRPr lang="en-US" sz="2800" dirty="0"/>
          </a:p>
          <a:p>
            <a:pPr marL="514350" indent="-514350">
              <a:lnSpc>
                <a:spcPct val="95000"/>
              </a:lnSpc>
              <a:spcBef>
                <a:spcPts val="200"/>
              </a:spcBef>
            </a:pPr>
            <a:endParaRPr lang="en-US" dirty="0"/>
          </a:p>
          <a:p>
            <a:pPr marL="514350" indent="-514350">
              <a:lnSpc>
                <a:spcPct val="95000"/>
              </a:lnSpc>
              <a:spcBef>
                <a:spcPts val="200"/>
              </a:spcBef>
            </a:pP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8382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MERCY SEAT</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13</a:t>
            </a:fld>
            <a:endParaRPr lang="en-US" dirty="0"/>
          </a:p>
        </p:txBody>
      </p:sp>
      <p:pic>
        <p:nvPicPr>
          <p:cNvPr id="5" name="Content Placeholder 4" descr="http://www.phoenixmasonry.org/masonicmuseum/images/the%20new%20ark.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066800"/>
            <a:ext cx="5372100" cy="579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867400" y="1219200"/>
            <a:ext cx="3457483" cy="5693866"/>
          </a:xfrm>
          <a:prstGeom prst="rect">
            <a:avLst/>
          </a:prstGeom>
          <a:noFill/>
        </p:spPr>
        <p:txBody>
          <a:bodyPr wrap="square" rtlCol="0">
            <a:spAutoFit/>
          </a:bodyPr>
          <a:lstStyle/>
          <a:p>
            <a:r>
              <a:rPr lang="en-US" sz="2600" dirty="0">
                <a:latin typeface="Tahoma" pitchFamily="34" charset="0"/>
                <a:ea typeface="Tahoma" pitchFamily="34" charset="0"/>
                <a:cs typeface="Tahoma" pitchFamily="34" charset="0"/>
              </a:rPr>
              <a:t>The Law demanded</a:t>
            </a:r>
          </a:p>
          <a:p>
            <a:r>
              <a:rPr lang="en-US" sz="2600" dirty="0">
                <a:latin typeface="Tahoma" pitchFamily="34" charset="0"/>
                <a:ea typeface="Tahoma" pitchFamily="34" charset="0"/>
                <a:cs typeface="Tahoma" pitchFamily="34" charset="0"/>
              </a:rPr>
              <a:t>punishment for sin</a:t>
            </a:r>
          </a:p>
          <a:p>
            <a:endParaRPr lang="en-US" sz="2600" dirty="0">
              <a:latin typeface="Tahoma" pitchFamily="34" charset="0"/>
              <a:ea typeface="Tahoma" pitchFamily="34" charset="0"/>
              <a:cs typeface="Tahoma" pitchFamily="34" charset="0"/>
            </a:endParaRPr>
          </a:p>
          <a:p>
            <a:r>
              <a:rPr lang="en-US" sz="2600" dirty="0">
                <a:latin typeface="Tahoma" pitchFamily="34" charset="0"/>
                <a:ea typeface="Tahoma" pitchFamily="34" charset="0"/>
                <a:cs typeface="Tahoma" pitchFamily="34" charset="0"/>
              </a:rPr>
              <a:t>But God’s great </a:t>
            </a:r>
          </a:p>
          <a:p>
            <a:r>
              <a:rPr lang="en-US" sz="2600" dirty="0">
                <a:latin typeface="Tahoma" pitchFamily="34" charset="0"/>
                <a:ea typeface="Tahoma" pitchFamily="34" charset="0"/>
                <a:cs typeface="Tahoma" pitchFamily="34" charset="0"/>
              </a:rPr>
              <a:t>mercy, through</a:t>
            </a:r>
          </a:p>
          <a:p>
            <a:r>
              <a:rPr lang="en-US" sz="2600" dirty="0">
                <a:latin typeface="Tahoma" pitchFamily="34" charset="0"/>
                <a:ea typeface="Tahoma" pitchFamily="34" charset="0"/>
                <a:cs typeface="Tahoma" pitchFamily="34" charset="0"/>
              </a:rPr>
              <a:t>Christ, took the </a:t>
            </a:r>
          </a:p>
          <a:p>
            <a:r>
              <a:rPr lang="en-US" sz="2600" dirty="0">
                <a:latin typeface="Tahoma" pitchFamily="34" charset="0"/>
                <a:ea typeface="Tahoma" pitchFamily="34" charset="0"/>
                <a:cs typeface="Tahoma" pitchFamily="34" charset="0"/>
              </a:rPr>
              <a:t>punishment (hell; eternal separation from God) away</a:t>
            </a:r>
          </a:p>
          <a:p>
            <a:endParaRPr lang="en-US" sz="2600" dirty="0">
              <a:latin typeface="Tahoma" pitchFamily="34" charset="0"/>
              <a:ea typeface="Tahoma" pitchFamily="34" charset="0"/>
              <a:cs typeface="Tahoma" pitchFamily="34" charset="0"/>
            </a:endParaRPr>
          </a:p>
          <a:p>
            <a:r>
              <a:rPr lang="en-US" sz="2600" dirty="0">
                <a:latin typeface="Tahoma" pitchFamily="34" charset="0"/>
                <a:ea typeface="Tahoma" pitchFamily="34" charset="0"/>
                <a:cs typeface="Tahoma" pitchFamily="34" charset="0"/>
              </a:rPr>
              <a:t>At the cross, mercy triumphed over judgment</a:t>
            </a:r>
          </a:p>
          <a:p>
            <a:endParaRPr lang="en-US" sz="2600" dirty="0">
              <a:latin typeface="Tahoma" pitchFamily="34" charset="0"/>
              <a:ea typeface="Tahoma" pitchFamily="34" charset="0"/>
              <a:cs typeface="Tahom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762000"/>
          </a:xfrm>
        </p:spPr>
        <p:txBody>
          <a:bodyPr>
            <a:normAutofit fontScale="90000"/>
          </a:bodyPr>
          <a:lstStyle/>
          <a:p>
            <a:pPr algn="ctr"/>
            <a:r>
              <a:rPr lang="en-US" sz="4800" dirty="0">
                <a:solidFill>
                  <a:schemeClr val="tx1"/>
                </a:solidFill>
                <a:latin typeface="Tahoma" panose="020B0604030504040204" pitchFamily="34" charset="0"/>
                <a:ea typeface="Tahoma" panose="020B0604030504040204" pitchFamily="34" charset="0"/>
                <a:cs typeface="Tahoma" panose="020B0604030504040204" pitchFamily="34" charset="0"/>
              </a:rPr>
              <a:t>FORMER LIFE</a:t>
            </a:r>
          </a:p>
        </p:txBody>
      </p:sp>
      <p:sp>
        <p:nvSpPr>
          <p:cNvPr id="3" name="Content Placeholder 2"/>
          <p:cNvSpPr>
            <a:spLocks noGrp="1"/>
          </p:cNvSpPr>
          <p:nvPr>
            <p:ph idx="1"/>
          </p:nvPr>
        </p:nvSpPr>
        <p:spPr>
          <a:xfrm>
            <a:off x="0" y="914400"/>
            <a:ext cx="9144000" cy="5943600"/>
          </a:xfrm>
        </p:spPr>
        <p:txBody>
          <a:bodyPr>
            <a:noAutofit/>
          </a:bodyPr>
          <a:lstStyle/>
          <a:p>
            <a:pPr marL="514350" indent="-514350">
              <a:lnSpc>
                <a:spcPct val="90000"/>
              </a:lnSpc>
              <a:spcBef>
                <a:spcPts val="200"/>
              </a:spcBef>
            </a:pPr>
            <a:r>
              <a:rPr lang="en-US" sz="2800" b="1" dirty="0"/>
              <a:t>Romans 11:28-32 </a:t>
            </a:r>
            <a:r>
              <a:rPr lang="en-US" sz="2800" dirty="0"/>
              <a:t> From the standpoint of the gospel they are enemies for your sake, but from the standpoint of </a:t>
            </a:r>
            <a:r>
              <a:rPr lang="en-US" sz="2800" i="1" dirty="0"/>
              <a:t>God's</a:t>
            </a:r>
            <a:r>
              <a:rPr lang="en-US" sz="2800" dirty="0"/>
              <a:t> choice they are beloved for the sake of the fathers; for the gifts and the calling of God are irrevocable. For just as you once were disobedient to God, but now have been shown mercy because of their disobedience, so these also now have been disobedient, that because of the mercy shown to you they also may now be shown mercy. </a:t>
            </a:r>
            <a:br>
              <a:rPr lang="en-US" sz="2800" dirty="0"/>
            </a:br>
            <a:r>
              <a:rPr lang="en-US" sz="2800" dirty="0"/>
              <a:t>For God has shut up all in disobedience so that He may show mercy to all. </a:t>
            </a:r>
          </a:p>
          <a:p>
            <a:pPr marL="514350" indent="-514350">
              <a:lnSpc>
                <a:spcPct val="90000"/>
              </a:lnSpc>
              <a:spcBef>
                <a:spcPts val="200"/>
              </a:spcBef>
            </a:pPr>
            <a:r>
              <a:rPr lang="en-US" sz="2800" b="1" dirty="0"/>
              <a:t>Romans 9:16 </a:t>
            </a:r>
            <a:r>
              <a:rPr lang="en-US" sz="2800" dirty="0"/>
              <a:t> So then it </a:t>
            </a:r>
            <a:r>
              <a:rPr lang="en-US" sz="2800" i="1" dirty="0"/>
              <a:t>does</a:t>
            </a:r>
            <a:r>
              <a:rPr lang="en-US" sz="2800" dirty="0"/>
              <a:t> not </a:t>
            </a:r>
            <a:r>
              <a:rPr lang="en-US" sz="2800" i="1" dirty="0"/>
              <a:t>depend</a:t>
            </a:r>
            <a:r>
              <a:rPr lang="en-US" sz="2800" dirty="0"/>
              <a:t> on the man who wills or the man who runs, but on God who has mercy. </a:t>
            </a:r>
            <a:br>
              <a:rPr lang="en-US" sz="2800" dirty="0"/>
            </a:br>
            <a:br>
              <a:rPr lang="en-US" sz="2800" dirty="0"/>
            </a:br>
            <a:endParaRPr lang="en-US" sz="2800" dirty="0"/>
          </a:p>
          <a:p>
            <a:pPr marL="514350" indent="-514350">
              <a:lnSpc>
                <a:spcPct val="95000"/>
              </a:lnSpc>
              <a:spcBef>
                <a:spcPts val="200"/>
              </a:spcBef>
            </a:pPr>
            <a:endParaRPr lang="en-US" dirty="0"/>
          </a:p>
          <a:p>
            <a:pPr marL="514350" indent="-514350">
              <a:lnSpc>
                <a:spcPct val="95000"/>
              </a:lnSpc>
              <a:spcBef>
                <a:spcPts val="200"/>
              </a:spcBef>
            </a:pP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14</a:t>
            </a:fld>
            <a:endParaRPr lang="en-US" dirty="0"/>
          </a:p>
        </p:txBody>
      </p:sp>
    </p:spTree>
    <p:extLst>
      <p:ext uri="{BB962C8B-B14F-4D97-AF65-F5344CB8AC3E}">
        <p14:creationId xmlns:p14="http://schemas.microsoft.com/office/powerpoint/2010/main" val="683216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762000"/>
          </a:xfrm>
        </p:spPr>
        <p:txBody>
          <a:bodyPr>
            <a:noAutofit/>
          </a:bodyPr>
          <a:lstStyle/>
          <a:p>
            <a:pPr algn="ctr"/>
            <a:r>
              <a:rPr lang="en-US" sz="4800" dirty="0">
                <a:solidFill>
                  <a:schemeClr val="tx1"/>
                </a:solidFill>
                <a:latin typeface="Tahoma" panose="020B0604030504040204" pitchFamily="34" charset="0"/>
                <a:ea typeface="Tahoma" panose="020B0604030504040204" pitchFamily="34" charset="0"/>
                <a:cs typeface="Tahoma" panose="020B0604030504040204" pitchFamily="34" charset="0"/>
              </a:rPr>
              <a:t>HOW WE ARE SAVED</a:t>
            </a:r>
          </a:p>
        </p:txBody>
      </p:sp>
      <p:sp>
        <p:nvSpPr>
          <p:cNvPr id="3" name="Content Placeholder 2"/>
          <p:cNvSpPr>
            <a:spLocks noGrp="1"/>
          </p:cNvSpPr>
          <p:nvPr>
            <p:ph idx="1"/>
          </p:nvPr>
        </p:nvSpPr>
        <p:spPr>
          <a:xfrm>
            <a:off x="-152400" y="914400"/>
            <a:ext cx="9296400" cy="5943600"/>
          </a:xfrm>
        </p:spPr>
        <p:txBody>
          <a:bodyPr>
            <a:noAutofit/>
          </a:bodyPr>
          <a:lstStyle/>
          <a:p>
            <a:pPr marL="514350" indent="-514350">
              <a:lnSpc>
                <a:spcPct val="90000"/>
              </a:lnSpc>
              <a:spcBef>
                <a:spcPts val="200"/>
              </a:spcBef>
            </a:pPr>
            <a:r>
              <a:rPr lang="en-US" sz="2700" b="1" dirty="0"/>
              <a:t>Ephesians 2:3-10 </a:t>
            </a:r>
            <a:r>
              <a:rPr lang="en-US" sz="2700" dirty="0"/>
              <a:t> Among them we too all formerly lived in the lusts of our flesh, indulging the desires of the flesh and of the mind, and were by nature children of wrath, even as the rest. But God, being rich in mercy, because of His great love with which He loved us, even when we were dead in our transgressions, made us alive together with Christ (by grace you have been saved), and raised us up with Him, and seated us with Him in the heavenly </a:t>
            </a:r>
            <a:r>
              <a:rPr lang="en-US" sz="2700" i="1" dirty="0"/>
              <a:t>places</a:t>
            </a:r>
            <a:r>
              <a:rPr lang="en-US" sz="2700" dirty="0"/>
              <a:t> in Christ Jesus, so that in the ages to come He might show the surpassing riches of His grace in kindness toward us in Christ Jesus. For by grace you have been saved through faith; and that not of yourselves, </a:t>
            </a:r>
            <a:r>
              <a:rPr lang="en-US" sz="2700" i="1" dirty="0"/>
              <a:t>it is</a:t>
            </a:r>
            <a:r>
              <a:rPr lang="en-US" sz="2700" dirty="0"/>
              <a:t> the gift of God; not as a result of works, so that no one may boast. For we are His workmanship, created in Christ Jesus for good works, which God prepared beforehand so that we would walk in them. </a:t>
            </a:r>
            <a:br>
              <a:rPr lang="en-US" sz="2700" dirty="0"/>
            </a:br>
            <a:endParaRPr lang="en-US" sz="2700" dirty="0"/>
          </a:p>
          <a:p>
            <a:pPr marL="514350" indent="-514350">
              <a:lnSpc>
                <a:spcPct val="95000"/>
              </a:lnSpc>
              <a:spcBef>
                <a:spcPts val="200"/>
              </a:spcBef>
            </a:pPr>
            <a:endParaRPr lang="en-US" sz="2700" dirty="0"/>
          </a:p>
          <a:p>
            <a:pPr marL="514350" indent="-514350">
              <a:lnSpc>
                <a:spcPct val="95000"/>
              </a:lnSpc>
              <a:spcBef>
                <a:spcPts val="200"/>
              </a:spcBef>
            </a:pP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15</a:t>
            </a:fld>
            <a:endParaRPr lang="en-US" dirty="0"/>
          </a:p>
        </p:txBody>
      </p:sp>
    </p:spTree>
    <p:extLst>
      <p:ext uri="{BB962C8B-B14F-4D97-AF65-F5344CB8AC3E}">
        <p14:creationId xmlns:p14="http://schemas.microsoft.com/office/powerpoint/2010/main" val="308108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E7E38-9BA7-4D63-BF95-53B0CFD640EE}"/>
              </a:ext>
            </a:extLst>
          </p:cNvPr>
          <p:cNvSpPr>
            <a:spLocks noGrp="1"/>
          </p:cNvSpPr>
          <p:nvPr>
            <p:ph type="title"/>
          </p:nvPr>
        </p:nvSpPr>
        <p:spPr>
          <a:xfrm>
            <a:off x="457200" y="136525"/>
            <a:ext cx="8229600" cy="1082675"/>
          </a:xfrm>
        </p:spPr>
        <p:txBody>
          <a:bodyPr/>
          <a:lstStyle/>
          <a:p>
            <a:pPr algn="ctr"/>
            <a:r>
              <a:rPr lang="en-US" dirty="0"/>
              <a:t>WORD FOR THE JOURNEY</a:t>
            </a:r>
          </a:p>
        </p:txBody>
      </p:sp>
      <p:sp>
        <p:nvSpPr>
          <p:cNvPr id="3" name="Content Placeholder 2">
            <a:extLst>
              <a:ext uri="{FF2B5EF4-FFF2-40B4-BE49-F238E27FC236}">
                <a16:creationId xmlns:a16="http://schemas.microsoft.com/office/drawing/2014/main" id="{FCE93174-1583-4676-B554-B9692E6B15AE}"/>
              </a:ext>
            </a:extLst>
          </p:cNvPr>
          <p:cNvSpPr>
            <a:spLocks noGrp="1"/>
          </p:cNvSpPr>
          <p:nvPr>
            <p:ph idx="1"/>
          </p:nvPr>
        </p:nvSpPr>
        <p:spPr>
          <a:xfrm>
            <a:off x="0" y="1219200"/>
            <a:ext cx="9144000" cy="5638800"/>
          </a:xfrm>
        </p:spPr>
        <p:txBody>
          <a:bodyPr/>
          <a:lstStyle/>
          <a:p>
            <a:r>
              <a:rPr lang="en-US" sz="3000" b="1" dirty="0"/>
              <a:t>Jeremiah 1:4-8 </a:t>
            </a:r>
            <a:r>
              <a:rPr lang="en-US" sz="3000" dirty="0"/>
              <a:t> Now the word of the </a:t>
            </a:r>
            <a:r>
              <a:rPr lang="en-US" sz="3000" cap="small" dirty="0">
                <a:effectLst/>
              </a:rPr>
              <a:t>LORD</a:t>
            </a:r>
            <a:r>
              <a:rPr lang="en-US" sz="3000" dirty="0"/>
              <a:t> came to me saying, "Before I formed you in the womb I knew you, and before you were born I consecrated you; I have appointed you a prophet to the nations." Then I said, "Alas, Lord </a:t>
            </a:r>
            <a:r>
              <a:rPr lang="en-US" sz="3000" cap="small" dirty="0">
                <a:effectLst/>
              </a:rPr>
              <a:t>GOD</a:t>
            </a:r>
            <a:r>
              <a:rPr lang="en-US" sz="3000" dirty="0"/>
              <a:t>! Behold, I do not know how to speak, Because I am a youth." But the </a:t>
            </a:r>
            <a:r>
              <a:rPr lang="en-US" sz="3000" cap="small" dirty="0">
                <a:effectLst/>
              </a:rPr>
              <a:t>LORD</a:t>
            </a:r>
            <a:r>
              <a:rPr lang="en-US" sz="3000" dirty="0"/>
              <a:t> said to me, "Do not say, 'I am a youth,' Because everywhere I send you, you shall go, And all that I command you, you shall speak. Do not be afraid of them, for I am with you to deliver you," declares the </a:t>
            </a:r>
            <a:r>
              <a:rPr lang="en-US" sz="3000" cap="small" dirty="0">
                <a:effectLst/>
              </a:rPr>
              <a:t>LORD</a:t>
            </a:r>
            <a:r>
              <a:rPr lang="en-US" sz="3000" dirty="0"/>
              <a:t>. </a:t>
            </a:r>
          </a:p>
          <a:p>
            <a:endParaRPr lang="en-US" dirty="0"/>
          </a:p>
        </p:txBody>
      </p:sp>
      <p:sp>
        <p:nvSpPr>
          <p:cNvPr id="4" name="Slide Number Placeholder 3">
            <a:extLst>
              <a:ext uri="{FF2B5EF4-FFF2-40B4-BE49-F238E27FC236}">
                <a16:creationId xmlns:a16="http://schemas.microsoft.com/office/drawing/2014/main" id="{FE604E43-1A68-44D5-8FAE-368909DDF5C6}"/>
              </a:ext>
            </a:extLst>
          </p:cNvPr>
          <p:cNvSpPr>
            <a:spLocks noGrp="1"/>
          </p:cNvSpPr>
          <p:nvPr>
            <p:ph type="sldNum" sz="quarter" idx="12"/>
          </p:nvPr>
        </p:nvSpPr>
        <p:spPr/>
        <p:txBody>
          <a:bodyPr/>
          <a:lstStyle/>
          <a:p>
            <a:fld id="{D91578CF-040D-409D-9DE8-CE1CCA31E899}" type="slidenum">
              <a:rPr lang="en-US" smtClean="0"/>
              <a:pPr/>
              <a:t>2</a:t>
            </a:fld>
            <a:endParaRPr lang="en-US" dirty="0"/>
          </a:p>
        </p:txBody>
      </p:sp>
    </p:spTree>
    <p:extLst>
      <p:ext uri="{BB962C8B-B14F-4D97-AF65-F5344CB8AC3E}">
        <p14:creationId xmlns:p14="http://schemas.microsoft.com/office/powerpoint/2010/main" val="4271968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9144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JOY OF THE LORD</a:t>
            </a:r>
          </a:p>
        </p:txBody>
      </p:sp>
      <p:sp>
        <p:nvSpPr>
          <p:cNvPr id="3" name="Content Placeholder 2"/>
          <p:cNvSpPr>
            <a:spLocks noGrp="1"/>
          </p:cNvSpPr>
          <p:nvPr>
            <p:ph idx="1"/>
          </p:nvPr>
        </p:nvSpPr>
        <p:spPr>
          <a:xfrm>
            <a:off x="0" y="914401"/>
            <a:ext cx="9144000" cy="5943599"/>
          </a:xfrm>
        </p:spPr>
        <p:txBody>
          <a:bodyPr>
            <a:noAutofit/>
          </a:bodyPr>
          <a:lstStyle/>
          <a:p>
            <a:pPr>
              <a:lnSpc>
                <a:spcPct val="93000"/>
              </a:lnSpc>
              <a:spcBef>
                <a:spcPts val="200"/>
              </a:spcBef>
            </a:pPr>
            <a:r>
              <a:rPr lang="en-US" sz="2800" dirty="0"/>
              <a:t>Our choice:</a:t>
            </a:r>
          </a:p>
          <a:p>
            <a:pPr>
              <a:lnSpc>
                <a:spcPct val="93000"/>
              </a:lnSpc>
              <a:spcBef>
                <a:spcPts val="200"/>
              </a:spcBef>
              <a:buNone/>
            </a:pPr>
            <a:r>
              <a:rPr lang="en-US" sz="2800" dirty="0"/>
              <a:t>    difficult circumstances ---- joy</a:t>
            </a:r>
          </a:p>
          <a:p>
            <a:pPr>
              <a:lnSpc>
                <a:spcPct val="93000"/>
              </a:lnSpc>
              <a:spcBef>
                <a:spcPts val="200"/>
              </a:spcBef>
              <a:buNone/>
            </a:pPr>
            <a:r>
              <a:rPr lang="en-US" sz="2800" dirty="0"/>
              <a:t>    difficult circumstances ---- bitterness</a:t>
            </a:r>
          </a:p>
          <a:p>
            <a:pPr>
              <a:lnSpc>
                <a:spcPct val="93000"/>
              </a:lnSpc>
              <a:spcBef>
                <a:spcPts val="200"/>
              </a:spcBef>
            </a:pPr>
            <a:r>
              <a:rPr lang="en-US" sz="2800" b="1" dirty="0"/>
              <a:t>Hebrews 12:15 </a:t>
            </a:r>
            <a:r>
              <a:rPr lang="en-US" sz="2800" dirty="0"/>
              <a:t> See to it that no one comes short of the causes grace of God; that no root of bitterness springing up causes trouble and by it many be defiled;</a:t>
            </a:r>
          </a:p>
          <a:p>
            <a:pPr>
              <a:lnSpc>
                <a:spcPct val="93000"/>
              </a:lnSpc>
              <a:spcBef>
                <a:spcPts val="200"/>
              </a:spcBef>
            </a:pPr>
            <a:r>
              <a:rPr lang="en-US" sz="2800" b="1" dirty="0"/>
              <a:t>Hebrews 12:11  </a:t>
            </a:r>
            <a:r>
              <a:rPr lang="en-US" sz="2800" dirty="0"/>
              <a:t>All discipline for the moment seems not to be joyful, but sorrowful; yet to those who have been trained by it, afterwards it yields the peaceful fruit of righteousness.</a:t>
            </a:r>
          </a:p>
          <a:p>
            <a:pPr>
              <a:lnSpc>
                <a:spcPct val="93000"/>
              </a:lnSpc>
              <a:spcBef>
                <a:spcPts val="200"/>
              </a:spcBef>
            </a:pPr>
            <a:r>
              <a:rPr lang="en-US" sz="2800" dirty="0"/>
              <a:t>The difference between acquiescence and acceptance;</a:t>
            </a:r>
          </a:p>
          <a:p>
            <a:pPr>
              <a:lnSpc>
                <a:spcPct val="93000"/>
              </a:lnSpc>
              <a:spcBef>
                <a:spcPts val="200"/>
              </a:spcBef>
              <a:buNone/>
            </a:pPr>
            <a:r>
              <a:rPr lang="en-US" sz="2800" dirty="0"/>
              <a:t>   resignation to circumstances or belief in the midst of   circumstances</a:t>
            </a:r>
            <a:br>
              <a:rPr lang="en-US" sz="2800" dirty="0"/>
            </a:br>
            <a:endParaRPr lang="en-US" sz="28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RULES OF THE ROAD</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sz="2800" dirty="0">
                <a:solidFill>
                  <a:schemeClr val="bg2">
                    <a:lumMod val="10000"/>
                  </a:schemeClr>
                </a:solidFill>
              </a:rPr>
              <a:t>ACCEPT GOD’S CHARACTER AND SOVEREIGNTY</a:t>
            </a:r>
          </a:p>
          <a:p>
            <a:pPr>
              <a:lnSpc>
                <a:spcPct val="90000"/>
              </a:lnSpc>
              <a:spcBef>
                <a:spcPts val="200"/>
              </a:spcBef>
              <a:buNone/>
            </a:pPr>
            <a:r>
              <a:rPr lang="en-US" sz="2800" dirty="0">
                <a:solidFill>
                  <a:schemeClr val="bg2">
                    <a:lumMod val="10000"/>
                  </a:schemeClr>
                </a:solidFill>
              </a:rPr>
              <a:t>   If God is not in charge, then who is?</a:t>
            </a:r>
          </a:p>
          <a:p>
            <a:pPr>
              <a:lnSpc>
                <a:spcPct val="90000"/>
              </a:lnSpc>
              <a:spcBef>
                <a:spcPts val="200"/>
              </a:spcBef>
              <a:buNone/>
            </a:pPr>
            <a:r>
              <a:rPr lang="en-US" sz="2800" dirty="0">
                <a:solidFill>
                  <a:schemeClr val="bg2">
                    <a:lumMod val="10000"/>
                  </a:schemeClr>
                </a:solidFill>
              </a:rPr>
              <a:t>   If God is unaware of our circumstances, would He be sovereign?</a:t>
            </a:r>
          </a:p>
          <a:p>
            <a:pPr>
              <a:lnSpc>
                <a:spcPct val="90000"/>
              </a:lnSpc>
              <a:spcBef>
                <a:spcPts val="200"/>
              </a:spcBef>
            </a:pPr>
            <a:r>
              <a:rPr lang="en-US" sz="2800" b="1" dirty="0"/>
              <a:t>Jeremiah 31:3 </a:t>
            </a:r>
            <a:r>
              <a:rPr lang="en-US" sz="2800" dirty="0"/>
              <a:t> The </a:t>
            </a:r>
            <a:r>
              <a:rPr lang="en-US" sz="2800" cap="small" dirty="0"/>
              <a:t>LORD</a:t>
            </a:r>
            <a:r>
              <a:rPr lang="en-US" sz="2800" dirty="0"/>
              <a:t> appeared to him from afar, </a:t>
            </a:r>
            <a:r>
              <a:rPr lang="en-US" sz="2800" i="1" dirty="0"/>
              <a:t>saying,</a:t>
            </a:r>
            <a:r>
              <a:rPr lang="en-US" sz="2800" dirty="0"/>
              <a:t> "I have loved you with an everlasting love; Therefore I have drawn you with </a:t>
            </a:r>
            <a:r>
              <a:rPr lang="en-US" sz="2800" dirty="0" err="1"/>
              <a:t>lovingkindness</a:t>
            </a:r>
            <a:r>
              <a:rPr lang="en-US" sz="2800" dirty="0"/>
              <a:t>. </a:t>
            </a:r>
          </a:p>
          <a:p>
            <a:pPr>
              <a:lnSpc>
                <a:spcPct val="90000"/>
              </a:lnSpc>
              <a:spcBef>
                <a:spcPts val="200"/>
              </a:spcBef>
            </a:pPr>
            <a:r>
              <a:rPr lang="en-US" sz="2800" dirty="0"/>
              <a:t>ACCEPT GOD’S GRACE</a:t>
            </a:r>
          </a:p>
          <a:p>
            <a:pPr>
              <a:lnSpc>
                <a:spcPct val="90000"/>
              </a:lnSpc>
              <a:spcBef>
                <a:spcPts val="200"/>
              </a:spcBef>
              <a:buNone/>
            </a:pPr>
            <a:r>
              <a:rPr lang="en-US" sz="2800" dirty="0"/>
              <a:t>   We are saved by grace; grace gives us all we need to handle any circumstances that come up</a:t>
            </a:r>
          </a:p>
          <a:p>
            <a:pPr>
              <a:lnSpc>
                <a:spcPct val="90000"/>
              </a:lnSpc>
              <a:spcBef>
                <a:spcPts val="200"/>
              </a:spcBef>
            </a:pPr>
            <a:r>
              <a:rPr lang="en-US" sz="2800" b="1" dirty="0"/>
              <a:t>Genesis 25:32 </a:t>
            </a:r>
            <a:r>
              <a:rPr lang="en-US" sz="2800" dirty="0"/>
              <a:t> Esau said, "Behold, I am about to die; so of what </a:t>
            </a:r>
            <a:r>
              <a:rPr lang="en-US" sz="2800" i="1" dirty="0"/>
              <a:t>use</a:t>
            </a:r>
            <a:r>
              <a:rPr lang="en-US" sz="2800" dirty="0"/>
              <a:t> then is the birthright to me?" </a:t>
            </a:r>
          </a:p>
          <a:p>
            <a:pPr algn="ctr">
              <a:lnSpc>
                <a:spcPct val="90000"/>
              </a:lnSpc>
              <a:spcBef>
                <a:spcPts val="200"/>
              </a:spcBef>
              <a:buNone/>
            </a:pPr>
            <a:r>
              <a:rPr lang="en-US" sz="2800" dirty="0"/>
              <a:t>WHAT IS YOUR BIRTHRIGHT?</a:t>
            </a:r>
          </a:p>
          <a:p>
            <a:pPr algn="ctr">
              <a:lnSpc>
                <a:spcPct val="90000"/>
              </a:lnSpc>
              <a:spcBef>
                <a:spcPts val="200"/>
              </a:spcBef>
              <a:buNone/>
            </a:pPr>
            <a:r>
              <a:rPr lang="en-US" sz="2800" dirty="0"/>
              <a:t>HOW MIGHT YOU GIVE IT UP?</a:t>
            </a:r>
            <a:br>
              <a:rPr lang="en-US" sz="2800" dirty="0"/>
            </a:br>
            <a:br>
              <a:rPr lang="en-US" sz="2800" dirty="0"/>
            </a:br>
            <a:endParaRPr lang="en-US" sz="2800" dirty="0"/>
          </a:p>
          <a:p>
            <a:pPr>
              <a:lnSpc>
                <a:spcPct val="90000"/>
              </a:lnSpc>
              <a:spcBef>
                <a:spcPts val="200"/>
              </a:spcBef>
            </a:pP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763000" cy="793750"/>
          </a:xfrm>
        </p:spPr>
        <p:txBody>
          <a:bodyPr>
            <a:normAutofit fontScale="90000"/>
          </a:bodyPr>
          <a:lstStyle/>
          <a:p>
            <a:pPr algn="ctr"/>
            <a:r>
              <a:rPr lang="en-US" dirty="0">
                <a:latin typeface="Tahoma" panose="020B0604030504040204" pitchFamily="34" charset="0"/>
                <a:ea typeface="Tahoma" panose="020B0604030504040204" pitchFamily="34" charset="0"/>
                <a:cs typeface="Tahoma" panose="020B0604030504040204" pitchFamily="34" charset="0"/>
              </a:rPr>
              <a:t>WHO ARE YOU?</a:t>
            </a:r>
          </a:p>
        </p:txBody>
      </p:sp>
      <p:sp>
        <p:nvSpPr>
          <p:cNvPr id="3" name="Content Placeholder 2"/>
          <p:cNvSpPr>
            <a:spLocks noGrp="1"/>
          </p:cNvSpPr>
          <p:nvPr>
            <p:ph idx="1"/>
          </p:nvPr>
        </p:nvSpPr>
        <p:spPr>
          <a:xfrm>
            <a:off x="0" y="930274"/>
            <a:ext cx="9144000" cy="5927725"/>
          </a:xfrm>
        </p:spPr>
        <p:txBody>
          <a:bodyPr>
            <a:noAutofit/>
          </a:bodyPr>
          <a:lstStyle/>
          <a:p>
            <a:pPr>
              <a:lnSpc>
                <a:spcPct val="90000"/>
              </a:lnSpc>
              <a:spcBef>
                <a:spcPts val="300"/>
              </a:spcBef>
            </a:pPr>
            <a:r>
              <a:rPr lang="en-US" sz="2800" dirty="0"/>
              <a:t>WE NEED TO LEARN TO ACCEPT WHO GOD INTENDS FOR US TO BE, WHO WE ARE AND WHAT WE ARE IN HIM</a:t>
            </a:r>
          </a:p>
          <a:p>
            <a:pPr>
              <a:lnSpc>
                <a:spcPct val="90000"/>
              </a:lnSpc>
              <a:spcBef>
                <a:spcPts val="300"/>
              </a:spcBef>
            </a:pPr>
            <a:r>
              <a:rPr lang="en-US" sz="2800" b="1" dirty="0"/>
              <a:t>1 Corinthians 15:5-10 …</a:t>
            </a:r>
            <a:r>
              <a:rPr lang="en-US" sz="2800" dirty="0"/>
              <a:t> and that He appeared to </a:t>
            </a:r>
            <a:r>
              <a:rPr lang="en-US" sz="2800" dirty="0" err="1"/>
              <a:t>Cephas</a:t>
            </a:r>
            <a:r>
              <a:rPr lang="en-US" sz="2800" dirty="0"/>
              <a:t>, then to the twelve. After that He appeared to more than five hundred brethren at one time, most of whom remain until now, but some have fallen asleep; </a:t>
            </a:r>
            <a:br>
              <a:rPr lang="en-US" sz="2800" dirty="0"/>
            </a:br>
            <a:r>
              <a:rPr lang="en-US" sz="2800" dirty="0"/>
              <a:t>then He appeared to James, then to all the apostles; </a:t>
            </a:r>
            <a:br>
              <a:rPr lang="en-US" sz="2800" dirty="0"/>
            </a:br>
            <a:r>
              <a:rPr lang="en-US" sz="2800" dirty="0"/>
              <a:t>and last of all, as to one untimely born, He appeared to me also. For I am the least of the apostles, and not fit to be called an apostle, because I persecuted the church of God. But by the grace of God I am what I am, and His grace toward me did not prove vain; but I labored even more than all of them, yet not I, but the grace of God with me.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WHO CHOSE YOU?</a:t>
            </a:r>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300"/>
              </a:spcBef>
            </a:pPr>
            <a:r>
              <a:rPr lang="en-US" sz="2800" b="1" dirty="0"/>
              <a:t>John 15:14-16 </a:t>
            </a:r>
            <a:r>
              <a:rPr lang="en-US" sz="2800" dirty="0"/>
              <a:t> "You are My friends if you do what I command you. No longer do I call you slaves, for the slave does not know what his master is doing; but I have called you friends, for all things that I have heard from My Father I have made known to you. You did not choose Me but I chose you, and appointed you that you would go and bear fruit, and </a:t>
            </a:r>
            <a:r>
              <a:rPr lang="en-US" sz="2800" i="1" dirty="0"/>
              <a:t>that</a:t>
            </a:r>
            <a:r>
              <a:rPr lang="en-US" sz="2800" dirty="0"/>
              <a:t> your fruit would remain, so that whatever you ask of the Father in My name He may give to you. </a:t>
            </a:r>
          </a:p>
          <a:p>
            <a:pPr>
              <a:lnSpc>
                <a:spcPct val="88000"/>
              </a:lnSpc>
              <a:spcBef>
                <a:spcPts val="300"/>
              </a:spcBef>
            </a:pPr>
            <a:r>
              <a:rPr lang="en-US" sz="2800" dirty="0">
                <a:solidFill>
                  <a:schemeClr val="bg2">
                    <a:lumMod val="10000"/>
                  </a:schemeClr>
                </a:solidFill>
              </a:rPr>
              <a:t>Choose: </a:t>
            </a:r>
            <a:r>
              <a:rPr lang="en-US" sz="2800" i="1" dirty="0" err="1">
                <a:solidFill>
                  <a:schemeClr val="bg2">
                    <a:lumMod val="10000"/>
                  </a:schemeClr>
                </a:solidFill>
              </a:rPr>
              <a:t>eklego</a:t>
            </a:r>
            <a:r>
              <a:rPr lang="en-US" sz="2800" i="1" dirty="0">
                <a:solidFill>
                  <a:schemeClr val="bg2">
                    <a:lumMod val="10000"/>
                  </a:schemeClr>
                </a:solidFill>
              </a:rPr>
              <a:t>: </a:t>
            </a:r>
            <a:r>
              <a:rPr lang="en-US" sz="2800" dirty="0">
                <a:solidFill>
                  <a:schemeClr val="bg2">
                    <a:lumMod val="10000"/>
                  </a:schemeClr>
                </a:solidFill>
              </a:rPr>
              <a:t>to select out of a larger group</a:t>
            </a:r>
          </a:p>
          <a:p>
            <a:pPr>
              <a:lnSpc>
                <a:spcPct val="88000"/>
              </a:lnSpc>
              <a:spcBef>
                <a:spcPts val="300"/>
              </a:spcBef>
            </a:pPr>
            <a:r>
              <a:rPr lang="en-US" sz="2800" dirty="0">
                <a:solidFill>
                  <a:schemeClr val="bg2">
                    <a:lumMod val="10000"/>
                  </a:schemeClr>
                </a:solidFill>
              </a:rPr>
              <a:t>Appointed: </a:t>
            </a:r>
            <a:r>
              <a:rPr lang="en-US" sz="2800" i="1" dirty="0" err="1">
                <a:solidFill>
                  <a:schemeClr val="bg2">
                    <a:lumMod val="10000"/>
                  </a:schemeClr>
                </a:solidFill>
              </a:rPr>
              <a:t>tithemi</a:t>
            </a:r>
            <a:r>
              <a:rPr lang="en-US" sz="2800" i="1" dirty="0">
                <a:solidFill>
                  <a:schemeClr val="bg2">
                    <a:lumMod val="10000"/>
                  </a:schemeClr>
                </a:solidFill>
              </a:rPr>
              <a:t>: </a:t>
            </a:r>
            <a:r>
              <a:rPr lang="en-US" sz="2800" dirty="0">
                <a:solidFill>
                  <a:schemeClr val="bg2">
                    <a:lumMod val="10000"/>
                  </a:schemeClr>
                </a:solidFill>
              </a:rPr>
              <a:t>to commission</a:t>
            </a:r>
          </a:p>
          <a:p>
            <a:pPr>
              <a:lnSpc>
                <a:spcPct val="88000"/>
              </a:lnSpc>
              <a:spcBef>
                <a:spcPts val="300"/>
              </a:spcBef>
            </a:pPr>
            <a:r>
              <a:rPr lang="en-US" sz="2800" dirty="0">
                <a:solidFill>
                  <a:schemeClr val="bg2">
                    <a:lumMod val="10000"/>
                  </a:schemeClr>
                </a:solidFill>
              </a:rPr>
              <a:t>In My name: by my authority</a:t>
            </a:r>
          </a:p>
          <a:p>
            <a:pPr>
              <a:lnSpc>
                <a:spcPct val="88000"/>
              </a:lnSpc>
              <a:spcBef>
                <a:spcPts val="300"/>
              </a:spcBef>
            </a:pPr>
            <a:r>
              <a:rPr lang="en-US" sz="2800" dirty="0">
                <a:solidFill>
                  <a:schemeClr val="bg2">
                    <a:lumMod val="10000"/>
                  </a:schemeClr>
                </a:solidFill>
              </a:rPr>
              <a:t>Jesus has all authority; He gives us what we need to be able to accomplish the work He has for us</a:t>
            </a:r>
            <a:endParaRPr lang="en-US" sz="275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ALL ABOUT WORKS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t>Ephesians 2:8-10 </a:t>
            </a:r>
            <a:r>
              <a:rPr lang="en-US" dirty="0"/>
              <a:t> For by grace you have been saved through faith; and that not of yourselves, </a:t>
            </a:r>
            <a:r>
              <a:rPr lang="en-US" i="1" dirty="0"/>
              <a:t>it is</a:t>
            </a:r>
            <a:r>
              <a:rPr lang="en-US" dirty="0"/>
              <a:t> the gift of God; not as a result of works, so that no one may boast. </a:t>
            </a:r>
            <a:br>
              <a:rPr lang="en-US" dirty="0"/>
            </a:br>
            <a:r>
              <a:rPr lang="en-US" dirty="0"/>
              <a:t>For we are His workmanship, created in Christ Jesus for good works, which God prepared beforehand so that we would walk in them. </a:t>
            </a:r>
          </a:p>
          <a:p>
            <a:pPr>
              <a:lnSpc>
                <a:spcPct val="90000"/>
              </a:lnSpc>
              <a:spcBef>
                <a:spcPts val="200"/>
              </a:spcBef>
            </a:pPr>
            <a:r>
              <a:rPr lang="en-US" dirty="0"/>
              <a:t>We are not saved by doing good things; we are saved and expected to do the good things that God has prepared  </a:t>
            </a:r>
          </a:p>
          <a:p>
            <a:pPr>
              <a:lnSpc>
                <a:spcPct val="90000"/>
              </a:lnSpc>
              <a:spcBef>
                <a:spcPts val="200"/>
              </a:spcBef>
            </a:pPr>
            <a:r>
              <a:rPr lang="en-US" b="1" dirty="0"/>
              <a:t>James 2:26 </a:t>
            </a:r>
            <a:r>
              <a:rPr lang="en-US" dirty="0"/>
              <a:t> For just as the body without </a:t>
            </a:r>
            <a:r>
              <a:rPr lang="en-US" i="1" dirty="0"/>
              <a:t>the</a:t>
            </a:r>
            <a:r>
              <a:rPr lang="en-US" dirty="0"/>
              <a:t> spirit is dead, so also faith without works is dead. </a:t>
            </a:r>
          </a:p>
          <a:p>
            <a:pPr>
              <a:lnSpc>
                <a:spcPct val="90000"/>
              </a:lnSpc>
              <a:spcBef>
                <a:spcPts val="200"/>
              </a:spcBef>
            </a:pPr>
            <a:r>
              <a:rPr lang="en-US" b="1" dirty="0"/>
              <a:t>Galatians 2:16 …</a:t>
            </a:r>
            <a:r>
              <a:rPr lang="en-US" dirty="0"/>
              <a:t>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 </a:t>
            </a:r>
            <a:br>
              <a:rPr lang="en-US" dirty="0"/>
            </a:br>
            <a:br>
              <a:rPr lang="en-US" dirty="0"/>
            </a:b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WHOSE LOVE CAME FIRST?</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sz="2800" dirty="0">
                <a:solidFill>
                  <a:schemeClr val="bg2">
                    <a:lumMod val="10000"/>
                  </a:schemeClr>
                </a:solidFill>
              </a:rPr>
              <a:t>Psych classes tell us that we have to love ourselves in order to be able to love others</a:t>
            </a:r>
          </a:p>
          <a:p>
            <a:pPr>
              <a:lnSpc>
                <a:spcPct val="90000"/>
              </a:lnSpc>
              <a:spcBef>
                <a:spcPts val="200"/>
              </a:spcBef>
            </a:pPr>
            <a:r>
              <a:rPr lang="en-US" sz="2800" dirty="0">
                <a:solidFill>
                  <a:schemeClr val="bg2">
                    <a:lumMod val="10000"/>
                  </a:schemeClr>
                </a:solidFill>
              </a:rPr>
              <a:t>That leaves a piece of the puzzle on the table!</a:t>
            </a:r>
          </a:p>
          <a:p>
            <a:pPr>
              <a:lnSpc>
                <a:spcPct val="90000"/>
              </a:lnSpc>
              <a:spcBef>
                <a:spcPts val="200"/>
              </a:spcBef>
            </a:pPr>
            <a:r>
              <a:rPr lang="en-US" sz="2800" dirty="0">
                <a:solidFill>
                  <a:schemeClr val="bg2">
                    <a:lumMod val="10000"/>
                  </a:schemeClr>
                </a:solidFill>
              </a:rPr>
              <a:t>Because God loves us, we can love ourselves and others</a:t>
            </a:r>
          </a:p>
          <a:p>
            <a:pPr>
              <a:lnSpc>
                <a:spcPct val="90000"/>
              </a:lnSpc>
              <a:spcBef>
                <a:spcPts val="200"/>
              </a:spcBef>
            </a:pPr>
            <a:r>
              <a:rPr lang="en-US" sz="2800" dirty="0">
                <a:solidFill>
                  <a:schemeClr val="bg2">
                    <a:lumMod val="10000"/>
                  </a:schemeClr>
                </a:solidFill>
              </a:rPr>
              <a:t>Without the “God piece” of the puzzle, nothing works</a:t>
            </a:r>
          </a:p>
          <a:p>
            <a:pPr>
              <a:lnSpc>
                <a:spcPct val="90000"/>
              </a:lnSpc>
              <a:spcBef>
                <a:spcPts val="200"/>
              </a:spcBef>
            </a:pPr>
            <a:r>
              <a:rPr lang="en-US" sz="2800" b="1" dirty="0"/>
              <a:t>Mark 8:35-36 </a:t>
            </a:r>
            <a:r>
              <a:rPr lang="en-US" sz="2800" dirty="0"/>
              <a:t>“For whoever wishes to save his life will lose it, but whoever loses his life for My sake and the gospel's will save it. For what does it profit a man to gain the whole world, and forfeit his soul?” </a:t>
            </a:r>
          </a:p>
          <a:p>
            <a:pPr>
              <a:lnSpc>
                <a:spcPct val="90000"/>
              </a:lnSpc>
              <a:spcBef>
                <a:spcPts val="200"/>
              </a:spcBef>
            </a:pPr>
            <a:r>
              <a:rPr lang="en-US" sz="2800" dirty="0">
                <a:solidFill>
                  <a:schemeClr val="bg2">
                    <a:lumMod val="10000"/>
                  </a:schemeClr>
                </a:solidFill>
              </a:rPr>
              <a:t>Soul: </a:t>
            </a:r>
            <a:r>
              <a:rPr lang="en-US" sz="2800" i="1" dirty="0" err="1">
                <a:solidFill>
                  <a:schemeClr val="bg2">
                    <a:lumMod val="10000"/>
                  </a:schemeClr>
                </a:solidFill>
              </a:rPr>
              <a:t>psuche</a:t>
            </a:r>
            <a:r>
              <a:rPr lang="en-US" sz="2800" i="1" dirty="0">
                <a:solidFill>
                  <a:schemeClr val="bg2">
                    <a:lumMod val="10000"/>
                  </a:schemeClr>
                </a:solidFill>
              </a:rPr>
              <a:t>: </a:t>
            </a:r>
            <a:r>
              <a:rPr lang="en-US" sz="2800" dirty="0">
                <a:solidFill>
                  <a:schemeClr val="bg2">
                    <a:lumMod val="10000"/>
                  </a:schemeClr>
                </a:solidFill>
              </a:rPr>
              <a:t>that part of you that makes you distinctly you!</a:t>
            </a:r>
          </a:p>
          <a:p>
            <a:pPr>
              <a:lnSpc>
                <a:spcPct val="90000"/>
              </a:lnSpc>
              <a:spcBef>
                <a:spcPts val="200"/>
              </a:spcBef>
            </a:pPr>
            <a:r>
              <a:rPr lang="en-US" sz="2800" dirty="0">
                <a:solidFill>
                  <a:schemeClr val="bg2">
                    <a:lumMod val="10000"/>
                  </a:schemeClr>
                </a:solidFill>
              </a:rPr>
              <a:t>God desires that our soul be completely in tune with what He saved and appointed us to do</a:t>
            </a:r>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30275"/>
          </a:xfrm>
        </p:spPr>
        <p:txBody>
          <a:bodyPr>
            <a:no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LOVE NEIGHBOR AS OURSELVES?</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sz="2800" b="1" dirty="0"/>
              <a:t>Romans 13:8-10 </a:t>
            </a:r>
            <a:r>
              <a:rPr lang="en-US" sz="2800" dirty="0"/>
              <a:t> Owe nothing to anyone except to love one another; for he who loves his neighbor has fulfilled </a:t>
            </a:r>
            <a:r>
              <a:rPr lang="en-US" sz="2800" i="1" dirty="0"/>
              <a:t>the</a:t>
            </a:r>
            <a:r>
              <a:rPr lang="en-US" sz="2800" dirty="0"/>
              <a:t> law. For this, "Y</a:t>
            </a:r>
            <a:r>
              <a:rPr lang="en-US" sz="2800" cap="small" dirty="0"/>
              <a:t>OU SHALL NOT COMMIT ADULTERY,</a:t>
            </a:r>
            <a:r>
              <a:rPr lang="en-US" sz="2800" dirty="0"/>
              <a:t> Y</a:t>
            </a:r>
            <a:r>
              <a:rPr lang="en-US" sz="2800" cap="small" dirty="0"/>
              <a:t>OU</a:t>
            </a:r>
            <a:r>
              <a:rPr lang="en-US" sz="2800" dirty="0"/>
              <a:t> </a:t>
            </a:r>
            <a:r>
              <a:rPr lang="en-US" sz="2800" cap="small" dirty="0"/>
              <a:t>SHALL NOT MURDER</a:t>
            </a:r>
            <a:r>
              <a:rPr lang="en-US" sz="2800" dirty="0"/>
              <a:t>, Y</a:t>
            </a:r>
            <a:r>
              <a:rPr lang="en-US" sz="2800" cap="small" dirty="0"/>
              <a:t>OU SHALL NOT STEAL,</a:t>
            </a:r>
            <a:r>
              <a:rPr lang="en-US" sz="2800" dirty="0"/>
              <a:t> Y</a:t>
            </a:r>
            <a:r>
              <a:rPr lang="en-US" sz="2800" cap="small" dirty="0"/>
              <a:t>OU SHALL NOT</a:t>
            </a:r>
            <a:r>
              <a:rPr lang="en-US" sz="2800" dirty="0"/>
              <a:t> </a:t>
            </a:r>
            <a:r>
              <a:rPr lang="en-US" sz="2800" cap="small" dirty="0"/>
              <a:t>COVET</a:t>
            </a:r>
            <a:r>
              <a:rPr lang="en-US" sz="2800" dirty="0"/>
              <a:t>," and if there is any other commandment, it is summed up in this saying, “Y</a:t>
            </a:r>
            <a:r>
              <a:rPr lang="en-US" sz="2800" cap="small" dirty="0"/>
              <a:t>OU SHALL LOVE YOUR</a:t>
            </a:r>
            <a:r>
              <a:rPr lang="en-US" sz="2800" dirty="0"/>
              <a:t> </a:t>
            </a:r>
            <a:r>
              <a:rPr lang="en-US" sz="2800" cap="small" dirty="0"/>
              <a:t>NEIGHBOR AS YOURSELF</a:t>
            </a:r>
            <a:r>
              <a:rPr lang="en-US" sz="2800" dirty="0"/>
              <a:t>.” Love does no wrong to a neighbor; therefore love is the fulfillment of </a:t>
            </a:r>
            <a:r>
              <a:rPr lang="en-US" sz="2800" i="1" dirty="0"/>
              <a:t>the</a:t>
            </a:r>
            <a:r>
              <a:rPr lang="en-US" sz="2800" dirty="0"/>
              <a:t> law.</a:t>
            </a:r>
          </a:p>
          <a:p>
            <a:pPr>
              <a:lnSpc>
                <a:spcPct val="90000"/>
              </a:lnSpc>
              <a:spcBef>
                <a:spcPts val="0"/>
              </a:spcBef>
            </a:pPr>
            <a:r>
              <a:rPr lang="en-US" sz="2800" dirty="0">
                <a:solidFill>
                  <a:schemeClr val="bg2">
                    <a:lumMod val="10000"/>
                  </a:schemeClr>
                </a:solidFill>
                <a:latin typeface="Tahoma" pitchFamily="34" charset="0"/>
                <a:ea typeface="Tahoma" pitchFamily="34" charset="0"/>
                <a:cs typeface="Tahoma" pitchFamily="34" charset="0"/>
              </a:rPr>
              <a:t>Love: </a:t>
            </a:r>
            <a:r>
              <a:rPr lang="en-US" sz="2800" i="1" dirty="0" err="1">
                <a:solidFill>
                  <a:schemeClr val="bg2">
                    <a:lumMod val="10000"/>
                  </a:schemeClr>
                </a:solidFill>
                <a:latin typeface="Tahoma" pitchFamily="34" charset="0"/>
                <a:ea typeface="Tahoma" pitchFamily="34" charset="0"/>
                <a:cs typeface="Tahoma" pitchFamily="34" charset="0"/>
              </a:rPr>
              <a:t>agapao</a:t>
            </a:r>
            <a:r>
              <a:rPr lang="en-US" sz="2800" i="1" dirty="0">
                <a:solidFill>
                  <a:schemeClr val="bg2">
                    <a:lumMod val="10000"/>
                  </a:schemeClr>
                </a:solidFill>
                <a:latin typeface="Tahoma" pitchFamily="34" charset="0"/>
                <a:ea typeface="Tahoma" pitchFamily="34" charset="0"/>
                <a:cs typeface="Tahoma" pitchFamily="34" charset="0"/>
              </a:rPr>
              <a:t>: </a:t>
            </a:r>
            <a:r>
              <a:rPr lang="en-US" sz="2800" dirty="0">
                <a:solidFill>
                  <a:schemeClr val="bg2">
                    <a:lumMod val="10000"/>
                  </a:schemeClr>
                </a:solidFill>
                <a:latin typeface="Tahoma" pitchFamily="34" charset="0"/>
                <a:ea typeface="Tahoma" pitchFamily="34" charset="0"/>
                <a:cs typeface="Tahoma" pitchFamily="34" charset="0"/>
              </a:rPr>
              <a:t>the sort of love that puts another person’s best interest first</a:t>
            </a:r>
          </a:p>
          <a:p>
            <a:pPr>
              <a:lnSpc>
                <a:spcPct val="90000"/>
              </a:lnSpc>
              <a:spcBef>
                <a:spcPts val="0"/>
              </a:spcBef>
            </a:pPr>
            <a:r>
              <a:rPr lang="en-US" sz="2800" dirty="0">
                <a:solidFill>
                  <a:schemeClr val="bg2">
                    <a:lumMod val="10000"/>
                  </a:schemeClr>
                </a:solidFill>
              </a:rPr>
              <a:t>Because God put our best interest first, we can have the security provided by being what God desires</a:t>
            </a:r>
          </a:p>
          <a:p>
            <a:pPr>
              <a:lnSpc>
                <a:spcPct val="90000"/>
              </a:lnSpc>
              <a:spcBef>
                <a:spcPts val="0"/>
              </a:spcBef>
            </a:pPr>
            <a:r>
              <a:rPr lang="en-US" sz="2800" dirty="0">
                <a:solidFill>
                  <a:schemeClr val="bg2">
                    <a:lumMod val="10000"/>
                  </a:schemeClr>
                </a:solidFill>
                <a:latin typeface="Tahoma" pitchFamily="34" charset="0"/>
                <a:ea typeface="Tahoma" pitchFamily="34" charset="0"/>
                <a:cs typeface="Tahoma" pitchFamily="34" charset="0"/>
              </a:rPr>
              <a:t>Then the natural outflow is putting other people’s interests first</a:t>
            </a:r>
          </a:p>
        </p:txBody>
      </p:sp>
      <p:sp>
        <p:nvSpPr>
          <p:cNvPr id="4" name="Slide Number Placeholder 3"/>
          <p:cNvSpPr>
            <a:spLocks noGrp="1"/>
          </p:cNvSpPr>
          <p:nvPr>
            <p:ph type="sldNum" sz="quarter" idx="12"/>
          </p:nvPr>
        </p:nvSpPr>
        <p:spPr/>
        <p:txBody>
          <a:bodyPr/>
          <a:lstStyle/>
          <a:p>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13393</TotalTime>
  <Words>1989</Words>
  <Application>Microsoft Office PowerPoint</Application>
  <PresentationFormat>On-screen Show (4:3)</PresentationFormat>
  <Paragraphs>102</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Calibri Light</vt:lpstr>
      <vt:lpstr>Constantia</vt:lpstr>
      <vt:lpstr>Tahoma</vt:lpstr>
      <vt:lpstr>Wingdings 2</vt:lpstr>
      <vt:lpstr>Flow</vt:lpstr>
      <vt:lpstr>     REFINED BY FIRE </vt:lpstr>
      <vt:lpstr>WORD FOR THE JOURNEY</vt:lpstr>
      <vt:lpstr>THE JOY OF THE LORD</vt:lpstr>
      <vt:lpstr>RULES OF THE ROAD</vt:lpstr>
      <vt:lpstr>WHO ARE YOU?</vt:lpstr>
      <vt:lpstr>WHO CHOSE YOU?</vt:lpstr>
      <vt:lpstr>ALL ABOUT WORKS</vt:lpstr>
      <vt:lpstr>WHOSE LOVE CAME FIRST?</vt:lpstr>
      <vt:lpstr>LOVE NEIGHBOR AS OURSELVES?</vt:lpstr>
      <vt:lpstr>APPROPRIATE LOVE OF SELF</vt:lpstr>
      <vt:lpstr>PROFOUND FORECAST</vt:lpstr>
      <vt:lpstr>MERCY PERSONIFIED</vt:lpstr>
      <vt:lpstr>THE MERCY SEAT</vt:lpstr>
      <vt:lpstr>FORMER LIFE</vt:lpstr>
      <vt:lpstr>HOW WE ARE SAVED</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525</cp:revision>
  <cp:lastPrinted>2021-06-20T20:29:57Z</cp:lastPrinted>
  <dcterms:created xsi:type="dcterms:W3CDTF">2014-08-15T13:44:17Z</dcterms:created>
  <dcterms:modified xsi:type="dcterms:W3CDTF">2021-06-23T17:00:19Z</dcterms:modified>
</cp:coreProperties>
</file>