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handoutMasterIdLst>
    <p:handoutMasterId r:id="rId16"/>
  </p:handoutMasterIdLst>
  <p:sldIdLst>
    <p:sldId id="256" r:id="rId2"/>
    <p:sldId id="276" r:id="rId3"/>
    <p:sldId id="270" r:id="rId4"/>
    <p:sldId id="271" r:id="rId5"/>
    <p:sldId id="275" r:id="rId6"/>
    <p:sldId id="272" r:id="rId7"/>
    <p:sldId id="258" r:id="rId8"/>
    <p:sldId id="259" r:id="rId9"/>
    <p:sldId id="260" r:id="rId10"/>
    <p:sldId id="261" r:id="rId11"/>
    <p:sldId id="262" r:id="rId12"/>
    <p:sldId id="263" r:id="rId13"/>
    <p:sldId id="273" r:id="rId14"/>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58"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705" autoAdjust="0"/>
    <p:restoredTop sz="93190" autoAdjust="0"/>
  </p:normalViewPr>
  <p:slideViewPr>
    <p:cSldViewPr>
      <p:cViewPr varScale="1">
        <p:scale>
          <a:sx n="51" d="100"/>
          <a:sy n="51" d="100"/>
        </p:scale>
        <p:origin x="1013" y="3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958"/>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589" tIns="46794" rIns="93589" bIns="46794" rtlCol="0"/>
          <a:lstStyle>
            <a:lvl1pPr algn="l">
              <a:defRPr sz="1200"/>
            </a:lvl1pPr>
          </a:lstStyle>
          <a:p>
            <a:endParaRPr lang="en-US" dirty="0"/>
          </a:p>
        </p:txBody>
      </p:sp>
      <p:sp>
        <p:nvSpPr>
          <p:cNvPr id="3" name="Date Placeholder 2"/>
          <p:cNvSpPr>
            <a:spLocks noGrp="1"/>
          </p:cNvSpPr>
          <p:nvPr>
            <p:ph type="dt" sz="quarter" idx="1"/>
          </p:nvPr>
        </p:nvSpPr>
        <p:spPr>
          <a:xfrm>
            <a:off x="4023092" y="0"/>
            <a:ext cx="3077739" cy="469424"/>
          </a:xfrm>
          <a:prstGeom prst="rect">
            <a:avLst/>
          </a:prstGeom>
        </p:spPr>
        <p:txBody>
          <a:bodyPr vert="horz" lIns="93589" tIns="46794" rIns="93589" bIns="46794" rtlCol="0"/>
          <a:lstStyle>
            <a:lvl1pPr algn="r">
              <a:defRPr sz="1200"/>
            </a:lvl1pPr>
          </a:lstStyle>
          <a:p>
            <a:fld id="{15656505-3B48-46D1-B0B1-6771BE1808BF}" type="datetimeFigureOut">
              <a:rPr lang="en-US" smtClean="0"/>
              <a:pPr/>
              <a:t>6/2/2021</a:t>
            </a:fld>
            <a:endParaRPr lang="en-US" dirty="0"/>
          </a:p>
        </p:txBody>
      </p:sp>
      <p:sp>
        <p:nvSpPr>
          <p:cNvPr id="4" name="Footer Placeholder 3"/>
          <p:cNvSpPr>
            <a:spLocks noGrp="1"/>
          </p:cNvSpPr>
          <p:nvPr>
            <p:ph type="ftr" sz="quarter" idx="2"/>
          </p:nvPr>
        </p:nvSpPr>
        <p:spPr>
          <a:xfrm>
            <a:off x="0" y="8917423"/>
            <a:ext cx="3077739" cy="469424"/>
          </a:xfrm>
          <a:prstGeom prst="rect">
            <a:avLst/>
          </a:prstGeom>
        </p:spPr>
        <p:txBody>
          <a:bodyPr vert="horz" lIns="93589" tIns="46794" rIns="93589" bIns="46794"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3092" y="8917423"/>
            <a:ext cx="3077739" cy="469424"/>
          </a:xfrm>
          <a:prstGeom prst="rect">
            <a:avLst/>
          </a:prstGeom>
        </p:spPr>
        <p:txBody>
          <a:bodyPr vert="horz" lIns="93589" tIns="46794" rIns="93589" bIns="46794" rtlCol="0" anchor="b"/>
          <a:lstStyle>
            <a:lvl1pPr algn="r">
              <a:defRPr sz="1200"/>
            </a:lvl1pPr>
          </a:lstStyle>
          <a:p>
            <a:fld id="{516B7397-597D-4C90-8555-BDF62E84BD6B}" type="slidenum">
              <a:rPr lang="en-US" smtClean="0"/>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3589" tIns="46794" rIns="93589" bIns="46794" rtlCol="0"/>
          <a:lstStyle>
            <a:lvl1pPr algn="l">
              <a:defRPr sz="1200"/>
            </a:lvl1pPr>
          </a:lstStyle>
          <a:p>
            <a:endParaRPr lang="en-US" dirty="0"/>
          </a:p>
        </p:txBody>
      </p:sp>
      <p:sp>
        <p:nvSpPr>
          <p:cNvPr id="3" name="Date Placeholder 2"/>
          <p:cNvSpPr>
            <a:spLocks noGrp="1"/>
          </p:cNvSpPr>
          <p:nvPr>
            <p:ph type="dt" idx="1"/>
          </p:nvPr>
        </p:nvSpPr>
        <p:spPr>
          <a:xfrm>
            <a:off x="4023092" y="0"/>
            <a:ext cx="3077739" cy="469424"/>
          </a:xfrm>
          <a:prstGeom prst="rect">
            <a:avLst/>
          </a:prstGeom>
        </p:spPr>
        <p:txBody>
          <a:bodyPr vert="horz" lIns="93589" tIns="46794" rIns="93589" bIns="46794" rtlCol="0"/>
          <a:lstStyle>
            <a:lvl1pPr algn="r">
              <a:defRPr sz="1200"/>
            </a:lvl1pPr>
          </a:lstStyle>
          <a:p>
            <a:fld id="{9E849456-192A-4768-B04D-F7C496E14C0B}" type="datetimeFigureOut">
              <a:rPr lang="en-US" smtClean="0"/>
              <a:pPr/>
              <a:t>6/2/2021</a:t>
            </a:fld>
            <a:endParaRPr lang="en-US" dirty="0"/>
          </a:p>
        </p:txBody>
      </p:sp>
      <p:sp>
        <p:nvSpPr>
          <p:cNvPr id="4" name="Slide Image Placeholder 3"/>
          <p:cNvSpPr>
            <a:spLocks noGrp="1" noRot="1" noChangeAspect="1"/>
          </p:cNvSpPr>
          <p:nvPr>
            <p:ph type="sldImg" idx="2"/>
          </p:nvPr>
        </p:nvSpPr>
        <p:spPr>
          <a:xfrm>
            <a:off x="1204913" y="703263"/>
            <a:ext cx="4692650" cy="3521075"/>
          </a:xfrm>
          <a:prstGeom prst="rect">
            <a:avLst/>
          </a:prstGeom>
          <a:noFill/>
          <a:ln w="12700">
            <a:solidFill>
              <a:prstClr val="black"/>
            </a:solidFill>
          </a:ln>
        </p:spPr>
        <p:txBody>
          <a:bodyPr vert="horz" lIns="93589" tIns="46794" rIns="93589" bIns="46794"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3589" tIns="46794" rIns="93589" bIns="4679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3"/>
            <a:ext cx="3077739" cy="469424"/>
          </a:xfrm>
          <a:prstGeom prst="rect">
            <a:avLst/>
          </a:prstGeom>
        </p:spPr>
        <p:txBody>
          <a:bodyPr vert="horz" lIns="93589" tIns="46794" rIns="93589" bIns="4679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3"/>
            <a:ext cx="3077739" cy="469424"/>
          </a:xfrm>
          <a:prstGeom prst="rect">
            <a:avLst/>
          </a:prstGeom>
        </p:spPr>
        <p:txBody>
          <a:bodyPr vert="horz" lIns="93589" tIns="46794" rIns="93589" bIns="46794" rtlCol="0" anchor="b"/>
          <a:lstStyle>
            <a:lvl1pPr algn="r">
              <a:defRPr sz="1200"/>
            </a:lvl1pPr>
          </a:lstStyle>
          <a:p>
            <a:fld id="{7A87F812-1136-464E-ABE0-436EC4D5C9A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7A87F812-1136-464E-ABE0-436EC4D5C9A8}" type="slidenum">
              <a:rPr lang="en-US" smtClean="0"/>
              <a:pPr/>
              <a:t>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A87F812-1136-464E-ABE0-436EC4D5C9A8}"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DCEE0F9-1809-4FDD-91C0-1DDA3FD8B138}" type="datetime1">
              <a:rPr lang="en-US" smtClean="0"/>
              <a:pPr/>
              <a:t>6/2/2021</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14F1EB8-4CF5-4D03-B760-52B73CBBF86F}" type="datetime1">
              <a:rPr lang="en-US" smtClean="0"/>
              <a:pPr/>
              <a:t>6/2/2021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7B96821-C7F9-4CCC-B314-783D58E2B75B}" type="datetime1">
              <a:rPr lang="en-US" smtClean="0"/>
              <a:pPr/>
              <a:t>6/2/2021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lvl1pPr>
              <a:defRPr>
                <a:latin typeface="Tahoma" pitchFamily="34" charset="0"/>
                <a:ea typeface="Tahoma" pitchFamily="34" charset="0"/>
                <a:cs typeface="Tahoma" pitchFamily="34" charset="0"/>
              </a:defRPr>
            </a:lvl1pPr>
            <a:lvl2pPr>
              <a:defRPr>
                <a:latin typeface="Tahoma" pitchFamily="34" charset="0"/>
                <a:ea typeface="Tahoma" pitchFamily="34" charset="0"/>
                <a:cs typeface="Tahoma" pitchFamily="34" charset="0"/>
              </a:defRPr>
            </a:lvl2pPr>
            <a:lvl3pPr>
              <a:defRPr>
                <a:latin typeface="Tahoma" pitchFamily="34" charset="0"/>
                <a:ea typeface="Tahoma" pitchFamily="34" charset="0"/>
                <a:cs typeface="Tahoma" pitchFamily="34" charset="0"/>
              </a:defRPr>
            </a:lvl3pPr>
            <a:lvl4pPr>
              <a:defRPr>
                <a:latin typeface="Tahoma" pitchFamily="34" charset="0"/>
                <a:ea typeface="Tahoma" pitchFamily="34" charset="0"/>
                <a:cs typeface="Tahoma" pitchFamily="34" charset="0"/>
              </a:defRPr>
            </a:lvl4pPr>
            <a:lvl5pPr>
              <a:defRPr>
                <a:latin typeface="Tahoma" pitchFamily="34" charset="0"/>
                <a:ea typeface="Tahoma" pitchFamily="34" charset="0"/>
                <a:cs typeface="Tahoma" pitchFamily="34" charset="0"/>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p:txBody>
          <a:bodyPr/>
          <a:lstStyle/>
          <a:p>
            <a:fld id="{505973BC-9BA8-4623-AB40-A6CA68AA9C26}" type="datetime1">
              <a:rPr lang="en-US" smtClean="0"/>
              <a:pPr/>
              <a:t>6/2/2021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A488F4FA-C9C8-4E5D-A50D-C3004A932C7C}" type="datetime1">
              <a:rPr lang="en-US" smtClean="0"/>
              <a:pPr/>
              <a:t>6/2/2021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E847A21-3C84-488B-824A-EBE71095956C}" type="datetime1">
              <a:rPr lang="en-US" smtClean="0"/>
              <a:pPr/>
              <a:t>6/2/2021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D9A8CBD-F4BD-4D97-BD6A-5F710C1E6123}" type="datetime1">
              <a:rPr lang="en-US" smtClean="0"/>
              <a:pPr/>
              <a:t>6/2/2021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9E801A26-492A-469C-8127-60E3AD57E5E0}" type="datetime1">
              <a:rPr lang="en-US" smtClean="0"/>
              <a:pPr/>
              <a:t>6/2/2021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ED50F5-D4B3-4D29-AA38-78DA56FFD508}" type="datetime1">
              <a:rPr lang="en-US" smtClean="0"/>
              <a:pPr/>
              <a:t>6/2/2021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6E6FEAB-05FE-4CC1-8679-F3CC15F5E55F}" type="datetime1">
              <a:rPr lang="en-US" smtClean="0"/>
              <a:pPr/>
              <a:t>6/2/2021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91578CF-040D-409D-9DE8-CE1CCA31E89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4D382D4-4E21-4771-8F95-1B196359E420}" type="datetime1">
              <a:rPr lang="en-US" smtClean="0"/>
              <a:pPr/>
              <a:t>6/2/2021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D91578CF-040D-409D-9DE8-CE1CCA31E899}"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B8490D8-1265-4137-AA5A-7FD58D385A4B}" type="datetime1">
              <a:rPr lang="en-US" smtClean="0"/>
              <a:pPr/>
              <a:t>6/2/2021</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91578CF-040D-409D-9DE8-CE1CCA31E899}"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2286000"/>
          </a:xfrm>
        </p:spPr>
        <p:txBody>
          <a:bodyPr>
            <a:noAutofit/>
          </a:bodyPr>
          <a:lstStyle/>
          <a:p>
            <a:pPr algn="ct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br>
              <a:rPr lang="en-US" sz="5400" b="1" dirty="0">
                <a:effectLst>
                  <a:outerShdw blurRad="38100" dist="38100" dir="2700000" algn="tl">
                    <a:srgbClr val="000000">
                      <a:alpha val="43137"/>
                    </a:srgbClr>
                  </a:outerShdw>
                </a:effectLst>
                <a:latin typeface="Calibri Light" pitchFamily="34" charset="0"/>
              </a:rPr>
            </a:br>
            <a:r>
              <a:rPr lang="en-US" sz="6000" b="1" dirty="0">
                <a:effectLst>
                  <a:outerShdw blurRad="38100" dist="38100" dir="2700000" algn="tl">
                    <a:srgbClr val="000000">
                      <a:alpha val="43137"/>
                    </a:srgbClr>
                  </a:outerShdw>
                </a:effectLst>
                <a:latin typeface="Calibri Light" pitchFamily="34" charset="0"/>
              </a:rPr>
              <a:t>REFINED BY FIRE</a:t>
            </a:r>
            <a:br>
              <a:rPr lang="en-US" sz="6000" b="1" dirty="0">
                <a:effectLst>
                  <a:outerShdw blurRad="38100" dist="38100" dir="2700000" algn="tl">
                    <a:srgbClr val="000000">
                      <a:alpha val="43137"/>
                    </a:srgbClr>
                  </a:outerShdw>
                </a:effectLst>
                <a:latin typeface="Calibri Light" pitchFamily="34" charset="0"/>
              </a:rPr>
            </a:br>
            <a:endParaRPr lang="en-US" sz="6000" b="1" dirty="0">
              <a:effectLst>
                <a:outerShdw blurRad="38100" dist="38100" dir="2700000" algn="tl">
                  <a:srgbClr val="000000">
                    <a:alpha val="43137"/>
                  </a:srgbClr>
                </a:outerShdw>
              </a:effectLst>
              <a:latin typeface="Calibri Light" pitchFamily="34" charset="0"/>
            </a:endParaRPr>
          </a:p>
        </p:txBody>
      </p:sp>
      <p:sp>
        <p:nvSpPr>
          <p:cNvPr id="3" name="Subtitle 2"/>
          <p:cNvSpPr>
            <a:spLocks noGrp="1"/>
          </p:cNvSpPr>
          <p:nvPr>
            <p:ph type="subTitle" idx="1"/>
          </p:nvPr>
        </p:nvSpPr>
        <p:spPr>
          <a:xfrm>
            <a:off x="1447800" y="4343400"/>
            <a:ext cx="6400800" cy="1371600"/>
          </a:xfrm>
        </p:spPr>
        <p:txBody>
          <a:bodyPr>
            <a:normAutofit/>
          </a:bodyPr>
          <a:lstStyle/>
          <a:p>
            <a:r>
              <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JoLynn Gower</a:t>
            </a:r>
          </a:p>
          <a:p>
            <a:r>
              <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217-493-6151    </a:t>
            </a:r>
          </a:p>
          <a:p>
            <a:r>
              <a:rPr lang="en-US" sz="2400" b="1" dirty="0">
                <a:solidFill>
                  <a:schemeClr val="accent3">
                    <a:lumMod val="60000"/>
                    <a:lumOff val="40000"/>
                  </a:schemeClr>
                </a:solidFill>
                <a:effectLst>
                  <a:outerShdw blurRad="38100" dist="38100" dir="2700000" algn="tl">
                    <a:srgbClr val="000000">
                      <a:alpha val="43137"/>
                    </a:srgbClr>
                  </a:outerShdw>
                </a:effectLst>
                <a:latin typeface="Calibri Light" pitchFamily="34" charset="0"/>
                <a:ea typeface="Tahoma" pitchFamily="34" charset="0"/>
                <a:cs typeface="Tahoma" pitchFamily="34" charset="0"/>
              </a:rPr>
              <a:t>jgower@guardingthetruth.org</a:t>
            </a:r>
          </a:p>
        </p:txBody>
      </p:sp>
      <p:sp>
        <p:nvSpPr>
          <p:cNvPr id="4" name="Slide Number Placeholder 3"/>
          <p:cNvSpPr>
            <a:spLocks noGrp="1"/>
          </p:cNvSpPr>
          <p:nvPr>
            <p:ph type="sldNum" sz="quarter" idx="12"/>
          </p:nvPr>
        </p:nvSpPr>
        <p:spPr/>
        <p:txBody>
          <a:bodyPr/>
          <a:lstStyle/>
          <a:p>
            <a:fld id="{D91578CF-040D-409D-9DE8-CE1CCA31E899}"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1143000"/>
          </a:xfrm>
        </p:spPr>
        <p:txBody>
          <a:bodyPr>
            <a:normAutofit/>
          </a:bodyPr>
          <a:lstStyle/>
          <a:p>
            <a:pPr algn="ctr"/>
            <a:r>
              <a:rPr lang="en-US" b="1" dirty="0">
                <a:effectLst>
                  <a:outerShdw blurRad="38100" dist="38100" dir="2700000" algn="tl">
                    <a:srgbClr val="000000">
                      <a:alpha val="43137"/>
                    </a:srgbClr>
                  </a:outerShdw>
                </a:effectLst>
              </a:rPr>
              <a:t>TIMES OF ADVERSITY</a:t>
            </a:r>
          </a:p>
        </p:txBody>
      </p:sp>
      <p:sp>
        <p:nvSpPr>
          <p:cNvPr id="3" name="Content Placeholder 2"/>
          <p:cNvSpPr>
            <a:spLocks noGrp="1"/>
          </p:cNvSpPr>
          <p:nvPr>
            <p:ph idx="1"/>
          </p:nvPr>
        </p:nvSpPr>
        <p:spPr>
          <a:xfrm>
            <a:off x="0" y="1219200"/>
            <a:ext cx="9144000" cy="5638800"/>
          </a:xfrm>
          <a:ln>
            <a:solidFill>
              <a:schemeClr val="accent1"/>
            </a:solidFill>
          </a:ln>
        </p:spPr>
        <p:txBody>
          <a:bodyPr>
            <a:noAutofit/>
          </a:bodyPr>
          <a:lstStyle/>
          <a:p>
            <a:pPr>
              <a:lnSpc>
                <a:spcPct val="89000"/>
              </a:lnSpc>
              <a:spcBef>
                <a:spcPts val="200"/>
              </a:spcBef>
            </a:pPr>
            <a:r>
              <a:rPr lang="en-US" b="1" dirty="0">
                <a:solidFill>
                  <a:schemeClr val="bg2">
                    <a:lumMod val="10000"/>
                  </a:schemeClr>
                </a:solidFill>
                <a:latin typeface="Tahoma" pitchFamily="34" charset="0"/>
                <a:ea typeface="Tahoma" pitchFamily="34" charset="0"/>
                <a:cs typeface="Tahoma" pitchFamily="34" charset="0"/>
              </a:rPr>
              <a:t>STRUGGLE #3: THE WORLD</a:t>
            </a:r>
          </a:p>
          <a:p>
            <a:pPr>
              <a:lnSpc>
                <a:spcPct val="89000"/>
              </a:lnSpc>
              <a:spcBef>
                <a:spcPts val="200"/>
              </a:spcBef>
            </a:pPr>
            <a:r>
              <a:rPr lang="en-US" b="1" dirty="0"/>
              <a:t>1 John 2:15-17 </a:t>
            </a:r>
            <a:r>
              <a:rPr lang="en-US" dirty="0"/>
              <a:t> Do not love the world nor the things in the world. If anyone loves the world, the love of the Father is not in him. For all that is in the world, the lust of the flesh and the lust of the eyes and the boastful pride of life, is not from the Father, but is from the world. The world is passing away, and </a:t>
            </a:r>
            <a:r>
              <a:rPr lang="en-US" i="1" dirty="0"/>
              <a:t>also</a:t>
            </a:r>
            <a:r>
              <a:rPr lang="en-US" dirty="0"/>
              <a:t> its lusts; but the one who does the will of God lives forever. </a:t>
            </a:r>
          </a:p>
          <a:p>
            <a:pPr>
              <a:lnSpc>
                <a:spcPct val="89000"/>
              </a:lnSpc>
              <a:spcBef>
                <a:spcPts val="200"/>
              </a:spcBef>
            </a:pPr>
            <a:r>
              <a:rPr lang="en-US" b="1" dirty="0"/>
              <a:t>Romans 12:2 </a:t>
            </a:r>
            <a:r>
              <a:rPr lang="en-US" dirty="0"/>
              <a:t>And do not be conformed to this world, but be transformed by the renewing of your mind, so that you may prove what the will of God is, that which is good and acceptable and perfect. </a:t>
            </a:r>
          </a:p>
          <a:p>
            <a:pPr>
              <a:lnSpc>
                <a:spcPct val="89000"/>
              </a:lnSpc>
              <a:spcBef>
                <a:spcPts val="200"/>
              </a:spcBef>
            </a:pPr>
            <a:r>
              <a:rPr lang="en-US" b="1" dirty="0"/>
              <a:t>1 Corinthians 2:12 </a:t>
            </a:r>
            <a:r>
              <a:rPr lang="en-US" dirty="0"/>
              <a:t> Now we have received, not the spirit of the world, but the Spirit who is from God, so that we may know the things freely given to us by God… </a:t>
            </a:r>
            <a:br>
              <a:rPr lang="en-US" dirty="0"/>
            </a:br>
            <a:br>
              <a:rPr lang="en-US" dirty="0"/>
            </a:br>
            <a:endParaRPr lang="en-US" dirty="0"/>
          </a:p>
          <a:p>
            <a:pPr>
              <a:lnSpc>
                <a:spcPct val="89000"/>
              </a:lnSpc>
              <a:spcBef>
                <a:spcPts val="200"/>
              </a:spcBef>
            </a:pPr>
            <a:endParaRPr lang="en-US" dirty="0"/>
          </a:p>
          <a:p>
            <a:pPr>
              <a:lnSpc>
                <a:spcPct val="89000"/>
              </a:lnSpc>
              <a:spcBef>
                <a:spcPts val="200"/>
              </a:spcBef>
            </a:pPr>
            <a:endParaRPr lang="en-US" dirty="0">
              <a:solidFill>
                <a:schemeClr val="bg2">
                  <a:lumMod val="10000"/>
                </a:schemeClr>
              </a:solidFill>
              <a:latin typeface="Tahoma" pitchFamily="34" charset="0"/>
              <a:ea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91578CF-040D-409D-9DE8-CE1CCA31E899}"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pPr algn="ctr"/>
            <a:r>
              <a:rPr lang="en-US" b="1" dirty="0">
                <a:effectLst>
                  <a:outerShdw blurRad="38100" dist="38100" dir="2700000" algn="tl">
                    <a:srgbClr val="000000">
                      <a:alpha val="43137"/>
                    </a:srgbClr>
                  </a:outerShdw>
                </a:effectLst>
              </a:rPr>
              <a:t>THE WORLD IS PASSING AWAY</a:t>
            </a:r>
          </a:p>
        </p:txBody>
      </p:sp>
      <p:sp>
        <p:nvSpPr>
          <p:cNvPr id="3" name="Content Placeholder 2"/>
          <p:cNvSpPr>
            <a:spLocks noGrp="1"/>
          </p:cNvSpPr>
          <p:nvPr>
            <p:ph idx="1"/>
          </p:nvPr>
        </p:nvSpPr>
        <p:spPr>
          <a:xfrm>
            <a:off x="0" y="1219200"/>
            <a:ext cx="9144000" cy="5638800"/>
          </a:xfrm>
        </p:spPr>
        <p:txBody>
          <a:bodyPr>
            <a:noAutofit/>
          </a:bodyPr>
          <a:lstStyle/>
          <a:p>
            <a:pPr>
              <a:lnSpc>
                <a:spcPct val="90000"/>
              </a:lnSpc>
              <a:spcBef>
                <a:spcPts val="600"/>
              </a:spcBef>
            </a:pPr>
            <a:r>
              <a:rPr lang="en-US" sz="2800" b="1" dirty="0"/>
              <a:t>1 Corinthians 7:29-31 </a:t>
            </a:r>
            <a:r>
              <a:rPr lang="en-US" sz="2800" dirty="0"/>
              <a:t> But this I say, brethren, the time has been shortened, so that from now on those who have wives should be as though they had none; and those who weep, as though they did not weep; and those who rejoice, as though they did not rejoice; and those who buy, as though they did not possess; and those who use the world, as though they did not make full use of it; for the </a:t>
            </a:r>
            <a:r>
              <a:rPr lang="en-US" sz="2800" b="1" dirty="0">
                <a:effectLst>
                  <a:outerShdw blurRad="38100" dist="38100" dir="2700000" algn="tl">
                    <a:srgbClr val="000000">
                      <a:alpha val="43137"/>
                    </a:srgbClr>
                  </a:outerShdw>
                </a:effectLst>
              </a:rPr>
              <a:t>form</a:t>
            </a:r>
            <a:r>
              <a:rPr lang="en-US" sz="2800" dirty="0"/>
              <a:t> of this world is passing away. </a:t>
            </a:r>
          </a:p>
          <a:p>
            <a:pPr>
              <a:lnSpc>
                <a:spcPct val="90000"/>
              </a:lnSpc>
              <a:spcBef>
                <a:spcPts val="600"/>
              </a:spcBef>
            </a:pPr>
            <a:r>
              <a:rPr lang="en-US" sz="2800" dirty="0"/>
              <a:t>Form: </a:t>
            </a:r>
            <a:r>
              <a:rPr lang="en-US" sz="2800" i="1" dirty="0"/>
              <a:t>schema: </a:t>
            </a:r>
            <a:r>
              <a:rPr lang="en-US" sz="2800" dirty="0"/>
              <a:t>appearance or shape</a:t>
            </a:r>
          </a:p>
          <a:p>
            <a:pPr>
              <a:lnSpc>
                <a:spcPct val="90000"/>
              </a:lnSpc>
              <a:spcBef>
                <a:spcPts val="600"/>
              </a:spcBef>
            </a:pPr>
            <a:r>
              <a:rPr lang="en-US" sz="2800" b="1" dirty="0"/>
              <a:t>2 Peter 3:10 </a:t>
            </a:r>
            <a:r>
              <a:rPr lang="en-US" sz="2800" dirty="0"/>
              <a:t> But the day of the Lord will come like a thief, in which the heavens will pass away with a roar and the elements will be destroyed with intense heat, and the earth and its works will be burned up. </a:t>
            </a:r>
            <a:br>
              <a:rPr lang="en-US" sz="2800" dirty="0"/>
            </a:br>
            <a:endParaRPr lang="en-US" sz="2800" dirty="0"/>
          </a:p>
          <a:p>
            <a:pPr>
              <a:lnSpc>
                <a:spcPct val="90000"/>
              </a:lnSpc>
              <a:spcBef>
                <a:spcPts val="600"/>
              </a:spcBef>
            </a:pPr>
            <a:endParaRPr lang="en-US" sz="2800"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86800" cy="990600"/>
          </a:xfrm>
        </p:spPr>
        <p:txBody>
          <a:bodyPr>
            <a:normAutofit/>
          </a:bodyPr>
          <a:lstStyle/>
          <a:p>
            <a:pPr algn="ctr"/>
            <a:r>
              <a:rPr lang="en-US" sz="4800" b="1" dirty="0">
                <a:effectLst>
                  <a:outerShdw blurRad="38100" dist="38100" dir="2700000" algn="tl">
                    <a:srgbClr val="000000">
                      <a:alpha val="43137"/>
                    </a:srgbClr>
                  </a:outerShdw>
                </a:effectLst>
              </a:rPr>
              <a:t>WHEN YOUR THOUGHTS RULE</a:t>
            </a:r>
          </a:p>
        </p:txBody>
      </p:sp>
      <p:sp>
        <p:nvSpPr>
          <p:cNvPr id="3" name="Content Placeholder 2"/>
          <p:cNvSpPr>
            <a:spLocks noGrp="1"/>
          </p:cNvSpPr>
          <p:nvPr>
            <p:ph idx="1"/>
          </p:nvPr>
        </p:nvSpPr>
        <p:spPr>
          <a:xfrm>
            <a:off x="0" y="1066800"/>
            <a:ext cx="9144000" cy="5791200"/>
          </a:xfrm>
        </p:spPr>
        <p:txBody>
          <a:bodyPr>
            <a:noAutofit/>
          </a:bodyPr>
          <a:lstStyle/>
          <a:p>
            <a:r>
              <a:rPr lang="en-US" sz="2800" b="1" dirty="0"/>
              <a:t>Psalm 13:1-6  </a:t>
            </a:r>
            <a:r>
              <a:rPr lang="en-US" sz="2800" dirty="0"/>
              <a:t>How long, O </a:t>
            </a:r>
            <a:r>
              <a:rPr lang="en-US" sz="2800" cap="small" dirty="0"/>
              <a:t>LORD</a:t>
            </a:r>
            <a:r>
              <a:rPr lang="en-US" sz="2800" dirty="0"/>
              <a:t>? Will You forget me forever? How long will You hide Your face from me?  How long shall I take counsel in my soul, </a:t>
            </a:r>
            <a:r>
              <a:rPr lang="en-US" sz="2800" i="1" dirty="0"/>
              <a:t>having</a:t>
            </a:r>
            <a:r>
              <a:rPr lang="en-US" sz="2800" dirty="0"/>
              <a:t> sorrow in my heart all the day? How long will my enemy be exalted over me? Consider </a:t>
            </a:r>
            <a:r>
              <a:rPr lang="en-US" sz="2800" i="1" dirty="0"/>
              <a:t>and</a:t>
            </a:r>
            <a:r>
              <a:rPr lang="en-US" sz="2800" dirty="0"/>
              <a:t> answer me, O </a:t>
            </a:r>
            <a:r>
              <a:rPr lang="en-US" sz="2800" cap="small" dirty="0"/>
              <a:t>LORD</a:t>
            </a:r>
            <a:r>
              <a:rPr lang="en-US" sz="2800" dirty="0"/>
              <a:t> my God; Enlighten my eyes, or I will sleep the </a:t>
            </a:r>
            <a:r>
              <a:rPr lang="en-US" sz="2800" i="1" dirty="0"/>
              <a:t>sleep of</a:t>
            </a:r>
            <a:r>
              <a:rPr lang="en-US" sz="2800" dirty="0"/>
              <a:t> death, and my enemy will say, "I have overcome him," </a:t>
            </a:r>
            <a:r>
              <a:rPr lang="en-US" sz="2800" i="1" dirty="0"/>
              <a:t>And</a:t>
            </a:r>
            <a:r>
              <a:rPr lang="en-US" sz="2800" dirty="0"/>
              <a:t> my adversaries will rejoice when I am shaken.  But I have trusted in Your </a:t>
            </a:r>
            <a:r>
              <a:rPr lang="en-US" sz="2800" dirty="0" err="1"/>
              <a:t>lovingkindness</a:t>
            </a:r>
            <a:r>
              <a:rPr lang="en-US" sz="2800" dirty="0"/>
              <a:t>; My heart shall rejoice in Your salvation.  I will sing to the </a:t>
            </a:r>
            <a:r>
              <a:rPr lang="en-US" sz="2800" cap="small" dirty="0"/>
              <a:t>LORD</a:t>
            </a:r>
            <a:r>
              <a:rPr lang="en-US" sz="2800" dirty="0"/>
              <a:t>, Because He has dealt bountifully with me. </a:t>
            </a:r>
          </a:p>
          <a:p>
            <a:r>
              <a:rPr lang="en-US" sz="2800" dirty="0"/>
              <a:t>OVERCOMING THOUGHTS THAT FOCUS ON PROBLEMS RATHER THAN GOD</a:t>
            </a:r>
          </a:p>
          <a:p>
            <a:pPr>
              <a:lnSpc>
                <a:spcPct val="88000"/>
              </a:lnSpc>
              <a:spcBef>
                <a:spcPts val="0"/>
              </a:spcBef>
            </a:pPr>
            <a:endParaRPr lang="en-US" sz="2800"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534400" cy="990600"/>
          </a:xfrm>
        </p:spPr>
        <p:txBody>
          <a:bodyPr>
            <a:normAutofit/>
          </a:bodyPr>
          <a:lstStyle/>
          <a:p>
            <a:pPr algn="ctr"/>
            <a:r>
              <a:rPr lang="en-US" b="1" dirty="0">
                <a:effectLst>
                  <a:outerShdw blurRad="38100" dist="38100" dir="2700000" algn="tl">
                    <a:srgbClr val="000000">
                      <a:alpha val="43137"/>
                    </a:srgbClr>
                  </a:outerShdw>
                </a:effectLst>
              </a:rPr>
              <a:t>TEARING DOWN STRONGHOLDS</a:t>
            </a:r>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200"/>
              </a:spcBef>
            </a:pPr>
            <a:r>
              <a:rPr lang="en-US" sz="2800" b="1" dirty="0"/>
              <a:t>2 Corinthians 10:3-6 </a:t>
            </a:r>
            <a:r>
              <a:rPr lang="en-US" sz="2800" dirty="0"/>
              <a:t> For though we walk in the flesh, we do not war according to the flesh, for the weapons of our warfare are not of the flesh, but divinely powerful for the destruction of fortresses. </a:t>
            </a:r>
            <a:r>
              <a:rPr lang="en-US" sz="2800" i="1" dirty="0"/>
              <a:t>We are</a:t>
            </a:r>
            <a:r>
              <a:rPr lang="en-US" sz="2800" dirty="0"/>
              <a:t> destroying speculations and every lofty thing raised up against the knowledge of God, and </a:t>
            </a:r>
            <a:r>
              <a:rPr lang="en-US" sz="2800" i="1" dirty="0"/>
              <a:t>we are</a:t>
            </a:r>
            <a:r>
              <a:rPr lang="en-US" sz="2800" dirty="0"/>
              <a:t> taking every thought captive to the obedience of Christ, and we are ready to punish all disobedience, whenever your obedience is complete.</a:t>
            </a:r>
          </a:p>
          <a:p>
            <a:pPr>
              <a:lnSpc>
                <a:spcPct val="90000"/>
              </a:lnSpc>
              <a:spcBef>
                <a:spcPts val="200"/>
              </a:spcBef>
            </a:pPr>
            <a:r>
              <a:rPr lang="en-US" sz="2800" dirty="0"/>
              <a:t>Speculations: </a:t>
            </a:r>
            <a:r>
              <a:rPr lang="en-US" sz="2800" i="1" dirty="0" err="1"/>
              <a:t>logismos</a:t>
            </a:r>
            <a:r>
              <a:rPr lang="en-US" sz="2800" i="1" dirty="0"/>
              <a:t>: </a:t>
            </a:r>
            <a:r>
              <a:rPr lang="en-US" sz="2800" dirty="0"/>
              <a:t>thoughts, imaginations </a:t>
            </a:r>
          </a:p>
          <a:p>
            <a:pPr>
              <a:lnSpc>
                <a:spcPct val="90000"/>
              </a:lnSpc>
              <a:spcBef>
                <a:spcPts val="200"/>
              </a:spcBef>
            </a:pPr>
            <a:r>
              <a:rPr lang="en-US" sz="2800" dirty="0">
                <a:solidFill>
                  <a:schemeClr val="bg2">
                    <a:lumMod val="10000"/>
                  </a:schemeClr>
                </a:solidFill>
              </a:rPr>
              <a:t>Lofty thing: </a:t>
            </a:r>
            <a:r>
              <a:rPr lang="en-US" sz="2800" i="1" dirty="0" err="1">
                <a:solidFill>
                  <a:schemeClr val="bg2">
                    <a:lumMod val="10000"/>
                  </a:schemeClr>
                </a:solidFill>
              </a:rPr>
              <a:t>hupsoma</a:t>
            </a:r>
            <a:r>
              <a:rPr lang="en-US" sz="2800" i="1" dirty="0">
                <a:solidFill>
                  <a:schemeClr val="bg2">
                    <a:lumMod val="10000"/>
                  </a:schemeClr>
                </a:solidFill>
              </a:rPr>
              <a:t>: </a:t>
            </a:r>
            <a:r>
              <a:rPr lang="en-US" sz="2800" dirty="0">
                <a:solidFill>
                  <a:schemeClr val="bg2">
                    <a:lumMod val="10000"/>
                  </a:schemeClr>
                </a:solidFill>
              </a:rPr>
              <a:t>something that is lifted up</a:t>
            </a:r>
          </a:p>
          <a:p>
            <a:pPr>
              <a:lnSpc>
                <a:spcPct val="90000"/>
              </a:lnSpc>
              <a:spcBef>
                <a:spcPts val="200"/>
              </a:spcBef>
            </a:pPr>
            <a:r>
              <a:rPr lang="en-US" sz="2800" dirty="0">
                <a:solidFill>
                  <a:schemeClr val="bg2">
                    <a:lumMod val="10000"/>
                  </a:schemeClr>
                </a:solidFill>
              </a:rPr>
              <a:t>Captive: </a:t>
            </a:r>
            <a:r>
              <a:rPr lang="en-US" sz="2800" i="1" dirty="0" err="1">
                <a:solidFill>
                  <a:schemeClr val="bg2">
                    <a:lumMod val="10000"/>
                  </a:schemeClr>
                </a:solidFill>
              </a:rPr>
              <a:t>aichmalotizo</a:t>
            </a:r>
            <a:r>
              <a:rPr lang="en-US" sz="2800" i="1" dirty="0">
                <a:solidFill>
                  <a:schemeClr val="bg2">
                    <a:lumMod val="10000"/>
                  </a:schemeClr>
                </a:solidFill>
              </a:rPr>
              <a:t>: </a:t>
            </a:r>
            <a:r>
              <a:rPr lang="en-US" sz="2800" dirty="0">
                <a:solidFill>
                  <a:schemeClr val="bg2">
                    <a:lumMod val="10000"/>
                  </a:schemeClr>
                </a:solidFill>
              </a:rPr>
              <a:t>to bring into captivity </a:t>
            </a:r>
          </a:p>
          <a:p>
            <a:pPr>
              <a:lnSpc>
                <a:spcPct val="90000"/>
              </a:lnSpc>
              <a:spcBef>
                <a:spcPts val="200"/>
              </a:spcBef>
            </a:pPr>
            <a:r>
              <a:rPr lang="en-US" sz="2800" dirty="0">
                <a:solidFill>
                  <a:schemeClr val="bg2">
                    <a:lumMod val="10000"/>
                  </a:schemeClr>
                </a:solidFill>
              </a:rPr>
              <a:t>Thought: </a:t>
            </a:r>
            <a:r>
              <a:rPr lang="en-US" sz="2800" i="1" dirty="0" err="1">
                <a:solidFill>
                  <a:schemeClr val="bg2">
                    <a:lumMod val="10000"/>
                  </a:schemeClr>
                </a:solidFill>
              </a:rPr>
              <a:t>noema</a:t>
            </a:r>
            <a:r>
              <a:rPr lang="en-US" sz="2800" i="1" dirty="0">
                <a:solidFill>
                  <a:schemeClr val="bg2">
                    <a:lumMod val="10000"/>
                  </a:schemeClr>
                </a:solidFill>
              </a:rPr>
              <a:t>: </a:t>
            </a:r>
            <a:r>
              <a:rPr lang="en-US" sz="2800" dirty="0">
                <a:solidFill>
                  <a:schemeClr val="bg2">
                    <a:lumMod val="10000"/>
                  </a:schemeClr>
                </a:solidFill>
              </a:rPr>
              <a:t>perception, purpose</a:t>
            </a:r>
          </a:p>
        </p:txBody>
      </p:sp>
      <p:sp>
        <p:nvSpPr>
          <p:cNvPr id="4" name="Slide Number Placeholder 3"/>
          <p:cNvSpPr>
            <a:spLocks noGrp="1"/>
          </p:cNvSpPr>
          <p:nvPr>
            <p:ph type="sldNum" sz="quarter" idx="12"/>
          </p:nvPr>
        </p:nvSpPr>
        <p:spPr/>
        <p:txBody>
          <a:bodyPr/>
          <a:lstStyle/>
          <a:p>
            <a:fld id="{D91578CF-040D-409D-9DE8-CE1CCA31E899}" type="slidenum">
              <a:rPr lang="en-US" smtClean="0"/>
              <a:pPr/>
              <a:t>13</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D942CB5-0C49-4915-B5A7-17AA26A86AD2}"/>
              </a:ext>
            </a:extLst>
          </p:cNvPr>
          <p:cNvSpPr>
            <a:spLocks noGrp="1"/>
          </p:cNvSpPr>
          <p:nvPr>
            <p:ph type="title"/>
          </p:nvPr>
        </p:nvSpPr>
        <p:spPr>
          <a:xfrm>
            <a:off x="0" y="0"/>
            <a:ext cx="9144000" cy="990600"/>
          </a:xfrm>
        </p:spPr>
        <p:txBody>
          <a:bodyPr/>
          <a:lstStyle/>
          <a:p>
            <a:pPr algn="ctr"/>
            <a:r>
              <a:rPr lang="en-US" dirty="0"/>
              <a:t>INTRODUCT0RY MATERIAL</a:t>
            </a:r>
          </a:p>
        </p:txBody>
      </p:sp>
      <p:sp>
        <p:nvSpPr>
          <p:cNvPr id="7" name="Content Placeholder 6">
            <a:extLst>
              <a:ext uri="{FF2B5EF4-FFF2-40B4-BE49-F238E27FC236}">
                <a16:creationId xmlns:a16="http://schemas.microsoft.com/office/drawing/2014/main" id="{BA26CD37-1BD1-4AA1-ABCD-9479A558132F}"/>
              </a:ext>
            </a:extLst>
          </p:cNvPr>
          <p:cNvSpPr>
            <a:spLocks noGrp="1"/>
          </p:cNvSpPr>
          <p:nvPr>
            <p:ph idx="1"/>
          </p:nvPr>
        </p:nvSpPr>
        <p:spPr>
          <a:xfrm>
            <a:off x="0" y="990600"/>
            <a:ext cx="9144000" cy="5867400"/>
          </a:xfrm>
        </p:spPr>
        <p:txBody>
          <a:bodyPr/>
          <a:lstStyle/>
          <a:p>
            <a:pPr>
              <a:lnSpc>
                <a:spcPct val="95000"/>
              </a:lnSpc>
              <a:spcBef>
                <a:spcPts val="300"/>
              </a:spcBef>
            </a:pPr>
            <a:r>
              <a:rPr lang="en-US" dirty="0">
                <a:solidFill>
                  <a:schemeClr val="bg2">
                    <a:lumMod val="25000"/>
                  </a:schemeClr>
                </a:solidFill>
              </a:rPr>
              <a:t>Introduction—Bible and materials</a:t>
            </a:r>
          </a:p>
          <a:p>
            <a:pPr>
              <a:lnSpc>
                <a:spcPct val="95000"/>
              </a:lnSpc>
              <a:spcBef>
                <a:spcPts val="300"/>
              </a:spcBef>
            </a:pPr>
            <a:r>
              <a:rPr lang="en-US" dirty="0">
                <a:solidFill>
                  <a:schemeClr val="bg2">
                    <a:lumMod val="25000"/>
                  </a:schemeClr>
                </a:solidFill>
              </a:rPr>
              <a:t>Story        </a:t>
            </a:r>
          </a:p>
          <a:p>
            <a:pPr>
              <a:lnSpc>
                <a:spcPct val="95000"/>
              </a:lnSpc>
              <a:spcBef>
                <a:spcPts val="300"/>
              </a:spcBef>
            </a:pPr>
            <a:r>
              <a:rPr lang="en-US" dirty="0">
                <a:solidFill>
                  <a:schemeClr val="bg2">
                    <a:lumMod val="25000"/>
                  </a:schemeClr>
                </a:solidFill>
              </a:rPr>
              <a:t>Can you </a:t>
            </a:r>
            <a:r>
              <a:rPr lang="en-US" u="sng" dirty="0">
                <a:solidFill>
                  <a:schemeClr val="bg2">
                    <a:lumMod val="25000"/>
                  </a:schemeClr>
                </a:solidFill>
              </a:rPr>
              <a:t>trust</a:t>
            </a:r>
            <a:r>
              <a:rPr lang="en-US" dirty="0">
                <a:solidFill>
                  <a:schemeClr val="bg2">
                    <a:lumMod val="25000"/>
                  </a:schemeClr>
                </a:solidFill>
              </a:rPr>
              <a:t> God’s sovereignty?  Is He really dependable?</a:t>
            </a:r>
          </a:p>
          <a:p>
            <a:pPr>
              <a:lnSpc>
                <a:spcPct val="95000"/>
              </a:lnSpc>
              <a:spcBef>
                <a:spcPts val="0"/>
              </a:spcBef>
            </a:pPr>
            <a:r>
              <a:rPr lang="en-US" dirty="0">
                <a:solidFill>
                  <a:schemeClr val="bg2">
                    <a:lumMod val="25000"/>
                  </a:schemeClr>
                </a:solidFill>
              </a:rPr>
              <a:t>Can </a:t>
            </a:r>
            <a:r>
              <a:rPr lang="en-US" u="sng" dirty="0">
                <a:solidFill>
                  <a:schemeClr val="bg2">
                    <a:lumMod val="25000"/>
                  </a:schemeClr>
                </a:solidFill>
              </a:rPr>
              <a:t>you</a:t>
            </a:r>
            <a:r>
              <a:rPr lang="en-US" dirty="0">
                <a:solidFill>
                  <a:schemeClr val="bg2">
                    <a:lumMod val="25000"/>
                  </a:schemeClr>
                </a:solidFill>
              </a:rPr>
              <a:t> trust God’s sovereignty?  Do you have a relation-</a:t>
            </a:r>
          </a:p>
          <a:p>
            <a:pPr marL="0" indent="0">
              <a:lnSpc>
                <a:spcPct val="95000"/>
              </a:lnSpc>
              <a:spcBef>
                <a:spcPts val="0"/>
              </a:spcBef>
              <a:buNone/>
            </a:pPr>
            <a:r>
              <a:rPr lang="en-US" dirty="0">
                <a:solidFill>
                  <a:schemeClr val="bg2">
                    <a:lumMod val="25000"/>
                  </a:schemeClr>
                </a:solidFill>
              </a:rPr>
              <a:t>   ship with God such that you can really believe He is with</a:t>
            </a:r>
          </a:p>
          <a:p>
            <a:pPr marL="0" indent="0">
              <a:lnSpc>
                <a:spcPct val="95000"/>
              </a:lnSpc>
              <a:spcBef>
                <a:spcPts val="0"/>
              </a:spcBef>
              <a:buNone/>
            </a:pPr>
            <a:r>
              <a:rPr lang="en-US" dirty="0">
                <a:solidFill>
                  <a:schemeClr val="bg2">
                    <a:lumMod val="25000"/>
                  </a:schemeClr>
                </a:solidFill>
              </a:rPr>
              <a:t>   you in times of adversity?</a:t>
            </a:r>
          </a:p>
          <a:p>
            <a:pPr>
              <a:lnSpc>
                <a:spcPct val="95000"/>
              </a:lnSpc>
              <a:spcBef>
                <a:spcPts val="400"/>
              </a:spcBef>
            </a:pPr>
            <a:r>
              <a:rPr lang="en-US" dirty="0">
                <a:solidFill>
                  <a:schemeClr val="bg2">
                    <a:lumMod val="25000"/>
                  </a:schemeClr>
                </a:solidFill>
              </a:rPr>
              <a:t>When we disobey God, we defy his authority and despise</a:t>
            </a:r>
          </a:p>
          <a:p>
            <a:pPr marL="0" indent="0">
              <a:lnSpc>
                <a:spcPct val="95000"/>
              </a:lnSpc>
              <a:spcBef>
                <a:spcPts val="0"/>
              </a:spcBef>
              <a:buNone/>
            </a:pPr>
            <a:r>
              <a:rPr lang="en-US" dirty="0">
                <a:solidFill>
                  <a:schemeClr val="bg2">
                    <a:lumMod val="25000"/>
                  </a:schemeClr>
                </a:solidFill>
              </a:rPr>
              <a:t>   his holiness</a:t>
            </a:r>
          </a:p>
          <a:p>
            <a:pPr>
              <a:lnSpc>
                <a:spcPct val="95000"/>
              </a:lnSpc>
              <a:spcBef>
                <a:spcPts val="0"/>
              </a:spcBef>
            </a:pPr>
            <a:r>
              <a:rPr lang="en-US" dirty="0">
                <a:solidFill>
                  <a:schemeClr val="bg2">
                    <a:lumMod val="25000"/>
                  </a:schemeClr>
                </a:solidFill>
              </a:rPr>
              <a:t>When we fail to trust God, we doubt his sovereignty and</a:t>
            </a:r>
          </a:p>
          <a:p>
            <a:pPr marL="0" indent="0">
              <a:lnSpc>
                <a:spcPct val="95000"/>
              </a:lnSpc>
              <a:spcBef>
                <a:spcPts val="0"/>
              </a:spcBef>
              <a:buNone/>
            </a:pPr>
            <a:r>
              <a:rPr lang="en-US" dirty="0">
                <a:solidFill>
                  <a:schemeClr val="bg2">
                    <a:lumMod val="25000"/>
                  </a:schemeClr>
                </a:solidFill>
              </a:rPr>
              <a:t>   question his goodness</a:t>
            </a:r>
          </a:p>
          <a:p>
            <a:pPr>
              <a:lnSpc>
                <a:spcPct val="95000"/>
              </a:lnSpc>
              <a:spcBef>
                <a:spcPts val="0"/>
              </a:spcBef>
            </a:pPr>
            <a:r>
              <a:rPr lang="en-US" dirty="0">
                <a:solidFill>
                  <a:schemeClr val="bg2">
                    <a:lumMod val="25000"/>
                  </a:schemeClr>
                </a:solidFill>
              </a:rPr>
              <a:t>God is sovereign:  He is infinitely wise and perfectly loving</a:t>
            </a:r>
          </a:p>
          <a:p>
            <a:pPr>
              <a:lnSpc>
                <a:spcPct val="95000"/>
              </a:lnSpc>
              <a:spcBef>
                <a:spcPts val="0"/>
              </a:spcBef>
            </a:pPr>
            <a:r>
              <a:rPr lang="en-US" dirty="0">
                <a:solidFill>
                  <a:schemeClr val="bg2">
                    <a:lumMod val="25000"/>
                  </a:schemeClr>
                </a:solidFill>
              </a:rPr>
              <a:t>God’s plan and His ways of working out His plan are frequently beyond our ability to fathom and understand.  We must learn to trust when we don’t understand</a:t>
            </a:r>
          </a:p>
          <a:p>
            <a:pPr marL="0" indent="0">
              <a:lnSpc>
                <a:spcPct val="95000"/>
              </a:lnSpc>
              <a:spcBef>
                <a:spcPts val="0"/>
              </a:spcBef>
              <a:buNone/>
            </a:pPr>
            <a:r>
              <a:rPr lang="en-US" sz="2000" dirty="0">
                <a:solidFill>
                  <a:schemeClr val="bg2">
                    <a:lumMod val="25000"/>
                  </a:schemeClr>
                </a:solidFill>
              </a:rPr>
              <a:t>                                                                                      Jerry Bridges</a:t>
            </a:r>
          </a:p>
        </p:txBody>
      </p:sp>
      <p:sp>
        <p:nvSpPr>
          <p:cNvPr id="4" name="Slide Number Placeholder 3">
            <a:extLst>
              <a:ext uri="{FF2B5EF4-FFF2-40B4-BE49-F238E27FC236}">
                <a16:creationId xmlns:a16="http://schemas.microsoft.com/office/drawing/2014/main" id="{AB734001-C982-4903-9715-2D4DA5F88204}"/>
              </a:ext>
            </a:extLst>
          </p:cNvPr>
          <p:cNvSpPr>
            <a:spLocks noGrp="1"/>
          </p:cNvSpPr>
          <p:nvPr>
            <p:ph type="sldNum" sz="quarter" idx="12"/>
          </p:nvPr>
        </p:nvSpPr>
        <p:spPr/>
        <p:txBody>
          <a:bodyPr/>
          <a:lstStyle/>
          <a:p>
            <a:fld id="{D91578CF-040D-409D-9DE8-CE1CCA31E899}" type="slidenum">
              <a:rPr lang="en-US" smtClean="0"/>
              <a:pPr/>
              <a:t>2</a:t>
            </a:fld>
            <a:endParaRPr lang="en-US" dirty="0"/>
          </a:p>
        </p:txBody>
      </p:sp>
    </p:spTree>
    <p:extLst>
      <p:ext uri="{BB962C8B-B14F-4D97-AF65-F5344CB8AC3E}">
        <p14:creationId xmlns:p14="http://schemas.microsoft.com/office/powerpoint/2010/main" val="335370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lstStyle/>
          <a:p>
            <a:pPr algn="ctr"/>
            <a:r>
              <a:rPr lang="en-US" b="1" dirty="0">
                <a:effectLst>
                  <a:outerShdw blurRad="38100" dist="38100" dir="2700000" algn="tl">
                    <a:srgbClr val="000000">
                      <a:alpha val="43137"/>
                    </a:srgbClr>
                  </a:outerShdw>
                </a:effectLst>
              </a:rPr>
              <a:t>THE COURSE OF DISCIPLESHIP</a:t>
            </a:r>
          </a:p>
        </p:txBody>
      </p:sp>
      <p:sp>
        <p:nvSpPr>
          <p:cNvPr id="3" name="Content Placeholder 2"/>
          <p:cNvSpPr>
            <a:spLocks noGrp="1"/>
          </p:cNvSpPr>
          <p:nvPr>
            <p:ph idx="1"/>
          </p:nvPr>
        </p:nvSpPr>
        <p:spPr>
          <a:xfrm>
            <a:off x="0" y="1219200"/>
            <a:ext cx="9144000" cy="5638800"/>
          </a:xfrm>
        </p:spPr>
        <p:txBody>
          <a:bodyPr>
            <a:normAutofit/>
          </a:bodyPr>
          <a:lstStyle/>
          <a:p>
            <a:pPr>
              <a:lnSpc>
                <a:spcPct val="95000"/>
              </a:lnSpc>
            </a:pPr>
            <a:r>
              <a:rPr lang="en-US" dirty="0"/>
              <a:t>During the course of becoming a disciple, seeing the chaos in the world around us can cause us to be discouraged.</a:t>
            </a:r>
          </a:p>
          <a:p>
            <a:pPr>
              <a:lnSpc>
                <a:spcPct val="95000"/>
              </a:lnSpc>
            </a:pPr>
            <a:r>
              <a:rPr lang="en-US" dirty="0"/>
              <a:t>WHAT CAN ONE PERSON REALLY DO?</a:t>
            </a:r>
          </a:p>
          <a:p>
            <a:pPr>
              <a:lnSpc>
                <a:spcPct val="95000"/>
              </a:lnSpc>
            </a:pPr>
            <a:r>
              <a:rPr lang="en-US" b="1" dirty="0"/>
              <a:t>2 Corinthians 5:6-10 </a:t>
            </a:r>
            <a:r>
              <a:rPr lang="en-US" dirty="0"/>
              <a:t>Therefore, being always of good courage, and knowing that while we are at home in the body we are absent from the Lord— for we walk by faith, not by sight— we are of good courage, I say, and prefer rather to be absent from the body and to be at home with the Lord. Therefore we also have as our ambition, whether at home or absent, to be pleasing to Him.  For we must all appear before the judgment seat of Christ, so that each one may be recompensed for his deeds in the body, according to what he has done, whether good or bad. </a:t>
            </a:r>
          </a:p>
        </p:txBody>
      </p:sp>
      <p:sp>
        <p:nvSpPr>
          <p:cNvPr id="4" name="Slide Number Placeholder 3"/>
          <p:cNvSpPr>
            <a:spLocks noGrp="1"/>
          </p:cNvSpPr>
          <p:nvPr>
            <p:ph type="sldNum" sz="quarter" idx="12"/>
          </p:nvPr>
        </p:nvSpPr>
        <p:spPr/>
        <p:txBody>
          <a:bodyPr/>
          <a:lstStyle/>
          <a:p>
            <a:fld id="{D91578CF-040D-409D-9DE8-CE1CCA31E899}"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fontScale="90000"/>
          </a:bodyPr>
          <a:lstStyle/>
          <a:p>
            <a:pPr algn="ctr"/>
            <a:r>
              <a:rPr lang="en-US" b="1" dirty="0">
                <a:effectLst>
                  <a:outerShdw blurRad="38100" dist="38100" dir="2700000" algn="tl">
                    <a:srgbClr val="000000">
                      <a:alpha val="43137"/>
                    </a:srgbClr>
                  </a:outerShdw>
                </a:effectLst>
              </a:rPr>
              <a:t>GOD CHOOSES TO REMEMBER ME</a:t>
            </a:r>
          </a:p>
        </p:txBody>
      </p:sp>
      <p:sp>
        <p:nvSpPr>
          <p:cNvPr id="3" name="Content Placeholder 2"/>
          <p:cNvSpPr>
            <a:spLocks noGrp="1"/>
          </p:cNvSpPr>
          <p:nvPr>
            <p:ph idx="1"/>
          </p:nvPr>
        </p:nvSpPr>
        <p:spPr>
          <a:xfrm>
            <a:off x="-76200" y="1066800"/>
            <a:ext cx="9220200" cy="5791200"/>
          </a:xfrm>
        </p:spPr>
        <p:txBody>
          <a:bodyPr>
            <a:noAutofit/>
          </a:bodyPr>
          <a:lstStyle/>
          <a:p>
            <a:pPr>
              <a:lnSpc>
                <a:spcPct val="90000"/>
              </a:lnSpc>
              <a:spcBef>
                <a:spcPts val="200"/>
              </a:spcBef>
            </a:pPr>
            <a:r>
              <a:rPr lang="en-US" sz="2800" b="1" dirty="0"/>
              <a:t>Isaiah 49:14-16 </a:t>
            </a:r>
            <a:r>
              <a:rPr lang="en-US" sz="2800" dirty="0"/>
              <a:t> But Zion said, “The </a:t>
            </a:r>
            <a:r>
              <a:rPr lang="en-US" sz="2800" cap="small" dirty="0"/>
              <a:t>LORD</a:t>
            </a:r>
            <a:r>
              <a:rPr lang="en-US" sz="2800" dirty="0"/>
              <a:t> has forsaken me, And the Lord has forgotten me. Can a woman forget her nursing child And have no compassion on the son of her womb? Even these may forget, but I will not forget you. Behold, I have inscribed you on the palms </a:t>
            </a:r>
            <a:r>
              <a:rPr lang="en-US" sz="2800" i="1" dirty="0"/>
              <a:t>of My hands;</a:t>
            </a:r>
            <a:r>
              <a:rPr lang="en-US" sz="2800" dirty="0"/>
              <a:t> Your walls are continually before Me.” </a:t>
            </a:r>
          </a:p>
          <a:p>
            <a:pPr>
              <a:lnSpc>
                <a:spcPct val="90000"/>
              </a:lnSpc>
              <a:spcBef>
                <a:spcPts val="200"/>
              </a:spcBef>
            </a:pPr>
            <a:r>
              <a:rPr lang="en-US" sz="2800" b="1" dirty="0"/>
              <a:t>Lamentations 3:19-23 </a:t>
            </a:r>
            <a:r>
              <a:rPr lang="en-US" sz="2800" dirty="0"/>
              <a:t> Remember my affliction and my wandering, the wormwood and bitterness.  Surely my soul remembers and is bowed down within me. This I recall to my mind, therefore I have hope. The </a:t>
            </a:r>
            <a:r>
              <a:rPr lang="en-US" sz="2800" cap="small" dirty="0"/>
              <a:t>LORD</a:t>
            </a:r>
            <a:r>
              <a:rPr lang="en-US" sz="2800" dirty="0"/>
              <a:t>'</a:t>
            </a:r>
            <a:r>
              <a:rPr lang="en-US" sz="2800" cap="small" dirty="0"/>
              <a:t>S</a:t>
            </a:r>
            <a:r>
              <a:rPr lang="en-US" sz="2800" dirty="0"/>
              <a:t> </a:t>
            </a:r>
            <a:r>
              <a:rPr lang="en-US" sz="2800" dirty="0" err="1"/>
              <a:t>lovingkindnesses</a:t>
            </a:r>
            <a:r>
              <a:rPr lang="en-US" sz="2800" dirty="0"/>
              <a:t> indeed never cease, for His compassions never fail. </a:t>
            </a:r>
            <a:r>
              <a:rPr lang="en-US" sz="2800" i="1" dirty="0"/>
              <a:t>They</a:t>
            </a:r>
            <a:r>
              <a:rPr lang="en-US" sz="2800" dirty="0"/>
              <a:t> are new every morning; Great is Your faithfulness.</a:t>
            </a:r>
          </a:p>
          <a:p>
            <a:pPr>
              <a:lnSpc>
                <a:spcPct val="90000"/>
              </a:lnSpc>
              <a:spcBef>
                <a:spcPts val="200"/>
              </a:spcBef>
            </a:pPr>
            <a:r>
              <a:rPr lang="en-US" sz="2800" dirty="0"/>
              <a:t>FOCUSING ON GOD AND NOT CIRCUMSTANCES </a:t>
            </a:r>
          </a:p>
          <a:p>
            <a:pPr>
              <a:lnSpc>
                <a:spcPct val="90000"/>
              </a:lnSpc>
              <a:spcBef>
                <a:spcPts val="200"/>
              </a:spcBef>
            </a:pPr>
            <a:endParaRPr lang="en-US" sz="2800" dirty="0"/>
          </a:p>
          <a:p>
            <a:pPr>
              <a:lnSpc>
                <a:spcPct val="90000"/>
              </a:lnSpc>
              <a:spcBef>
                <a:spcPts val="200"/>
              </a:spcBef>
            </a:pPr>
            <a:endParaRPr lang="en-US" sz="2800" dirty="0">
              <a:solidFill>
                <a:schemeClr val="bg2">
                  <a:lumMod val="10000"/>
                </a:schemeClr>
              </a:solidFill>
            </a:endParaRPr>
          </a:p>
        </p:txBody>
      </p:sp>
      <p:sp>
        <p:nvSpPr>
          <p:cNvPr id="4" name="Slide Number Placeholder 3"/>
          <p:cNvSpPr>
            <a:spLocks noGrp="1"/>
          </p:cNvSpPr>
          <p:nvPr>
            <p:ph type="sldNum" sz="quarter" idx="12"/>
          </p:nvPr>
        </p:nvSpPr>
        <p:spPr/>
        <p:txBody>
          <a:bodyPr/>
          <a:lstStyle/>
          <a:p>
            <a:r>
              <a:rPr lang="en-US" dirty="0"/>
              <a:t>G</a:t>
            </a:r>
            <a:fld id="{D91578CF-040D-409D-9DE8-CE1CCA31E899}"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763000" cy="1143000"/>
          </a:xfrm>
        </p:spPr>
        <p:txBody>
          <a:bodyPr>
            <a:normAutofit fontScale="90000"/>
          </a:bodyPr>
          <a:lstStyle/>
          <a:p>
            <a:pPr algn="ctr"/>
            <a:r>
              <a:rPr lang="en-US" b="1" dirty="0">
                <a:effectLst>
                  <a:outerShdw blurRad="38100" dist="38100" dir="2700000" algn="tl">
                    <a:srgbClr val="000000">
                      <a:alpha val="43137"/>
                    </a:srgbClr>
                  </a:outerShdw>
                </a:effectLst>
              </a:rPr>
              <a:t>DISCIPLINE AND DISCOURAGEMENT</a:t>
            </a:r>
          </a:p>
        </p:txBody>
      </p:sp>
      <p:sp>
        <p:nvSpPr>
          <p:cNvPr id="3" name="Content Placeholder 2"/>
          <p:cNvSpPr>
            <a:spLocks noGrp="1"/>
          </p:cNvSpPr>
          <p:nvPr>
            <p:ph idx="1"/>
          </p:nvPr>
        </p:nvSpPr>
        <p:spPr>
          <a:xfrm>
            <a:off x="0" y="1295400"/>
            <a:ext cx="9144000" cy="5562600"/>
          </a:xfrm>
        </p:spPr>
        <p:txBody>
          <a:bodyPr>
            <a:normAutofit fontScale="92500"/>
          </a:bodyPr>
          <a:lstStyle/>
          <a:p>
            <a:r>
              <a:rPr lang="en-US" dirty="0"/>
              <a:t>Rather than being discouraged because of discipline, we should be encouraged</a:t>
            </a:r>
          </a:p>
          <a:p>
            <a:r>
              <a:rPr lang="en-US" b="1" dirty="0"/>
              <a:t>Hebrews 12:4-6 </a:t>
            </a:r>
            <a:r>
              <a:rPr lang="en-US" dirty="0"/>
              <a:t> You have not yet resisted to the point of shedding blood in your striving against sin; and you have forgotten the exhortation which is addressed to you as sons, "M</a:t>
            </a:r>
            <a:r>
              <a:rPr lang="en-US" cap="small" dirty="0"/>
              <a:t>Y SON</a:t>
            </a:r>
            <a:r>
              <a:rPr lang="en-US" dirty="0"/>
              <a:t>, </a:t>
            </a:r>
            <a:r>
              <a:rPr lang="en-US" cap="small" dirty="0"/>
              <a:t>DO NOT REGARD LIGHTLY THE DISCIPLINE OF THE</a:t>
            </a:r>
            <a:r>
              <a:rPr lang="en-US" dirty="0"/>
              <a:t> </a:t>
            </a:r>
            <a:r>
              <a:rPr lang="en-US" cap="small" dirty="0"/>
              <a:t>LORD</a:t>
            </a:r>
            <a:r>
              <a:rPr lang="en-US" dirty="0"/>
              <a:t>, N</a:t>
            </a:r>
            <a:r>
              <a:rPr lang="en-US" cap="small" dirty="0"/>
              <a:t>OR</a:t>
            </a:r>
            <a:r>
              <a:rPr lang="en-US" dirty="0"/>
              <a:t> </a:t>
            </a:r>
            <a:r>
              <a:rPr lang="en-US" cap="small" dirty="0"/>
              <a:t>FAINT WHEN YOU ARE REPROVED BY</a:t>
            </a:r>
            <a:r>
              <a:rPr lang="en-US" dirty="0"/>
              <a:t> H</a:t>
            </a:r>
            <a:r>
              <a:rPr lang="en-US" cap="small" dirty="0"/>
              <a:t>IM</a:t>
            </a:r>
            <a:r>
              <a:rPr lang="en-US" dirty="0"/>
              <a:t>; F</a:t>
            </a:r>
            <a:r>
              <a:rPr lang="en-US" cap="small" dirty="0"/>
              <a:t>OR THOSE</a:t>
            </a:r>
            <a:r>
              <a:rPr lang="en-US" dirty="0"/>
              <a:t> </a:t>
            </a:r>
            <a:r>
              <a:rPr lang="en-US" cap="small" dirty="0"/>
              <a:t>WHOM THE</a:t>
            </a:r>
            <a:r>
              <a:rPr lang="en-US" dirty="0"/>
              <a:t> </a:t>
            </a:r>
            <a:r>
              <a:rPr lang="en-US" cap="small" dirty="0"/>
              <a:t>LORD LOVES</a:t>
            </a:r>
            <a:r>
              <a:rPr lang="en-US" dirty="0"/>
              <a:t> H</a:t>
            </a:r>
            <a:r>
              <a:rPr lang="en-US" cap="small" dirty="0"/>
              <a:t>E DISCIPLINES</a:t>
            </a:r>
            <a:r>
              <a:rPr lang="en-US" dirty="0"/>
              <a:t>, A</a:t>
            </a:r>
            <a:r>
              <a:rPr lang="en-US" cap="small" dirty="0"/>
              <a:t>ND</a:t>
            </a:r>
            <a:r>
              <a:rPr lang="en-US" dirty="0"/>
              <a:t> H</a:t>
            </a:r>
            <a:r>
              <a:rPr lang="en-US" cap="small" dirty="0"/>
              <a:t>E SCOURGES EVERY SON WHOM</a:t>
            </a:r>
            <a:r>
              <a:rPr lang="en-US" dirty="0"/>
              <a:t> H</a:t>
            </a:r>
            <a:r>
              <a:rPr lang="en-US" cap="small" dirty="0"/>
              <a:t>E RECEIVES</a:t>
            </a:r>
            <a:r>
              <a:rPr lang="en-US" dirty="0"/>
              <a:t>." </a:t>
            </a:r>
          </a:p>
          <a:p>
            <a:r>
              <a:rPr lang="en-US" dirty="0"/>
              <a:t>God shows us how to fix what is wrong</a:t>
            </a:r>
          </a:p>
          <a:p>
            <a:r>
              <a:rPr lang="en-US" b="1" dirty="0"/>
              <a:t>2 Timothy 3:16-17 </a:t>
            </a:r>
            <a:r>
              <a:rPr lang="en-US" baseline="30000" dirty="0"/>
              <a:t> </a:t>
            </a:r>
            <a:r>
              <a:rPr lang="en-US" dirty="0"/>
              <a:t> All Scripture is inspired by God and profitable for teaching, for reproof, for correction, for training in righteousness; so that the man of God may be adequate, equipped for every good work. </a:t>
            </a:r>
          </a:p>
          <a:p>
            <a:endParaRPr lang="en-US" dirty="0"/>
          </a:p>
        </p:txBody>
      </p:sp>
      <p:sp>
        <p:nvSpPr>
          <p:cNvPr id="4" name="Slide Number Placeholder 3"/>
          <p:cNvSpPr>
            <a:spLocks noGrp="1"/>
          </p:cNvSpPr>
          <p:nvPr>
            <p:ph type="sldNum" sz="quarter" idx="12"/>
          </p:nvPr>
        </p:nvSpPr>
        <p:spPr/>
        <p:txBody>
          <a:bodyPr/>
          <a:lstStyle/>
          <a:p>
            <a:fld id="{D91578CF-040D-409D-9DE8-CE1CCA31E899}"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normAutofit/>
          </a:bodyPr>
          <a:lstStyle/>
          <a:p>
            <a:pPr algn="ctr"/>
            <a:r>
              <a:rPr lang="en-US" b="1" dirty="0">
                <a:effectLst>
                  <a:outerShdw blurRad="38100" dist="38100" dir="2700000" algn="tl">
                    <a:srgbClr val="000000">
                      <a:alpha val="43137"/>
                    </a:srgbClr>
                  </a:outerShdw>
                </a:effectLst>
              </a:rPr>
              <a:t>THE ULTIMATE RESULT</a:t>
            </a:r>
          </a:p>
        </p:txBody>
      </p:sp>
      <p:sp>
        <p:nvSpPr>
          <p:cNvPr id="3" name="Content Placeholder 2"/>
          <p:cNvSpPr>
            <a:spLocks noGrp="1"/>
          </p:cNvSpPr>
          <p:nvPr>
            <p:ph idx="1"/>
          </p:nvPr>
        </p:nvSpPr>
        <p:spPr>
          <a:xfrm>
            <a:off x="0" y="1066800"/>
            <a:ext cx="9144000" cy="5791200"/>
          </a:xfrm>
        </p:spPr>
        <p:txBody>
          <a:bodyPr>
            <a:noAutofit/>
          </a:bodyPr>
          <a:lstStyle/>
          <a:p>
            <a:pPr>
              <a:lnSpc>
                <a:spcPct val="88000"/>
              </a:lnSpc>
              <a:spcBef>
                <a:spcPts val="300"/>
              </a:spcBef>
            </a:pPr>
            <a:r>
              <a:rPr lang="en-US" sz="2750" b="1" dirty="0"/>
              <a:t>Romans 8:28 </a:t>
            </a:r>
            <a:r>
              <a:rPr lang="en-US" sz="2750" dirty="0"/>
              <a:t> And we know that God causes all things to work together for good to those who love God, to those who are called according to </a:t>
            </a:r>
            <a:r>
              <a:rPr lang="en-US" sz="2750" i="1" dirty="0"/>
              <a:t>His</a:t>
            </a:r>
            <a:r>
              <a:rPr lang="en-US" sz="2750" dirty="0"/>
              <a:t> purpose.</a:t>
            </a:r>
          </a:p>
          <a:p>
            <a:pPr>
              <a:lnSpc>
                <a:spcPct val="88000"/>
              </a:lnSpc>
              <a:spcBef>
                <a:spcPts val="300"/>
              </a:spcBef>
            </a:pPr>
            <a:r>
              <a:rPr lang="en-US" sz="2750" dirty="0"/>
              <a:t>OUR UNBELIEF DOESN’T CHANGE GOD’S LOVE</a:t>
            </a:r>
          </a:p>
          <a:p>
            <a:pPr>
              <a:lnSpc>
                <a:spcPct val="88000"/>
              </a:lnSpc>
              <a:spcBef>
                <a:spcPts val="300"/>
              </a:spcBef>
            </a:pPr>
            <a:r>
              <a:rPr lang="en-US" sz="2750" dirty="0"/>
              <a:t>OUR FAITH DOESN’T CREATE GOD’S LOVE</a:t>
            </a:r>
          </a:p>
          <a:p>
            <a:pPr>
              <a:lnSpc>
                <a:spcPct val="88000"/>
              </a:lnSpc>
              <a:spcBef>
                <a:spcPts val="300"/>
              </a:spcBef>
            </a:pPr>
            <a:r>
              <a:rPr lang="en-US" sz="2750" dirty="0"/>
              <a:t> </a:t>
            </a:r>
            <a:r>
              <a:rPr lang="en-US" sz="2750" b="1" dirty="0"/>
              <a:t>1 John 4:18-20 </a:t>
            </a:r>
            <a:r>
              <a:rPr lang="en-US" sz="2750" dirty="0"/>
              <a:t>There is no fear in love; but perfect love casts out fear, because fear involves punishment, and the one who fears is not perfected in love. We love, because He first loved us. </a:t>
            </a:r>
          </a:p>
          <a:p>
            <a:pPr>
              <a:lnSpc>
                <a:spcPct val="88000"/>
              </a:lnSpc>
              <a:spcBef>
                <a:spcPts val="300"/>
              </a:spcBef>
            </a:pPr>
            <a:r>
              <a:rPr lang="en-US" sz="2750" b="1" dirty="0"/>
              <a:t>Mark 9:22-25 </a:t>
            </a:r>
            <a:r>
              <a:rPr lang="en-US" sz="2750" dirty="0"/>
              <a:t> "It has often thrown him both into the fire and into the water to destroy him. But if You can do anything, take pity on us and help us!”</a:t>
            </a:r>
            <a:r>
              <a:rPr lang="en-US" sz="2750" baseline="30000" dirty="0"/>
              <a:t> </a:t>
            </a:r>
            <a:r>
              <a:rPr lang="en-US" sz="2750" dirty="0"/>
              <a:t> And Jesus said to him, " 'If You can?' All things are possible to him who believes.”</a:t>
            </a:r>
            <a:r>
              <a:rPr lang="en-US" sz="2750" baseline="30000" dirty="0"/>
              <a:t> </a:t>
            </a:r>
            <a:r>
              <a:rPr lang="en-US" sz="2750" dirty="0"/>
              <a:t> Immediately the boy's father cried out and said, "I do believe; help my unbelief.” </a:t>
            </a:r>
            <a:endParaRPr lang="en-US" sz="2750" dirty="0">
              <a:solidFill>
                <a:schemeClr val="bg2">
                  <a:lumMod val="10000"/>
                </a:schemeClr>
              </a:solidFill>
            </a:endParaRPr>
          </a:p>
        </p:txBody>
      </p:sp>
      <p:sp>
        <p:nvSpPr>
          <p:cNvPr id="4" name="Slide Number Placeholder 3"/>
          <p:cNvSpPr>
            <a:spLocks noGrp="1"/>
          </p:cNvSpPr>
          <p:nvPr>
            <p:ph type="sldNum" sz="quarter" idx="12"/>
          </p:nvPr>
        </p:nvSpPr>
        <p:spPr/>
        <p:txBody>
          <a:bodyPr/>
          <a:lstStyle/>
          <a:p>
            <a:fld id="{D91578CF-040D-409D-9DE8-CE1CCA31E899}"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915400" cy="838200"/>
          </a:xfrm>
        </p:spPr>
        <p:txBody>
          <a:bodyPr>
            <a:normAutofit/>
          </a:bodyPr>
          <a:lstStyle/>
          <a:p>
            <a:pPr algn="ctr"/>
            <a:r>
              <a:rPr lang="en-US" b="1" dirty="0">
                <a:effectLst>
                  <a:outerShdw blurRad="38100" dist="38100" dir="2700000" algn="tl">
                    <a:srgbClr val="000000">
                      <a:alpha val="43137"/>
                    </a:srgbClr>
                  </a:outerShdw>
                </a:effectLst>
              </a:rPr>
              <a:t>TIMES OF ADVERSITY</a:t>
            </a:r>
          </a:p>
        </p:txBody>
      </p:sp>
      <p:sp>
        <p:nvSpPr>
          <p:cNvPr id="3" name="Content Placeholder 2"/>
          <p:cNvSpPr>
            <a:spLocks noGrp="1"/>
          </p:cNvSpPr>
          <p:nvPr>
            <p:ph idx="1"/>
          </p:nvPr>
        </p:nvSpPr>
        <p:spPr>
          <a:xfrm>
            <a:off x="0" y="914400"/>
            <a:ext cx="9144000" cy="5943600"/>
          </a:xfrm>
        </p:spPr>
        <p:txBody>
          <a:bodyPr>
            <a:noAutofit/>
          </a:bodyPr>
          <a:lstStyle/>
          <a:p>
            <a:pPr>
              <a:spcBef>
                <a:spcPts val="400"/>
              </a:spcBef>
            </a:pPr>
            <a:r>
              <a:rPr lang="en-US" sz="2800" dirty="0">
                <a:solidFill>
                  <a:schemeClr val="bg2">
                    <a:lumMod val="10000"/>
                  </a:schemeClr>
                </a:solidFill>
              </a:rPr>
              <a:t>We struggle with doubts during times of adversity</a:t>
            </a:r>
          </a:p>
          <a:p>
            <a:pPr>
              <a:spcBef>
                <a:spcPts val="400"/>
              </a:spcBef>
            </a:pPr>
            <a:r>
              <a:rPr lang="en-US" sz="2800" dirty="0">
                <a:solidFill>
                  <a:schemeClr val="bg2">
                    <a:lumMod val="10000"/>
                  </a:schemeClr>
                </a:solidFill>
              </a:rPr>
              <a:t>Without struggle, our faith would not grow</a:t>
            </a:r>
          </a:p>
          <a:p>
            <a:pPr>
              <a:spcBef>
                <a:spcPts val="400"/>
              </a:spcBef>
            </a:pPr>
            <a:r>
              <a:rPr lang="en-US" sz="2800" dirty="0">
                <a:solidFill>
                  <a:schemeClr val="bg2">
                    <a:lumMod val="10000"/>
                  </a:schemeClr>
                </a:solidFill>
              </a:rPr>
              <a:t>The refining process involves struggle</a:t>
            </a:r>
          </a:p>
          <a:p>
            <a:pPr>
              <a:spcBef>
                <a:spcPts val="400"/>
              </a:spcBef>
            </a:pPr>
            <a:r>
              <a:rPr lang="en-US" sz="2800" b="1" dirty="0"/>
              <a:t>STRUGGLE #1: THE DEVIL/DEMONS</a:t>
            </a:r>
          </a:p>
          <a:p>
            <a:pPr>
              <a:spcBef>
                <a:spcPts val="400"/>
              </a:spcBef>
            </a:pPr>
            <a:r>
              <a:rPr lang="en-US" sz="2800" b="1" dirty="0"/>
              <a:t>Ephesians 6:10-12 </a:t>
            </a:r>
            <a:r>
              <a:rPr lang="en-US" sz="2800"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sz="2800" i="1" dirty="0"/>
              <a:t>forces</a:t>
            </a:r>
            <a:r>
              <a:rPr lang="en-US" sz="2800" dirty="0"/>
              <a:t> of wickedness in the heavenly </a:t>
            </a:r>
            <a:r>
              <a:rPr lang="en-US" sz="2800" i="1" dirty="0"/>
              <a:t>places.</a:t>
            </a:r>
            <a:r>
              <a:rPr lang="en-US" sz="2800" dirty="0"/>
              <a:t> </a:t>
            </a:r>
          </a:p>
          <a:p>
            <a:pPr>
              <a:spcBef>
                <a:spcPts val="400"/>
              </a:spcBef>
            </a:pPr>
            <a:r>
              <a:rPr lang="en-US" sz="2800" dirty="0"/>
              <a:t>Struggle: </a:t>
            </a:r>
            <a:r>
              <a:rPr lang="en-US" sz="2800" i="1" dirty="0"/>
              <a:t>pale:</a:t>
            </a:r>
            <a:r>
              <a:rPr lang="en-US" sz="2800" dirty="0"/>
              <a:t> up-close and personal; wrestling</a:t>
            </a:r>
          </a:p>
          <a:p>
            <a:pPr>
              <a:lnSpc>
                <a:spcPct val="93000"/>
              </a:lnSpc>
              <a:spcBef>
                <a:spcPts val="0"/>
              </a:spcBef>
            </a:pPr>
            <a:endParaRPr lang="en-US" dirty="0">
              <a:solidFill>
                <a:schemeClr val="bg2">
                  <a:lumMod val="10000"/>
                </a:schemeClr>
              </a:solidFill>
            </a:endParaRPr>
          </a:p>
        </p:txBody>
      </p:sp>
      <p:sp>
        <p:nvSpPr>
          <p:cNvPr id="4" name="Slide Number Placeholder 3"/>
          <p:cNvSpPr>
            <a:spLocks noGrp="1"/>
          </p:cNvSpPr>
          <p:nvPr>
            <p:ph type="sldNum" sz="quarter" idx="12"/>
          </p:nvPr>
        </p:nvSpPr>
        <p:spPr/>
        <p:txBody>
          <a:bodyPr/>
          <a:lstStyle/>
          <a:p>
            <a:fld id="{D91578CF-040D-409D-9DE8-CE1CCA31E899}"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9144000" cy="914400"/>
          </a:xfrm>
        </p:spPr>
        <p:txBody>
          <a:bodyPr>
            <a:normAutofit/>
          </a:bodyPr>
          <a:lstStyle/>
          <a:p>
            <a:pPr algn="ctr"/>
            <a:r>
              <a:rPr lang="en-US" b="1" dirty="0">
                <a:effectLst>
                  <a:outerShdw blurRad="38100" dist="38100" dir="2700000" algn="tl">
                    <a:srgbClr val="000000">
                      <a:alpha val="43137"/>
                    </a:srgbClr>
                  </a:outerShdw>
                </a:effectLst>
              </a:rPr>
              <a:t>TIMES OF ADVERSITY</a:t>
            </a:r>
          </a:p>
        </p:txBody>
      </p:sp>
      <p:sp>
        <p:nvSpPr>
          <p:cNvPr id="3" name="Content Placeholder 2"/>
          <p:cNvSpPr>
            <a:spLocks noGrp="1"/>
          </p:cNvSpPr>
          <p:nvPr>
            <p:ph idx="1"/>
          </p:nvPr>
        </p:nvSpPr>
        <p:spPr>
          <a:xfrm>
            <a:off x="0" y="1219200"/>
            <a:ext cx="9144000" cy="5638800"/>
          </a:xfrm>
        </p:spPr>
        <p:txBody>
          <a:bodyPr>
            <a:noAutofit/>
          </a:bodyPr>
          <a:lstStyle/>
          <a:p>
            <a:pPr>
              <a:lnSpc>
                <a:spcPct val="87000"/>
              </a:lnSpc>
              <a:spcBef>
                <a:spcPts val="0"/>
              </a:spcBef>
            </a:pPr>
            <a:r>
              <a:rPr lang="en-US" sz="2800" b="1" dirty="0">
                <a:solidFill>
                  <a:schemeClr val="bg2">
                    <a:lumMod val="10000"/>
                  </a:schemeClr>
                </a:solidFill>
              </a:rPr>
              <a:t>STRUGGLE #2: THE FLESH</a:t>
            </a:r>
          </a:p>
          <a:p>
            <a:pPr>
              <a:lnSpc>
                <a:spcPct val="87000"/>
              </a:lnSpc>
              <a:spcBef>
                <a:spcPts val="0"/>
              </a:spcBef>
            </a:pPr>
            <a:r>
              <a:rPr lang="en-US" sz="2800" dirty="0">
                <a:solidFill>
                  <a:schemeClr val="bg2">
                    <a:lumMod val="10000"/>
                  </a:schemeClr>
                </a:solidFill>
              </a:rPr>
              <a:t>The body is not yet redeemed:  </a:t>
            </a:r>
          </a:p>
          <a:p>
            <a:pPr>
              <a:lnSpc>
                <a:spcPct val="87000"/>
              </a:lnSpc>
              <a:spcBef>
                <a:spcPts val="0"/>
              </a:spcBef>
            </a:pPr>
            <a:r>
              <a:rPr lang="en-US" sz="2800" b="1" dirty="0"/>
              <a:t>Romans 8:23</a:t>
            </a:r>
            <a:r>
              <a:rPr lang="en-US" sz="2800" dirty="0"/>
              <a:t> And not only this, but also we ourselves, having the first fruits of the Spirit, even we ourselves groan within ourselves, waiting eagerly for </a:t>
            </a:r>
            <a:r>
              <a:rPr lang="en-US" sz="2800" i="1" dirty="0"/>
              <a:t>our</a:t>
            </a:r>
            <a:r>
              <a:rPr lang="en-US" sz="2800" dirty="0"/>
              <a:t> adoption as sons, the redemption of our body. </a:t>
            </a:r>
          </a:p>
          <a:p>
            <a:pPr>
              <a:lnSpc>
                <a:spcPct val="87000"/>
              </a:lnSpc>
              <a:spcBef>
                <a:spcPts val="0"/>
              </a:spcBef>
            </a:pPr>
            <a:r>
              <a:rPr lang="en-US" sz="2800" b="1" dirty="0"/>
              <a:t>Mark 14:36-39 </a:t>
            </a:r>
            <a:r>
              <a:rPr lang="en-US" sz="2800" dirty="0"/>
              <a:t> And He was saying, "Abba! Father! All things are possible for You; remove this cup from Me; yet not what I will, but what You will.” And He came and found them sleeping, and said to Peter, "Simon, are you asleep? Could you not keep watch for one hour? Keep watching and praying that you may not come into temptation; the spirit is willing, but the flesh is weak." </a:t>
            </a:r>
            <a:br>
              <a:rPr lang="en-US" sz="2800" dirty="0"/>
            </a:br>
            <a:endParaRPr lang="en-US" sz="2800" dirty="0">
              <a:solidFill>
                <a:schemeClr val="bg2">
                  <a:lumMod val="10000"/>
                </a:schemeClr>
              </a:solidFill>
            </a:endParaRPr>
          </a:p>
        </p:txBody>
      </p:sp>
      <p:sp>
        <p:nvSpPr>
          <p:cNvPr id="4" name="Slide Number Placeholder 3"/>
          <p:cNvSpPr>
            <a:spLocks noGrp="1"/>
          </p:cNvSpPr>
          <p:nvPr>
            <p:ph type="sldNum" sz="quarter" idx="12"/>
          </p:nvPr>
        </p:nvSpPr>
        <p:spPr/>
        <p:txBody>
          <a:bodyPr/>
          <a:lstStyle/>
          <a:p>
            <a:fld id="{D91578CF-040D-409D-9DE8-CE1CCA31E899}"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Autofit/>
          </a:bodyPr>
          <a:lstStyle/>
          <a:p>
            <a:pPr algn="ctr"/>
            <a:r>
              <a:rPr lang="en-US" sz="4800" b="1" dirty="0"/>
              <a:t>PROFOUND SPIRITUAL EXAMPLE</a:t>
            </a:r>
          </a:p>
        </p:txBody>
      </p:sp>
      <p:sp>
        <p:nvSpPr>
          <p:cNvPr id="3" name="Content Placeholder 2"/>
          <p:cNvSpPr>
            <a:spLocks noGrp="1"/>
          </p:cNvSpPr>
          <p:nvPr>
            <p:ph idx="1"/>
          </p:nvPr>
        </p:nvSpPr>
        <p:spPr>
          <a:xfrm>
            <a:off x="0" y="1219200"/>
            <a:ext cx="9144000" cy="5867400"/>
          </a:xfrm>
        </p:spPr>
        <p:txBody>
          <a:bodyPr>
            <a:noAutofit/>
          </a:bodyPr>
          <a:lstStyle/>
          <a:p>
            <a:pPr>
              <a:lnSpc>
                <a:spcPct val="90000"/>
              </a:lnSpc>
              <a:spcBef>
                <a:spcPts val="0"/>
              </a:spcBef>
            </a:pPr>
            <a:r>
              <a:rPr lang="en-US" sz="2800" b="1" dirty="0"/>
              <a:t>Romans 7:21-25 </a:t>
            </a:r>
            <a:r>
              <a:rPr lang="en-US" sz="2800" baseline="30000" dirty="0"/>
              <a:t> </a:t>
            </a:r>
            <a:r>
              <a:rPr lang="en-US" sz="2800" dirty="0"/>
              <a:t> I find then the principle that evil is present in me, the one who wants to do good. For I joyfully concur with the law of God in the inner man, but I see a different law in the members of my body, waging war against the law of my mind and making me a prisoner of the law of sin which is in my members.  Wretched man that I am! Who will set me free from the body of this death? Thanks be to God through Jesus Christ our Lord! So then, on the one hand I myself with my mind am serving the law of God, but on the other, with my flesh the law of sin. </a:t>
            </a:r>
          </a:p>
          <a:p>
            <a:pPr>
              <a:lnSpc>
                <a:spcPct val="90000"/>
              </a:lnSpc>
              <a:spcBef>
                <a:spcPts val="0"/>
              </a:spcBef>
            </a:pPr>
            <a:r>
              <a:rPr lang="en-US" sz="2800" dirty="0">
                <a:solidFill>
                  <a:schemeClr val="bg2">
                    <a:lumMod val="10000"/>
                  </a:schemeClr>
                </a:solidFill>
              </a:rPr>
              <a:t>People exist as body, soul, spirit; at death the soul and spirit of Christians is with the Lord; the body goes into the grave awaiting redemption (rapture)</a:t>
            </a:r>
            <a:endParaRPr lang="en-US" sz="2800" dirty="0">
              <a:solidFill>
                <a:schemeClr val="bg2">
                  <a:lumMod val="10000"/>
                </a:schemeClr>
              </a:solidFill>
              <a:latin typeface="Tahoma" pitchFamily="34" charset="0"/>
              <a:ea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D91578CF-040D-409D-9DE8-CE1CCA31E899}" type="slidenum">
              <a:rPr lang="en-US" smtClean="0"/>
              <a:pPr/>
              <a:t>9</a:t>
            </a:fld>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13434</TotalTime>
  <Words>1791</Words>
  <Application>Microsoft Office PowerPoint</Application>
  <PresentationFormat>On-screen Show (4:3)</PresentationFormat>
  <Paragraphs>85</Paragraphs>
  <Slides>13</Slides>
  <Notes>2</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Calibri</vt:lpstr>
      <vt:lpstr>Calibri Light</vt:lpstr>
      <vt:lpstr>Constantia</vt:lpstr>
      <vt:lpstr>Tahoma</vt:lpstr>
      <vt:lpstr>Wingdings 2</vt:lpstr>
      <vt:lpstr>Flow</vt:lpstr>
      <vt:lpstr>     REFINED BY FIRE </vt:lpstr>
      <vt:lpstr>INTRODUCT0RY MATERIAL</vt:lpstr>
      <vt:lpstr>THE COURSE OF DISCIPLESHIP</vt:lpstr>
      <vt:lpstr>GOD CHOOSES TO REMEMBER ME</vt:lpstr>
      <vt:lpstr>DISCIPLINE AND DISCOURAGEMENT</vt:lpstr>
      <vt:lpstr>THE ULTIMATE RESULT</vt:lpstr>
      <vt:lpstr>TIMES OF ADVERSITY</vt:lpstr>
      <vt:lpstr>TIMES OF ADVERSITY</vt:lpstr>
      <vt:lpstr>PROFOUND SPIRITUAL EXAMPLE</vt:lpstr>
      <vt:lpstr>TIMES OF ADVERSITY</vt:lpstr>
      <vt:lpstr>THE WORLD IS PASSING AWAY</vt:lpstr>
      <vt:lpstr>WHEN YOUR THOUGHTS RULE</vt:lpstr>
      <vt:lpstr>TEARING DOWN STRONGHOLDS</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REFINED BY FIRE</dc:title>
  <dc:creator>JoLynn Rees</dc:creator>
  <cp:lastModifiedBy>Gower</cp:lastModifiedBy>
  <cp:revision>528</cp:revision>
  <cp:lastPrinted>2021-05-23T19:57:33Z</cp:lastPrinted>
  <dcterms:created xsi:type="dcterms:W3CDTF">2014-08-15T13:44:17Z</dcterms:created>
  <dcterms:modified xsi:type="dcterms:W3CDTF">2021-06-02T19:42:18Z</dcterms:modified>
</cp:coreProperties>
</file>