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76" r:id="rId3"/>
    <p:sldId id="278" r:id="rId4"/>
    <p:sldId id="270" r:id="rId5"/>
    <p:sldId id="271" r:id="rId6"/>
    <p:sldId id="275" r:id="rId7"/>
    <p:sldId id="272" r:id="rId8"/>
    <p:sldId id="258" r:id="rId9"/>
    <p:sldId id="259" r:id="rId10"/>
    <p:sldId id="260" r:id="rId11"/>
    <p:sldId id="261" r:id="rId12"/>
    <p:sldId id="262" r:id="rId13"/>
    <p:sldId id="263" r:id="rId14"/>
    <p:sldId id="273" r:id="rId1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13" autoAdjust="0"/>
    <p:restoredTop sz="93190" autoAdjust="0"/>
  </p:normalViewPr>
  <p:slideViewPr>
    <p:cSldViewPr>
      <p:cViewPr varScale="1">
        <p:scale>
          <a:sx n="51" d="100"/>
          <a:sy n="51" d="100"/>
        </p:scale>
        <p:origin x="1277"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3589" tIns="46794" rIns="93589" bIns="46794" rtlCol="0"/>
          <a:lstStyle>
            <a:lvl1pPr algn="r">
              <a:defRPr sz="1200"/>
            </a:lvl1pPr>
          </a:lstStyle>
          <a:p>
            <a:fld id="{15656505-3B48-46D1-B0B1-6771BE1808BF}" type="datetimeFigureOut">
              <a:rPr lang="en-US" smtClean="0"/>
              <a:pPr/>
              <a:t>6/10/2021</a:t>
            </a:fld>
            <a:endParaRPr lang="en-US" dirty="0"/>
          </a:p>
        </p:txBody>
      </p:sp>
      <p:sp>
        <p:nvSpPr>
          <p:cNvPr id="4" name="Footer Placeholder 3"/>
          <p:cNvSpPr>
            <a:spLocks noGrp="1"/>
          </p:cNvSpPr>
          <p:nvPr>
            <p:ph type="ftr" sz="quarter" idx="2"/>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3"/>
            <a:ext cx="3077739" cy="469424"/>
          </a:xfrm>
          <a:prstGeom prst="rect">
            <a:avLst/>
          </a:prstGeom>
        </p:spPr>
        <p:txBody>
          <a:bodyPr vert="horz" lIns="93589" tIns="46794" rIns="93589" bIns="46794" rtlCol="0" anchor="b"/>
          <a:lstStyle>
            <a:lvl1pPr algn="r">
              <a:defRPr sz="1200"/>
            </a:lvl1pPr>
          </a:lstStyle>
          <a:p>
            <a:fld id="{516B7397-597D-4C90-8555-BDF62E84BD6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3589" tIns="46794" rIns="93589" bIns="46794" rtlCol="0"/>
          <a:lstStyle>
            <a:lvl1pPr algn="r">
              <a:defRPr sz="1200"/>
            </a:lvl1pPr>
          </a:lstStyle>
          <a:p>
            <a:fld id="{9E849456-192A-4768-B04D-F7C496E14C0B}" type="datetimeFigureOut">
              <a:rPr lang="en-US" smtClean="0"/>
              <a:pPr/>
              <a:t>6/10/2021</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3"/>
            <a:ext cx="3077739" cy="469424"/>
          </a:xfrm>
          <a:prstGeom prst="rect">
            <a:avLst/>
          </a:prstGeom>
        </p:spPr>
        <p:txBody>
          <a:bodyPr vert="horz" lIns="93589" tIns="46794" rIns="93589" bIns="46794" rtlCol="0" anchor="b"/>
          <a:lstStyle>
            <a:lvl1pPr algn="r">
              <a:defRPr sz="1200"/>
            </a:lvl1pPr>
          </a:lstStyle>
          <a:p>
            <a:fld id="{7A87F812-1136-464E-ABE0-436EC4D5C9A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DCEE0F9-1809-4FDD-91C0-1DDA3FD8B138}" type="datetime1">
              <a:rPr lang="en-US" smtClean="0"/>
              <a:pPr/>
              <a:t>6/10/2021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14F1EB8-4CF5-4D03-B760-52B73CBBF86F}" type="datetime1">
              <a:rPr lang="en-US" smtClean="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B96821-C7F9-4CCC-B314-783D58E2B75B}" type="datetime1">
              <a:rPr lang="en-US" smtClean="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505973BC-9BA8-4623-AB40-A6CA68AA9C26}" type="datetime1">
              <a:rPr lang="en-US" smtClean="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488F4FA-C9C8-4E5D-A50D-C3004A932C7C}" type="datetime1">
              <a:rPr lang="en-US" smtClean="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E847A21-3C84-488B-824A-EBE71095956C}" type="datetime1">
              <a:rPr lang="en-US" smtClean="0"/>
              <a:pPr/>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9A8CBD-F4BD-4D97-BD6A-5F710C1E6123}" type="datetime1">
              <a:rPr lang="en-US" smtClean="0"/>
              <a:pPr/>
              <a:t>6/10/2021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E801A26-492A-469C-8127-60E3AD57E5E0}" type="datetime1">
              <a:rPr lang="en-US" smtClean="0"/>
              <a:pPr/>
              <a:t>6/10/2021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D50F5-D4B3-4D29-AA38-78DA56FFD508}" type="datetime1">
              <a:rPr lang="en-US" smtClean="0"/>
              <a:pPr/>
              <a:t>6/10/2021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6E6FEAB-05FE-4CC1-8679-F3CC15F5E55F}" type="datetime1">
              <a:rPr lang="en-US" smtClean="0"/>
              <a:pPr/>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D382D4-4E21-4771-8F95-1B196359E420}" type="datetime1">
              <a:rPr lang="en-US" smtClean="0"/>
              <a:pPr/>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91578CF-040D-409D-9DE8-CE1CCA31E89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8490D8-1265-4137-AA5A-7FD58D385A4B}" type="datetime1">
              <a:rPr lang="en-US" smtClean="0"/>
              <a:pPr/>
              <a:t>6/10/2021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1578CF-040D-409D-9DE8-CE1CCA31E89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286000"/>
          </a:xfrm>
        </p:spPr>
        <p:txBody>
          <a:bodyPr>
            <a:noAutofit/>
          </a:bodyPr>
          <a:lstStyle/>
          <a:p>
            <a:pPr algn="ct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r>
              <a:rPr lang="en-US" sz="6000" b="1" dirty="0">
                <a:effectLst>
                  <a:outerShdw blurRad="38100" dist="38100" dir="2700000" algn="tl">
                    <a:srgbClr val="000000">
                      <a:alpha val="43137"/>
                    </a:srgbClr>
                  </a:outerShdw>
                </a:effectLst>
                <a:latin typeface="Calibri Light" pitchFamily="34" charset="0"/>
              </a:rPr>
              <a:t>REFINED BY FIRE</a:t>
            </a:r>
            <a:br>
              <a:rPr lang="en-US" sz="6000" b="1" dirty="0">
                <a:effectLst>
                  <a:outerShdw blurRad="38100" dist="38100" dir="2700000" algn="tl">
                    <a:srgbClr val="000000">
                      <a:alpha val="43137"/>
                    </a:srgbClr>
                  </a:outerShdw>
                </a:effectLst>
                <a:latin typeface="Calibri Light" pitchFamily="34" charset="0"/>
              </a:rPr>
            </a:br>
            <a:endParaRPr lang="en-US" sz="6000" b="1" dirty="0">
              <a:effectLst>
                <a:outerShdw blurRad="38100" dist="38100" dir="2700000" algn="tl">
                  <a:srgbClr val="000000">
                    <a:alpha val="43137"/>
                  </a:srgbClr>
                </a:outerShdw>
              </a:effectLst>
              <a:latin typeface="Calibri Light" pitchFamily="34" charset="0"/>
            </a:endParaRPr>
          </a:p>
        </p:txBody>
      </p:sp>
      <p:sp>
        <p:nvSpPr>
          <p:cNvPr id="3" name="Subtitle 2"/>
          <p:cNvSpPr>
            <a:spLocks noGrp="1"/>
          </p:cNvSpPr>
          <p:nvPr>
            <p:ph type="subTitle" idx="1"/>
          </p:nvPr>
        </p:nvSpPr>
        <p:spPr>
          <a:xfrm>
            <a:off x="1447800" y="4343400"/>
            <a:ext cx="6400800" cy="1371600"/>
          </a:xfrm>
        </p:spPr>
        <p:txBody>
          <a:bodyPr>
            <a:normAutofit/>
          </a:bodyPr>
          <a:lstStyle/>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JoLynn Gower</a:t>
            </a:r>
          </a:p>
          <a:p>
            <a:r>
              <a:rPr lang="en-US" sz="2400" b="1">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493-6151    </a:t>
            </a:r>
            <a:endPar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endParaRP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jgower@guardingthetruth.org</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Autofit/>
          </a:bodyPr>
          <a:lstStyle/>
          <a:p>
            <a:pPr algn="ctr"/>
            <a:r>
              <a:rPr lang="en-US" sz="4800" b="1" dirty="0"/>
              <a:t>COUNT IT ALL JOY</a:t>
            </a:r>
          </a:p>
        </p:txBody>
      </p:sp>
      <p:sp>
        <p:nvSpPr>
          <p:cNvPr id="3" name="Content Placeholder 2"/>
          <p:cNvSpPr>
            <a:spLocks noGrp="1"/>
          </p:cNvSpPr>
          <p:nvPr>
            <p:ph idx="1"/>
          </p:nvPr>
        </p:nvSpPr>
        <p:spPr>
          <a:xfrm>
            <a:off x="0" y="1219200"/>
            <a:ext cx="9144000" cy="5867400"/>
          </a:xfrm>
        </p:spPr>
        <p:txBody>
          <a:bodyPr>
            <a:noAutofit/>
          </a:bodyPr>
          <a:lstStyle/>
          <a:p>
            <a:pPr>
              <a:lnSpc>
                <a:spcPct val="88000"/>
              </a:lnSpc>
              <a:spcBef>
                <a:spcPts val="0"/>
              </a:spcBef>
            </a:pPr>
            <a:r>
              <a:rPr lang="en-US" b="1" dirty="0"/>
              <a:t>James 1:2-4  </a:t>
            </a:r>
            <a:r>
              <a:rPr lang="en-US" dirty="0"/>
              <a:t>Consider it all joy, my brethren, when you encounter various trials,  knowing that the testing of your faith produces endurance.  And let endurance have </a:t>
            </a:r>
            <a:r>
              <a:rPr lang="en-US" i="1" dirty="0"/>
              <a:t>its</a:t>
            </a:r>
            <a:r>
              <a:rPr lang="en-US" dirty="0"/>
              <a:t> perfect result, so that you may be perfect and complete, lacking in nothing. </a:t>
            </a:r>
          </a:p>
          <a:p>
            <a:pPr>
              <a:lnSpc>
                <a:spcPct val="88000"/>
              </a:lnSpc>
              <a:spcBef>
                <a:spcPts val="0"/>
              </a:spcBef>
            </a:pPr>
            <a:r>
              <a:rPr lang="en-US" dirty="0">
                <a:solidFill>
                  <a:schemeClr val="bg2">
                    <a:lumMod val="10000"/>
                  </a:schemeClr>
                </a:solidFill>
                <a:latin typeface="Tahoma" pitchFamily="34" charset="0"/>
                <a:ea typeface="Tahoma" pitchFamily="34" charset="0"/>
                <a:cs typeface="Tahoma" pitchFamily="34" charset="0"/>
              </a:rPr>
              <a:t>Not joy </a:t>
            </a:r>
            <a:r>
              <a:rPr lang="en-US" b="1" dirty="0">
                <a:solidFill>
                  <a:schemeClr val="bg2">
                    <a:lumMod val="10000"/>
                  </a:schemeClr>
                </a:solidFill>
                <a:latin typeface="Tahoma" pitchFamily="34" charset="0"/>
                <a:ea typeface="Tahoma" pitchFamily="34" charset="0"/>
                <a:cs typeface="Tahoma" pitchFamily="34" charset="0"/>
              </a:rPr>
              <a:t>because</a:t>
            </a:r>
            <a:r>
              <a:rPr lang="en-US" dirty="0">
                <a:solidFill>
                  <a:schemeClr val="bg2">
                    <a:lumMod val="10000"/>
                  </a:schemeClr>
                </a:solidFill>
                <a:latin typeface="Tahoma" pitchFamily="34" charset="0"/>
                <a:ea typeface="Tahoma" pitchFamily="34" charset="0"/>
                <a:cs typeface="Tahoma" pitchFamily="34" charset="0"/>
              </a:rPr>
              <a:t> of bad circumstances</a:t>
            </a:r>
          </a:p>
          <a:p>
            <a:pPr>
              <a:lnSpc>
                <a:spcPct val="88000"/>
              </a:lnSpc>
              <a:spcBef>
                <a:spcPts val="0"/>
              </a:spcBef>
            </a:pPr>
            <a:r>
              <a:rPr lang="en-US" dirty="0">
                <a:solidFill>
                  <a:schemeClr val="bg2">
                    <a:lumMod val="10000"/>
                  </a:schemeClr>
                </a:solidFill>
              </a:rPr>
              <a:t>In bad circumstances we have confidence that God is in control and working to perfect us</a:t>
            </a:r>
          </a:p>
          <a:p>
            <a:pPr>
              <a:lnSpc>
                <a:spcPct val="88000"/>
              </a:lnSpc>
              <a:spcBef>
                <a:spcPts val="0"/>
              </a:spcBef>
            </a:pPr>
            <a:r>
              <a:rPr lang="en-US" b="1" dirty="0"/>
              <a:t>Hebrews 12:1-2</a:t>
            </a:r>
            <a:r>
              <a:rPr lang="en-US" baseline="30000" dirty="0"/>
              <a:t> </a:t>
            </a:r>
            <a:r>
              <a:rPr lang="en-US" dirty="0"/>
              <a:t> Therefore, since we have so great a cloud of witnesses surrounding us, let us also lay aside every encumbrance and the sin which so easily entangles us, and let us run with endurance the race that is set before us, fixing our eyes on Jesus, the author and </a:t>
            </a:r>
            <a:r>
              <a:rPr lang="en-US" dirty="0" err="1"/>
              <a:t>perfecter</a:t>
            </a:r>
            <a:r>
              <a:rPr lang="en-US" dirty="0"/>
              <a:t> of faith, who for the joy set before Him endured the cross, despising the shame, and has sat down at the right hand of the throne of God. </a:t>
            </a:r>
          </a:p>
          <a:p>
            <a:pPr>
              <a:lnSpc>
                <a:spcPct val="90000"/>
              </a:lnSpc>
              <a:spcBef>
                <a:spcPts val="0"/>
              </a:spcBef>
            </a:pPr>
            <a:endParaRPr lang="en-US" sz="2800" dirty="0">
              <a:solidFill>
                <a:schemeClr val="bg2">
                  <a:lumMod val="10000"/>
                </a:schemeClr>
              </a:solidFill>
              <a:latin typeface="Tahoma" pitchFamily="34" charset="0"/>
              <a:ea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990600"/>
          </a:xfrm>
        </p:spPr>
        <p:txBody>
          <a:bodyPr>
            <a:normAutofit/>
          </a:bodyPr>
          <a:lstStyle/>
          <a:p>
            <a:pPr algn="ctr"/>
            <a:r>
              <a:rPr lang="en-US" b="1" dirty="0">
                <a:effectLst>
                  <a:outerShdw blurRad="38100" dist="38100" dir="2700000" algn="tl">
                    <a:srgbClr val="000000">
                      <a:alpha val="43137"/>
                    </a:srgbClr>
                  </a:outerShdw>
                </a:effectLst>
              </a:rPr>
              <a:t>GOD DOESN’T QUIT</a:t>
            </a:r>
          </a:p>
        </p:txBody>
      </p:sp>
      <p:sp>
        <p:nvSpPr>
          <p:cNvPr id="3" name="Content Placeholder 2"/>
          <p:cNvSpPr>
            <a:spLocks noGrp="1"/>
          </p:cNvSpPr>
          <p:nvPr>
            <p:ph idx="1"/>
          </p:nvPr>
        </p:nvSpPr>
        <p:spPr>
          <a:xfrm>
            <a:off x="0" y="1066800"/>
            <a:ext cx="9144000" cy="5791200"/>
          </a:xfrm>
          <a:ln>
            <a:solidFill>
              <a:schemeClr val="accent1"/>
            </a:solidFill>
          </a:ln>
        </p:spPr>
        <p:txBody>
          <a:bodyPr>
            <a:noAutofit/>
          </a:bodyPr>
          <a:lstStyle/>
          <a:p>
            <a:pPr>
              <a:spcBef>
                <a:spcPts val="200"/>
              </a:spcBef>
            </a:pPr>
            <a:r>
              <a:rPr lang="en-US" dirty="0">
                <a:solidFill>
                  <a:schemeClr val="bg2">
                    <a:lumMod val="10000"/>
                  </a:schemeClr>
                </a:solidFill>
              </a:rPr>
              <a:t>People sometimes give up on us; they drop out; they quit</a:t>
            </a:r>
          </a:p>
          <a:p>
            <a:pPr>
              <a:spcBef>
                <a:spcPts val="200"/>
              </a:spcBef>
            </a:pPr>
            <a:r>
              <a:rPr lang="en-US" b="1" dirty="0"/>
              <a:t>Philippians 1:6 </a:t>
            </a:r>
            <a:r>
              <a:rPr lang="en-US" dirty="0"/>
              <a:t> </a:t>
            </a:r>
            <a:r>
              <a:rPr lang="en-US" i="1" dirty="0"/>
              <a:t>For I am</a:t>
            </a:r>
            <a:r>
              <a:rPr lang="en-US" dirty="0"/>
              <a:t> confident of this very thing, that He who began a good work in you will perfect it until the day of Christ Jesus. </a:t>
            </a:r>
          </a:p>
          <a:p>
            <a:pPr>
              <a:spcBef>
                <a:spcPts val="200"/>
              </a:spcBef>
            </a:pPr>
            <a:r>
              <a:rPr lang="en-US" b="1" dirty="0"/>
              <a:t>Hebrews 13:20-21 </a:t>
            </a:r>
            <a:r>
              <a:rPr lang="en-US" dirty="0"/>
              <a:t> Now the God of peace, who brought up from the dead the great Shepherd of the sheep through the blood of the eternal covenant, </a:t>
            </a:r>
            <a:r>
              <a:rPr lang="en-US" i="1" dirty="0"/>
              <a:t>even</a:t>
            </a:r>
            <a:r>
              <a:rPr lang="en-US" dirty="0"/>
              <a:t> Jesus our Lord, </a:t>
            </a:r>
            <a:br>
              <a:rPr lang="en-US" dirty="0"/>
            </a:br>
            <a:r>
              <a:rPr lang="en-US" dirty="0"/>
              <a:t>equip you in every good thing to do His will, working in us that which is pleasing in His sight, through Jesus Christ, to whom </a:t>
            </a:r>
            <a:r>
              <a:rPr lang="en-US" i="1" dirty="0"/>
              <a:t>be</a:t>
            </a:r>
            <a:r>
              <a:rPr lang="en-US" dirty="0"/>
              <a:t> the glory forever and ever. Amen. </a:t>
            </a:r>
          </a:p>
          <a:p>
            <a:pPr>
              <a:spcBef>
                <a:spcPts val="200"/>
              </a:spcBef>
            </a:pPr>
            <a:r>
              <a:rPr lang="en-US" b="1" dirty="0"/>
              <a:t>John 15:2  </a:t>
            </a:r>
            <a:r>
              <a:rPr lang="en-US" dirty="0"/>
              <a:t>"Every branch in Me that does not bear fruit, He takes away; and every </a:t>
            </a:r>
            <a:r>
              <a:rPr lang="en-US" i="1" dirty="0"/>
              <a:t>branch</a:t>
            </a:r>
            <a:r>
              <a:rPr lang="en-US" dirty="0"/>
              <a:t> that bears fruit, He prunes it so that it may bear more fruit.”</a:t>
            </a:r>
          </a:p>
          <a:p>
            <a:pPr>
              <a:spcBef>
                <a:spcPts val="200"/>
              </a:spcBef>
            </a:pPr>
            <a:r>
              <a:rPr lang="en-US" dirty="0"/>
              <a:t> takes away: </a:t>
            </a:r>
            <a:r>
              <a:rPr lang="en-US" i="1" dirty="0" err="1"/>
              <a:t>airo</a:t>
            </a:r>
            <a:r>
              <a:rPr lang="en-US" i="1" dirty="0"/>
              <a:t>: </a:t>
            </a:r>
            <a:r>
              <a:rPr lang="en-US" dirty="0"/>
              <a:t>lifts up, bears up, carries away</a:t>
            </a:r>
            <a:endParaRPr lang="en-US" dirty="0">
              <a:solidFill>
                <a:schemeClr val="bg2">
                  <a:lumMod val="10000"/>
                </a:schemeClr>
              </a:solidFill>
              <a:latin typeface="Tahoma" pitchFamily="34" charset="0"/>
              <a:ea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a:effectLst>
                  <a:outerShdw blurRad="38100" dist="38100" dir="2700000" algn="tl">
                    <a:srgbClr val="000000">
                      <a:alpha val="43137"/>
                    </a:srgbClr>
                  </a:outerShdw>
                </a:effectLst>
              </a:rPr>
              <a:t>SOME GOOD ADVICE</a:t>
            </a:r>
          </a:p>
        </p:txBody>
      </p:sp>
      <p:sp>
        <p:nvSpPr>
          <p:cNvPr id="3" name="Content Placeholder 2"/>
          <p:cNvSpPr>
            <a:spLocks noGrp="1"/>
          </p:cNvSpPr>
          <p:nvPr>
            <p:ph idx="1"/>
          </p:nvPr>
        </p:nvSpPr>
        <p:spPr>
          <a:xfrm>
            <a:off x="0" y="1066800"/>
            <a:ext cx="9144000" cy="5791200"/>
          </a:xfrm>
        </p:spPr>
        <p:txBody>
          <a:bodyPr>
            <a:noAutofit/>
          </a:bodyPr>
          <a:lstStyle/>
          <a:p>
            <a:pPr>
              <a:lnSpc>
                <a:spcPct val="87000"/>
              </a:lnSpc>
              <a:spcBef>
                <a:spcPts val="600"/>
              </a:spcBef>
            </a:pPr>
            <a:r>
              <a:rPr lang="en-US" u="sng" dirty="0"/>
              <a:t>Experiencing God</a:t>
            </a:r>
            <a:r>
              <a:rPr lang="en-US" dirty="0"/>
              <a:t>; </a:t>
            </a:r>
            <a:r>
              <a:rPr lang="en-US" dirty="0" err="1"/>
              <a:t>Blackaby</a:t>
            </a:r>
            <a:r>
              <a:rPr lang="en-US" dirty="0"/>
              <a:t> and King</a:t>
            </a:r>
          </a:p>
          <a:p>
            <a:pPr>
              <a:lnSpc>
                <a:spcPct val="87000"/>
              </a:lnSpc>
              <a:spcBef>
                <a:spcPts val="600"/>
              </a:spcBef>
            </a:pPr>
            <a:r>
              <a:rPr lang="en-US" dirty="0"/>
              <a:t>1.  SUBMIT TO WHAT GOD IS DOING:  Insofar as </a:t>
            </a:r>
            <a:r>
              <a:rPr lang="en-US" dirty="0" err="1"/>
              <a:t>yu</a:t>
            </a:r>
            <a:r>
              <a:rPr lang="en-US" dirty="0"/>
              <a:t> can see what God is doing, determine to make His purpose your purpose.</a:t>
            </a:r>
          </a:p>
          <a:p>
            <a:pPr>
              <a:lnSpc>
                <a:spcPct val="87000"/>
              </a:lnSpc>
              <a:spcBef>
                <a:spcPts val="600"/>
              </a:spcBef>
            </a:pPr>
            <a:r>
              <a:rPr lang="en-US" b="1" dirty="0"/>
              <a:t>Hebrews 10:32-36 </a:t>
            </a:r>
            <a:r>
              <a:rPr lang="en-US" dirty="0"/>
              <a:t> But remember the former days, when, after being enlightened, you endured a great conflict of sufferings, partly by being made a public spectacle through reproaches and tribulations, and partly by becoming sharers with those who were so treated. For you showed sympathy to the prisoners and accepted joyfully the seizure of your property, knowing that you have for yourselves a better possession and a lasting one. Therefore, do not throw away your confidence, which has a great reward. For you have need of endurance, so that when you have done the will of God, you may receive what was promised.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990600"/>
          </a:xfrm>
        </p:spPr>
        <p:txBody>
          <a:bodyPr>
            <a:normAutofit/>
          </a:bodyPr>
          <a:lstStyle/>
          <a:p>
            <a:pPr algn="ctr"/>
            <a:r>
              <a:rPr lang="en-US" sz="4800" b="1" dirty="0">
                <a:effectLst>
                  <a:outerShdw blurRad="38100" dist="38100" dir="2700000" algn="tl">
                    <a:srgbClr val="000000">
                      <a:alpha val="43137"/>
                    </a:srgbClr>
                  </a:outerShdw>
                </a:effectLst>
              </a:rPr>
              <a:t>SOME GOOD ADVICE (part 2)</a:t>
            </a:r>
          </a:p>
        </p:txBody>
      </p:sp>
      <p:sp>
        <p:nvSpPr>
          <p:cNvPr id="3" name="Content Placeholder 2"/>
          <p:cNvSpPr>
            <a:spLocks noGrp="1"/>
          </p:cNvSpPr>
          <p:nvPr>
            <p:ph idx="1"/>
          </p:nvPr>
        </p:nvSpPr>
        <p:spPr>
          <a:xfrm>
            <a:off x="0" y="990600"/>
            <a:ext cx="9144000" cy="5867400"/>
          </a:xfrm>
        </p:spPr>
        <p:txBody>
          <a:bodyPr>
            <a:noAutofit/>
          </a:bodyPr>
          <a:lstStyle/>
          <a:p>
            <a:pPr marL="514350" indent="-514350">
              <a:lnSpc>
                <a:spcPct val="86000"/>
              </a:lnSpc>
              <a:spcBef>
                <a:spcPts val="0"/>
              </a:spcBef>
              <a:buAutoNum type="arabicPeriod" startAt="2"/>
            </a:pPr>
            <a:r>
              <a:rPr lang="en-US" dirty="0"/>
              <a:t>APPLY PERTINENT PASSAGES OF SCRIPTURE TO THE SITUATION.  Ask God to show us how we can use scripture to understand the way He wants us to profit from the truths He reveals.  </a:t>
            </a:r>
          </a:p>
          <a:p>
            <a:pPr marL="514350" indent="-514350">
              <a:lnSpc>
                <a:spcPct val="86000"/>
              </a:lnSpc>
              <a:spcBef>
                <a:spcPts val="0"/>
              </a:spcBef>
            </a:pPr>
            <a:r>
              <a:rPr lang="en-US" b="1" dirty="0"/>
              <a:t>2 Corinthians 1:3-7 </a:t>
            </a:r>
            <a:r>
              <a:rPr lang="en-US" dirty="0"/>
              <a:t> Blessed </a:t>
            </a:r>
            <a:r>
              <a:rPr lang="en-US" i="1" dirty="0"/>
              <a:t>be</a:t>
            </a:r>
            <a:r>
              <a:rPr lang="en-US" dirty="0"/>
              <a:t> the God and Father of our Lord Jesus Christ, the Father of mercies and God of all comfort, who comforts us in all our affliction so that we will be able to comfort those who are in any affliction with the comfort with which we ourselves are comforted by God. For just as the sufferings of Christ are ours in abundance, so also our comfort is abundant through Christ. But if we are afflicted, it is for your comfort and salvation; or if we are comforted, it is for your comfort, which is effective in the patient enduring of the same sufferings which we also suffer; and our hope for you is firmly grounded, knowing that as you are sharers of our sufferings, so also you are </a:t>
            </a:r>
            <a:r>
              <a:rPr lang="en-US" i="1" dirty="0"/>
              <a:t>sharers</a:t>
            </a:r>
            <a:r>
              <a:rPr lang="en-US" dirty="0"/>
              <a:t> of our comfort.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838200"/>
          </a:xfrm>
        </p:spPr>
        <p:txBody>
          <a:bodyPr>
            <a:normAutofit/>
          </a:bodyPr>
          <a:lstStyle/>
          <a:p>
            <a:pPr algn="ctr"/>
            <a:r>
              <a:rPr lang="en-US" b="1" dirty="0">
                <a:effectLst>
                  <a:outerShdw blurRad="38100" dist="38100" dir="2700000" algn="tl">
                    <a:srgbClr val="000000">
                      <a:alpha val="43137"/>
                    </a:srgbClr>
                  </a:outerShdw>
                </a:effectLst>
              </a:rPr>
              <a:t>SOME GOOD ADVICE (part 3)</a:t>
            </a:r>
          </a:p>
        </p:txBody>
      </p:sp>
      <p:sp>
        <p:nvSpPr>
          <p:cNvPr id="3" name="Content Placeholder 2"/>
          <p:cNvSpPr>
            <a:spLocks noGrp="1"/>
          </p:cNvSpPr>
          <p:nvPr>
            <p:ph idx="1"/>
          </p:nvPr>
        </p:nvSpPr>
        <p:spPr>
          <a:xfrm>
            <a:off x="0" y="914400"/>
            <a:ext cx="9144000" cy="5943600"/>
          </a:xfrm>
        </p:spPr>
        <p:txBody>
          <a:bodyPr>
            <a:noAutofit/>
          </a:bodyPr>
          <a:lstStyle/>
          <a:p>
            <a:pPr marL="514350" indent="-514350">
              <a:lnSpc>
                <a:spcPct val="87000"/>
              </a:lnSpc>
              <a:spcBef>
                <a:spcPts val="0"/>
              </a:spcBef>
              <a:buAutoNum type="arabicPeriod" startAt="3"/>
            </a:pPr>
            <a:r>
              <a:rPr lang="en-US" dirty="0">
                <a:solidFill>
                  <a:schemeClr val="bg2">
                    <a:lumMod val="10000"/>
                  </a:schemeClr>
                </a:solidFill>
              </a:rPr>
              <a:t>REMEMBER THE LESSONS WE HAVE LEARNED FROM ADVERSITY; remember trials as a means for growth</a:t>
            </a:r>
          </a:p>
          <a:p>
            <a:pPr marL="514350" indent="-514350">
              <a:lnSpc>
                <a:spcPct val="87000"/>
              </a:lnSpc>
              <a:spcBef>
                <a:spcPts val="0"/>
              </a:spcBef>
            </a:pPr>
            <a:r>
              <a:rPr lang="en-US" b="1" dirty="0"/>
              <a:t>Deuteronomy 8:2-6 </a:t>
            </a:r>
            <a:r>
              <a:rPr lang="en-US" dirty="0"/>
              <a:t>"You shall remember all the way which the </a:t>
            </a:r>
            <a:r>
              <a:rPr lang="en-US" cap="small" dirty="0"/>
              <a:t>LORD</a:t>
            </a:r>
            <a:r>
              <a:rPr lang="en-US" dirty="0"/>
              <a:t> your God has led you in the wilderness these forty years, that He might humble you, testing you, to know what was in your heart, whether you would keep His commandments or not. He humbled you and let you be hungry, and fed you with manna which you did not know, nor did your fathers know, that He might make you understand that man does not live by bread alone, but man lives by everything that proceeds out of the mouth of the </a:t>
            </a:r>
            <a:r>
              <a:rPr lang="en-US" cap="small" dirty="0"/>
              <a:t>LORD</a:t>
            </a:r>
            <a:r>
              <a:rPr lang="en-US" dirty="0"/>
              <a:t>.  Your clothing did not wear out on you, nor did your foot swell these forty years. Thus you are to know in your heart that the </a:t>
            </a:r>
            <a:r>
              <a:rPr lang="en-US" cap="small" dirty="0"/>
              <a:t>LORD</a:t>
            </a:r>
            <a:r>
              <a:rPr lang="en-US" dirty="0"/>
              <a:t> your God was disciplining you just as a man disciplines his son. </a:t>
            </a:r>
            <a:br>
              <a:rPr lang="en-US" dirty="0"/>
            </a:br>
            <a:r>
              <a:rPr lang="en-US" dirty="0"/>
              <a:t>Therefore, you shall keep the commandments of the </a:t>
            </a:r>
            <a:r>
              <a:rPr lang="en-US" cap="small" dirty="0"/>
              <a:t>LORD</a:t>
            </a:r>
            <a:r>
              <a:rPr lang="en-US" dirty="0"/>
              <a:t> your God, to walk in His ways and to fear Him. </a:t>
            </a:r>
            <a:endParaRPr lang="en-US" dirty="0">
              <a:solidFill>
                <a:schemeClr val="bg2">
                  <a:lumMod val="10000"/>
                </a:schemeClr>
              </a:solidFill>
            </a:endParaRPr>
          </a:p>
          <a:p>
            <a:pPr marL="514350" indent="-514350">
              <a:lnSpc>
                <a:spcPct val="90000"/>
              </a:lnSpc>
              <a:spcBef>
                <a:spcPts val="200"/>
              </a:spcBef>
              <a:buNone/>
            </a:pPr>
            <a:endParaRPr lang="en-US" sz="2800"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14</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59B55-ED86-4082-9943-C3FAB898C653}"/>
              </a:ext>
            </a:extLst>
          </p:cNvPr>
          <p:cNvSpPr>
            <a:spLocks noGrp="1"/>
          </p:cNvSpPr>
          <p:nvPr>
            <p:ph type="title"/>
          </p:nvPr>
        </p:nvSpPr>
        <p:spPr>
          <a:xfrm>
            <a:off x="0" y="228600"/>
            <a:ext cx="9143999" cy="1143000"/>
          </a:xfrm>
        </p:spPr>
        <p:txBody>
          <a:bodyPr/>
          <a:lstStyle/>
          <a:p>
            <a:pPr algn="ctr"/>
            <a:r>
              <a:rPr lang="en-US" dirty="0"/>
              <a:t>WORD FOR THE JOURNEY</a:t>
            </a:r>
          </a:p>
        </p:txBody>
      </p:sp>
      <p:sp>
        <p:nvSpPr>
          <p:cNvPr id="3" name="Content Placeholder 2">
            <a:extLst>
              <a:ext uri="{FF2B5EF4-FFF2-40B4-BE49-F238E27FC236}">
                <a16:creationId xmlns:a16="http://schemas.microsoft.com/office/drawing/2014/main" id="{636AE815-0713-48D0-9384-B2CEE85EA18D}"/>
              </a:ext>
            </a:extLst>
          </p:cNvPr>
          <p:cNvSpPr>
            <a:spLocks noGrp="1"/>
          </p:cNvSpPr>
          <p:nvPr>
            <p:ph idx="1"/>
          </p:nvPr>
        </p:nvSpPr>
        <p:spPr>
          <a:xfrm>
            <a:off x="0" y="1447800"/>
            <a:ext cx="9143998" cy="5410200"/>
          </a:xfrm>
        </p:spPr>
        <p:txBody>
          <a:bodyPr/>
          <a:lstStyle/>
          <a:p>
            <a:r>
              <a:rPr lang="en-US" sz="2800" b="1" dirty="0"/>
              <a:t>Jeremiah 1:4-8 </a:t>
            </a:r>
            <a:r>
              <a:rPr lang="en-US" sz="2800" dirty="0"/>
              <a:t> Now the word of the </a:t>
            </a:r>
            <a:r>
              <a:rPr lang="en-US" sz="2800" cap="small" dirty="0">
                <a:effectLst/>
              </a:rPr>
              <a:t>LORD</a:t>
            </a:r>
            <a:r>
              <a:rPr lang="en-US" sz="2800" dirty="0"/>
              <a:t> came to me saying, "Before I formed you in the womb I knew you, and before you were born I consecrated you; I have appointed you a prophet to the nations." Then I said, "Alas, Lord </a:t>
            </a:r>
            <a:r>
              <a:rPr lang="en-US" sz="2800" cap="small" dirty="0">
                <a:effectLst/>
              </a:rPr>
              <a:t>GOD</a:t>
            </a:r>
            <a:r>
              <a:rPr lang="en-US" sz="2800" dirty="0"/>
              <a:t>! Behold, I do not know how to speak, Because I am a youth." But the </a:t>
            </a:r>
            <a:r>
              <a:rPr lang="en-US" sz="2800" cap="small" dirty="0">
                <a:effectLst/>
              </a:rPr>
              <a:t>LORD</a:t>
            </a:r>
            <a:r>
              <a:rPr lang="en-US" sz="2800" dirty="0"/>
              <a:t> said to me, "Do not say, 'I am a youth,' Because everywhere I send you, you shall go, And all that I command you, you shall speak. Do not be afraid of them, for I am with you to deliver you," declares the </a:t>
            </a:r>
            <a:r>
              <a:rPr lang="en-US" sz="2800" cap="small" dirty="0">
                <a:effectLst/>
              </a:rPr>
              <a:t>LORD</a:t>
            </a:r>
            <a:r>
              <a:rPr lang="en-US" sz="2800" dirty="0"/>
              <a:t>. </a:t>
            </a:r>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807C8605-BA09-4E2A-AC55-A0D9E296D37D}"/>
              </a:ext>
            </a:extLst>
          </p:cNvPr>
          <p:cNvSpPr>
            <a:spLocks noGrp="1"/>
          </p:cNvSpPr>
          <p:nvPr>
            <p:ph type="sldNum" sz="quarter" idx="12"/>
          </p:nvPr>
        </p:nvSpPr>
        <p:spPr/>
        <p:txBody>
          <a:bodyPr/>
          <a:lstStyle/>
          <a:p>
            <a:fld id="{D91578CF-040D-409D-9DE8-CE1CCA31E899}" type="slidenum">
              <a:rPr lang="en-US" smtClean="0"/>
              <a:pPr/>
              <a:t>2</a:t>
            </a:fld>
            <a:endParaRPr lang="en-US" dirty="0"/>
          </a:p>
        </p:txBody>
      </p:sp>
    </p:spTree>
    <p:extLst>
      <p:ext uri="{BB962C8B-B14F-4D97-AF65-F5344CB8AC3E}">
        <p14:creationId xmlns:p14="http://schemas.microsoft.com/office/powerpoint/2010/main" val="1896214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51B7B-F5D7-48DB-8959-7B84ED15EE5A}"/>
              </a:ext>
            </a:extLst>
          </p:cNvPr>
          <p:cNvSpPr>
            <a:spLocks noGrp="1"/>
          </p:cNvSpPr>
          <p:nvPr>
            <p:ph type="title"/>
          </p:nvPr>
        </p:nvSpPr>
        <p:spPr>
          <a:xfrm>
            <a:off x="0" y="0"/>
            <a:ext cx="9144000" cy="11430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WHAT GOD WANTS</a:t>
            </a:r>
          </a:p>
        </p:txBody>
      </p:sp>
      <p:sp>
        <p:nvSpPr>
          <p:cNvPr id="3" name="Content Placeholder 2">
            <a:extLst>
              <a:ext uri="{FF2B5EF4-FFF2-40B4-BE49-F238E27FC236}">
                <a16:creationId xmlns:a16="http://schemas.microsoft.com/office/drawing/2014/main" id="{0BD83120-8736-4C27-80E2-AB59083250FC}"/>
              </a:ext>
            </a:extLst>
          </p:cNvPr>
          <p:cNvSpPr>
            <a:spLocks noGrp="1"/>
          </p:cNvSpPr>
          <p:nvPr>
            <p:ph idx="1"/>
          </p:nvPr>
        </p:nvSpPr>
        <p:spPr>
          <a:xfrm>
            <a:off x="0" y="1234440"/>
            <a:ext cx="9144000" cy="5623560"/>
          </a:xfrm>
        </p:spPr>
        <p:txBody>
          <a:bodyPr>
            <a:normAutofit/>
          </a:bodyPr>
          <a:lstStyle/>
          <a:p>
            <a:r>
              <a:rPr lang="en-US" sz="2800" b="1" dirty="0"/>
              <a:t>Jeremiah 5:1 </a:t>
            </a:r>
            <a:r>
              <a:rPr lang="en-US" sz="2800" dirty="0"/>
              <a:t>"Roam to and </a:t>
            </a:r>
            <a:r>
              <a:rPr lang="en-US" sz="2800" dirty="0" err="1"/>
              <a:t>fro</a:t>
            </a:r>
            <a:r>
              <a:rPr lang="en-US" sz="2800" dirty="0"/>
              <a:t> through the streets of Jerusalem, and look now and take note. And seek in her open squares, if you can find a man, if there is one who does justice</a:t>
            </a:r>
            <a:r>
              <a:rPr lang="en-US" sz="2800" spc="-150" dirty="0"/>
              <a:t>, who </a:t>
            </a:r>
            <a:r>
              <a:rPr lang="en-US" sz="2800" dirty="0"/>
              <a:t>seeks </a:t>
            </a:r>
            <a:r>
              <a:rPr lang="en-US" sz="2800" spc="-150" dirty="0"/>
              <a:t>truth, then</a:t>
            </a:r>
            <a:r>
              <a:rPr lang="en-US" sz="2800" dirty="0"/>
              <a:t> I will pardon her </a:t>
            </a:r>
          </a:p>
          <a:p>
            <a:r>
              <a:rPr lang="en-US" sz="2800" b="1" dirty="0"/>
              <a:t>Jeremiah 5:15 </a:t>
            </a:r>
            <a:r>
              <a:rPr lang="en-US" sz="2800" dirty="0"/>
              <a:t>"Behold, I am bringing a nation against you from afar, O house of Israel," declares the </a:t>
            </a:r>
            <a:r>
              <a:rPr lang="en-US" sz="2800" cap="small" dirty="0">
                <a:effectLst/>
              </a:rPr>
              <a:t>LORD</a:t>
            </a:r>
            <a:r>
              <a:rPr lang="en-US" sz="2800" dirty="0"/>
              <a:t>. "It is an enduring nation, it is an ancient nation, a nation whose language you do not know, nor can you understand what they say.” </a:t>
            </a:r>
          </a:p>
          <a:p>
            <a:r>
              <a:rPr lang="en-US" sz="2800" b="1" dirty="0"/>
              <a:t>Jeremiah 5:25 </a:t>
            </a:r>
            <a:r>
              <a:rPr lang="en-US" sz="2800" dirty="0"/>
              <a:t>'Your iniquities have turned these away, and your sins have withheld good from you.” </a:t>
            </a:r>
          </a:p>
        </p:txBody>
      </p:sp>
      <p:sp>
        <p:nvSpPr>
          <p:cNvPr id="4" name="Slide Number Placeholder 3">
            <a:extLst>
              <a:ext uri="{FF2B5EF4-FFF2-40B4-BE49-F238E27FC236}">
                <a16:creationId xmlns:a16="http://schemas.microsoft.com/office/drawing/2014/main" id="{F555A2E8-4023-40B9-8CFC-8CC8AEDA3934}"/>
              </a:ext>
            </a:extLst>
          </p:cNvPr>
          <p:cNvSpPr>
            <a:spLocks noGrp="1"/>
          </p:cNvSpPr>
          <p:nvPr>
            <p:ph type="sldNum" sz="quarter" idx="12"/>
          </p:nvPr>
        </p:nvSpPr>
        <p:spPr/>
        <p:txBody>
          <a:bodyPr/>
          <a:lstStyle/>
          <a:p>
            <a:fld id="{D91578CF-040D-409D-9DE8-CE1CCA31E899}" type="slidenum">
              <a:rPr lang="en-US" smtClean="0"/>
              <a:pPr/>
              <a:t>3</a:t>
            </a:fld>
            <a:endParaRPr lang="en-US" dirty="0"/>
          </a:p>
        </p:txBody>
      </p:sp>
    </p:spTree>
    <p:extLst>
      <p:ext uri="{BB962C8B-B14F-4D97-AF65-F5344CB8AC3E}">
        <p14:creationId xmlns:p14="http://schemas.microsoft.com/office/powerpoint/2010/main" val="1129824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RUNNING TO WIN</a:t>
            </a:r>
          </a:p>
        </p:txBody>
      </p:sp>
      <p:sp>
        <p:nvSpPr>
          <p:cNvPr id="3" name="Content Placeholder 2"/>
          <p:cNvSpPr>
            <a:spLocks noGrp="1"/>
          </p:cNvSpPr>
          <p:nvPr>
            <p:ph idx="1"/>
          </p:nvPr>
        </p:nvSpPr>
        <p:spPr>
          <a:xfrm>
            <a:off x="0" y="1219200"/>
            <a:ext cx="9144000" cy="5638800"/>
          </a:xfrm>
        </p:spPr>
        <p:txBody>
          <a:bodyPr>
            <a:normAutofit/>
          </a:bodyPr>
          <a:lstStyle/>
          <a:p>
            <a:r>
              <a:rPr lang="en-US" b="1" dirty="0"/>
              <a:t>1 Corinthians 9:24 </a:t>
            </a:r>
            <a:r>
              <a:rPr lang="en-US" dirty="0"/>
              <a:t> Do you not know that those who run in a race all run, but </a:t>
            </a:r>
            <a:r>
              <a:rPr lang="en-US" i="1" dirty="0"/>
              <a:t>only</a:t>
            </a:r>
            <a:r>
              <a:rPr lang="en-US" dirty="0"/>
              <a:t> one receives the prize? Run in such a way that you may win. </a:t>
            </a:r>
          </a:p>
          <a:p>
            <a:r>
              <a:rPr lang="en-US" dirty="0"/>
              <a:t>IF I WIN, DO YOU LOSE?  WHO ARE WE RACING?</a:t>
            </a:r>
          </a:p>
          <a:p>
            <a:r>
              <a:rPr lang="en-US" b="1" dirty="0"/>
              <a:t>Hebrews 12:1  </a:t>
            </a:r>
            <a:r>
              <a:rPr lang="en-US" dirty="0"/>
              <a:t>Therefore, since we have so great a cloud of witnesses surrounding us, let us also lay aside every encumbrance and the sin which so easily entangles us, and let us run with endurance the race that is set before us…</a:t>
            </a:r>
          </a:p>
          <a:p>
            <a:r>
              <a:rPr lang="en-US" dirty="0"/>
              <a:t>Endurance: </a:t>
            </a:r>
            <a:r>
              <a:rPr lang="en-US" i="1" dirty="0" err="1"/>
              <a:t>hupomone</a:t>
            </a:r>
            <a:r>
              <a:rPr lang="en-US" i="1" dirty="0"/>
              <a:t>:</a:t>
            </a:r>
            <a:r>
              <a:rPr lang="en-US" dirty="0"/>
              <a:t> steadfastness; </a:t>
            </a:r>
            <a:r>
              <a:rPr lang="en-US" dirty="0" err="1"/>
              <a:t>unwaivering</a:t>
            </a:r>
            <a:r>
              <a:rPr lang="en-US" dirty="0"/>
              <a:t> patience</a:t>
            </a:r>
          </a:p>
          <a:p>
            <a:r>
              <a:rPr lang="en-US" dirty="0"/>
              <a:t>The actual race is against the world, the flesh, and the devil; the lust of the flesh, the lust of the eyes, and the boastful pride of life</a:t>
            </a:r>
          </a:p>
        </p:txBody>
      </p:sp>
      <p:sp>
        <p:nvSpPr>
          <p:cNvPr id="4" name="Slide Number Placeholder 3"/>
          <p:cNvSpPr>
            <a:spLocks noGrp="1"/>
          </p:cNvSpPr>
          <p:nvPr>
            <p:ph type="sldNum" sz="quarter" idx="12"/>
          </p:nvPr>
        </p:nvSpPr>
        <p:spPr/>
        <p:txBody>
          <a:bodyPr/>
          <a:lstStyle/>
          <a:p>
            <a:fld id="{D91578CF-040D-409D-9DE8-CE1CCA31E899}"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ctr"/>
            <a:r>
              <a:rPr lang="en-US" b="1" dirty="0">
                <a:effectLst>
                  <a:outerShdw blurRad="38100" dist="38100" dir="2700000" algn="tl">
                    <a:srgbClr val="000000">
                      <a:alpha val="43137"/>
                    </a:srgbClr>
                  </a:outerShdw>
                </a:effectLst>
              </a:rPr>
              <a:t>PSALM 139</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sz="2800" b="1" dirty="0"/>
              <a:t>Psalm 139:13-14 </a:t>
            </a:r>
            <a:r>
              <a:rPr lang="en-US" sz="2800" dirty="0"/>
              <a:t> For You formed my inward parts; You wove me in my mother's womb. I will give thanks to You, for I am fearfully and wonderfully made; Wonderful are Your works, and my soul knows it very well. </a:t>
            </a:r>
          </a:p>
          <a:p>
            <a:pPr>
              <a:lnSpc>
                <a:spcPct val="90000"/>
              </a:lnSpc>
              <a:spcBef>
                <a:spcPts val="200"/>
              </a:spcBef>
            </a:pPr>
            <a:r>
              <a:rPr lang="en-US" sz="2800" dirty="0"/>
              <a:t>David is essentially acknowledging that God made not only his form, but his personality as well</a:t>
            </a:r>
          </a:p>
          <a:p>
            <a:pPr>
              <a:lnSpc>
                <a:spcPct val="90000"/>
              </a:lnSpc>
              <a:spcBef>
                <a:spcPts val="200"/>
              </a:spcBef>
            </a:pPr>
            <a:r>
              <a:rPr lang="en-US" sz="2800" b="1" dirty="0"/>
              <a:t>Jeremiah 1:5 </a:t>
            </a:r>
            <a:r>
              <a:rPr lang="en-US" sz="2800" dirty="0"/>
              <a:t> "Before I formed you in the womb I knew you, and before you were born I consecrated you; I have appointed you a prophet to the nations." </a:t>
            </a:r>
          </a:p>
          <a:p>
            <a:pPr>
              <a:lnSpc>
                <a:spcPct val="90000"/>
              </a:lnSpc>
              <a:spcBef>
                <a:spcPts val="200"/>
              </a:spcBef>
            </a:pPr>
            <a:r>
              <a:rPr lang="en-US" sz="2800" dirty="0"/>
              <a:t>Consecrated: </a:t>
            </a:r>
            <a:r>
              <a:rPr lang="en-US" sz="2800" i="1" dirty="0" err="1"/>
              <a:t>qadash</a:t>
            </a:r>
            <a:r>
              <a:rPr lang="en-US" sz="2800" i="1" dirty="0"/>
              <a:t>: </a:t>
            </a:r>
            <a:r>
              <a:rPr lang="en-US" sz="2800" dirty="0"/>
              <a:t>set apart for a purpose</a:t>
            </a:r>
          </a:p>
          <a:p>
            <a:pPr>
              <a:lnSpc>
                <a:spcPct val="90000"/>
              </a:lnSpc>
              <a:spcBef>
                <a:spcPts val="200"/>
              </a:spcBef>
            </a:pPr>
            <a:r>
              <a:rPr lang="en-US" sz="2800" b="1" dirty="0"/>
              <a:t>Romans 8:28 </a:t>
            </a:r>
            <a:r>
              <a:rPr lang="en-US" sz="2800" dirty="0"/>
              <a:t> And we know that God causes all things to work together for good to those who love God, to those who are called according to </a:t>
            </a:r>
            <a:r>
              <a:rPr lang="en-US" sz="2800" i="1" dirty="0"/>
              <a:t>His</a:t>
            </a:r>
            <a:r>
              <a:rPr lang="en-US" sz="2800" dirty="0"/>
              <a:t> purpose. </a:t>
            </a:r>
            <a:br>
              <a:rPr lang="en-US" sz="2800" dirty="0"/>
            </a:br>
            <a:br>
              <a:rPr lang="en-US" sz="2800" dirty="0"/>
            </a:br>
            <a:endParaRPr lang="en-US" sz="2800" dirty="0"/>
          </a:p>
          <a:p>
            <a:pPr>
              <a:lnSpc>
                <a:spcPct val="90000"/>
              </a:lnSpc>
              <a:spcBef>
                <a:spcPts val="200"/>
              </a:spcBef>
            </a:pPr>
            <a:endParaRPr lang="en-US" sz="2800" dirty="0"/>
          </a:p>
          <a:p>
            <a:pPr>
              <a:lnSpc>
                <a:spcPct val="90000"/>
              </a:lnSpc>
              <a:spcBef>
                <a:spcPts val="200"/>
              </a:spcBef>
            </a:pPr>
            <a:endParaRPr lang="en-US" sz="2800" dirty="0">
              <a:solidFill>
                <a:schemeClr val="bg2">
                  <a:lumMod val="10000"/>
                </a:schemeClr>
              </a:solidFill>
            </a:endParaRPr>
          </a:p>
        </p:txBody>
      </p:sp>
      <p:sp>
        <p:nvSpPr>
          <p:cNvPr id="4" name="Slide Number Placeholder 3"/>
          <p:cNvSpPr>
            <a:spLocks noGrp="1"/>
          </p:cNvSpPr>
          <p:nvPr>
            <p:ph type="sldNum" sz="quarter" idx="12"/>
          </p:nvPr>
        </p:nvSpPr>
        <p:spPr/>
        <p:txBody>
          <a:bodyPr/>
          <a:lstStyle/>
          <a:p>
            <a:r>
              <a:rPr lang="en-US" dirty="0"/>
              <a:t>G</a:t>
            </a:r>
            <a:fld id="{D91578CF-040D-409D-9DE8-CE1CCA31E899}"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11430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BEING AND DOING</a:t>
            </a:r>
          </a:p>
        </p:txBody>
      </p:sp>
      <p:sp>
        <p:nvSpPr>
          <p:cNvPr id="3" name="Content Placeholder 2"/>
          <p:cNvSpPr>
            <a:spLocks noGrp="1"/>
          </p:cNvSpPr>
          <p:nvPr>
            <p:ph idx="1"/>
          </p:nvPr>
        </p:nvSpPr>
        <p:spPr>
          <a:xfrm>
            <a:off x="0" y="1295400"/>
            <a:ext cx="9144000" cy="5562600"/>
          </a:xfrm>
        </p:spPr>
        <p:txBody>
          <a:bodyPr>
            <a:normAutofit/>
          </a:bodyPr>
          <a:lstStyle/>
          <a:p>
            <a:r>
              <a:rPr lang="en-US" b="1" dirty="0"/>
              <a:t>Romans 12:3-5 </a:t>
            </a:r>
            <a:r>
              <a:rPr lang="en-US" dirty="0"/>
              <a:t> For through the grace given to me I say to everyone among you not to think more highly of himself than he ought to think; but to think so as to have sound judgment, as God has allotted to each a measure of faith. </a:t>
            </a:r>
            <a:br>
              <a:rPr lang="en-US" dirty="0"/>
            </a:br>
            <a:r>
              <a:rPr lang="en-US" dirty="0"/>
              <a:t>For just as we have many members in one body and all the members do not have the same function, so we, who are many, are one body in Christ, and individually members one of another. </a:t>
            </a:r>
          </a:p>
          <a:p>
            <a:r>
              <a:rPr lang="en-US" b="1" dirty="0"/>
              <a:t>Matthew 18:19</a:t>
            </a:r>
            <a:r>
              <a:rPr lang="en-US" dirty="0"/>
              <a:t> "Again I say to you, that if two of you </a:t>
            </a:r>
            <a:r>
              <a:rPr lang="en-US" u="sng" dirty="0"/>
              <a:t>agree</a:t>
            </a:r>
            <a:r>
              <a:rPr lang="en-US" dirty="0"/>
              <a:t> on earth about anything that they may ask, it shall be done for them by My Father who is in heaven.” </a:t>
            </a:r>
          </a:p>
          <a:p>
            <a:r>
              <a:rPr lang="en-US" dirty="0"/>
              <a:t>Agree: </a:t>
            </a:r>
            <a:r>
              <a:rPr lang="en-US" i="1" dirty="0" err="1"/>
              <a:t>sumphoneo</a:t>
            </a:r>
            <a:r>
              <a:rPr lang="en-US" i="1" dirty="0"/>
              <a:t>: </a:t>
            </a:r>
            <a:r>
              <a:rPr lang="en-US" dirty="0"/>
              <a:t>to be in harmony; to play parts like a symphony</a:t>
            </a:r>
          </a:p>
        </p:txBody>
      </p:sp>
      <p:sp>
        <p:nvSpPr>
          <p:cNvPr id="4" name="Slide Number Placeholder 3"/>
          <p:cNvSpPr>
            <a:spLocks noGrp="1"/>
          </p:cNvSpPr>
          <p:nvPr>
            <p:ph type="sldNum" sz="quarter" idx="12"/>
          </p:nvPr>
        </p:nvSpPr>
        <p:spPr/>
        <p:txBody>
          <a:bodyPr/>
          <a:lstStyle/>
          <a:p>
            <a:fld id="{D91578CF-040D-409D-9DE8-CE1CCA31E899}"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b="1" dirty="0">
                <a:effectLst>
                  <a:outerShdw blurRad="38100" dist="38100" dir="2700000" algn="tl">
                    <a:srgbClr val="000000">
                      <a:alpha val="43137"/>
                    </a:srgbClr>
                  </a:outerShdw>
                </a:effectLst>
              </a:rPr>
              <a:t>ALL OF US</a:t>
            </a:r>
          </a:p>
        </p:txBody>
      </p:sp>
      <p:sp>
        <p:nvSpPr>
          <p:cNvPr id="3" name="Content Placeholder 2"/>
          <p:cNvSpPr>
            <a:spLocks noGrp="1"/>
          </p:cNvSpPr>
          <p:nvPr>
            <p:ph idx="1"/>
          </p:nvPr>
        </p:nvSpPr>
        <p:spPr>
          <a:xfrm>
            <a:off x="0" y="1066800"/>
            <a:ext cx="9144000" cy="5791200"/>
          </a:xfrm>
        </p:spPr>
        <p:txBody>
          <a:bodyPr>
            <a:noAutofit/>
          </a:bodyPr>
          <a:lstStyle/>
          <a:p>
            <a:pPr>
              <a:lnSpc>
                <a:spcPct val="88000"/>
              </a:lnSpc>
              <a:spcBef>
                <a:spcPts val="300"/>
              </a:spcBef>
            </a:pPr>
            <a:r>
              <a:rPr lang="en-US" sz="2800" b="1" dirty="0"/>
              <a:t>1 Corinthians 12:7-11 </a:t>
            </a:r>
            <a:r>
              <a:rPr lang="en-US" sz="2800" dirty="0"/>
              <a:t> But to each one is given the manifestation of the Spirit for the common good. For to one is given the word of wisdom through the Spirit, and to another the word of knowledge according to the same Spirit; to another faith by the same Spirit, and to another gifts of healing by the one Spirit, and to another the effecting of miracles, and to another prophecy, and to another the distinguishing of spirits, to another </a:t>
            </a:r>
            <a:r>
              <a:rPr lang="en-US" sz="2800" i="1" dirty="0"/>
              <a:t>various</a:t>
            </a:r>
            <a:r>
              <a:rPr lang="en-US" sz="2800" dirty="0"/>
              <a:t> kinds of tongues, and to another the interpretation of tongues. But one and the same Spirit works all these things, distributing to each one individually just as He wills. </a:t>
            </a:r>
          </a:p>
          <a:p>
            <a:pPr>
              <a:lnSpc>
                <a:spcPct val="88000"/>
              </a:lnSpc>
              <a:spcBef>
                <a:spcPts val="300"/>
              </a:spcBef>
            </a:pPr>
            <a:r>
              <a:rPr lang="en-US" sz="2800" dirty="0">
                <a:solidFill>
                  <a:schemeClr val="bg2">
                    <a:lumMod val="10000"/>
                  </a:schemeClr>
                </a:solidFill>
              </a:rPr>
              <a:t>Knowing that God has gifted us for a purpose gives us perspective on our world; the world is fallen – sinful; but we are working in the world</a:t>
            </a:r>
            <a:endParaRPr lang="en-US" sz="2750"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838200"/>
          </a:xfrm>
        </p:spPr>
        <p:txBody>
          <a:bodyPr>
            <a:normAutofit/>
          </a:bodyPr>
          <a:lstStyle/>
          <a:p>
            <a:pPr algn="ctr"/>
            <a:r>
              <a:rPr lang="en-US" b="1" dirty="0">
                <a:effectLst>
                  <a:outerShdw blurRad="38100" dist="38100" dir="2700000" algn="tl">
                    <a:srgbClr val="000000">
                      <a:alpha val="43137"/>
                    </a:srgbClr>
                  </a:outerShdw>
                </a:effectLst>
              </a:rPr>
              <a:t>WORKING IN THE WORLD</a:t>
            </a:r>
          </a:p>
        </p:txBody>
      </p:sp>
      <p:sp>
        <p:nvSpPr>
          <p:cNvPr id="3" name="Content Placeholder 2"/>
          <p:cNvSpPr>
            <a:spLocks noGrp="1"/>
          </p:cNvSpPr>
          <p:nvPr>
            <p:ph idx="1"/>
          </p:nvPr>
        </p:nvSpPr>
        <p:spPr>
          <a:xfrm>
            <a:off x="0" y="914400"/>
            <a:ext cx="9144000" cy="5943600"/>
          </a:xfrm>
        </p:spPr>
        <p:txBody>
          <a:bodyPr>
            <a:noAutofit/>
          </a:bodyPr>
          <a:lstStyle/>
          <a:p>
            <a:pPr>
              <a:lnSpc>
                <a:spcPct val="93000"/>
              </a:lnSpc>
              <a:spcBef>
                <a:spcPts val="0"/>
              </a:spcBef>
            </a:pPr>
            <a:r>
              <a:rPr lang="en-US" b="1" dirty="0"/>
              <a:t>Matthew 28:18-20 </a:t>
            </a:r>
            <a:r>
              <a:rPr lang="en-US" dirty="0"/>
              <a:t> And Jesus came up and spoke to them, saying, "All authority has been given to Me in heaven and on earth.  Go therefore and make disciples of all the nations, baptizing them in the name of the Father and the Son and the Holy Spirit, teaching them to observe all that I commanded you; and lo, I am with you always, even to the end of the age." </a:t>
            </a:r>
          </a:p>
          <a:p>
            <a:pPr>
              <a:lnSpc>
                <a:spcPct val="93000"/>
              </a:lnSpc>
              <a:spcBef>
                <a:spcPts val="0"/>
              </a:spcBef>
            </a:pPr>
            <a:r>
              <a:rPr lang="en-US" dirty="0">
                <a:solidFill>
                  <a:schemeClr val="bg2">
                    <a:lumMod val="10000"/>
                  </a:schemeClr>
                </a:solidFill>
              </a:rPr>
              <a:t>AUTHORITY:  given by someone to someone </a:t>
            </a:r>
          </a:p>
          <a:p>
            <a:pPr>
              <a:lnSpc>
                <a:spcPct val="93000"/>
              </a:lnSpc>
              <a:spcBef>
                <a:spcPts val="0"/>
              </a:spcBef>
              <a:buNone/>
            </a:pPr>
            <a:r>
              <a:rPr lang="en-US" dirty="0">
                <a:solidFill>
                  <a:schemeClr val="bg2">
                    <a:lumMod val="10000"/>
                  </a:schemeClr>
                </a:solidFill>
              </a:rPr>
              <a:t>                       has a domain of action (boundaries in which</a:t>
            </a:r>
          </a:p>
          <a:p>
            <a:pPr>
              <a:lnSpc>
                <a:spcPct val="93000"/>
              </a:lnSpc>
              <a:spcBef>
                <a:spcPts val="0"/>
              </a:spcBef>
              <a:buNone/>
            </a:pPr>
            <a:r>
              <a:rPr lang="en-US" dirty="0">
                <a:solidFill>
                  <a:schemeClr val="bg2">
                    <a:lumMod val="10000"/>
                  </a:schemeClr>
                </a:solidFill>
              </a:rPr>
              <a:t>                                it can operate)</a:t>
            </a:r>
          </a:p>
          <a:p>
            <a:pPr>
              <a:lnSpc>
                <a:spcPct val="93000"/>
              </a:lnSpc>
              <a:spcBef>
                <a:spcPts val="0"/>
              </a:spcBef>
              <a:buNone/>
            </a:pPr>
            <a:r>
              <a:rPr lang="en-US" dirty="0">
                <a:solidFill>
                  <a:schemeClr val="bg2">
                    <a:lumMod val="10000"/>
                  </a:schemeClr>
                </a:solidFill>
              </a:rPr>
              <a:t>                       acts according to the rules established by </a:t>
            </a:r>
          </a:p>
          <a:p>
            <a:pPr>
              <a:lnSpc>
                <a:spcPct val="93000"/>
              </a:lnSpc>
              <a:spcBef>
                <a:spcPts val="0"/>
              </a:spcBef>
              <a:buNone/>
            </a:pPr>
            <a:r>
              <a:rPr lang="en-US" dirty="0">
                <a:solidFill>
                  <a:schemeClr val="bg2">
                    <a:lumMod val="10000"/>
                  </a:schemeClr>
                </a:solidFill>
              </a:rPr>
              <a:t>                                the one who gave the authority</a:t>
            </a:r>
          </a:p>
          <a:p>
            <a:pPr>
              <a:lnSpc>
                <a:spcPct val="93000"/>
              </a:lnSpc>
              <a:spcBef>
                <a:spcPts val="0"/>
              </a:spcBef>
            </a:pPr>
            <a:r>
              <a:rPr lang="en-US" b="1" dirty="0"/>
              <a:t>Colossians 3:23-24 </a:t>
            </a:r>
            <a:r>
              <a:rPr lang="en-US" dirty="0"/>
              <a:t> Whatever you do, do your work heartily, as for the Lord rather than for men, knowing that from the Lord you will receive the reward of the inheritance. It is the Lord Christ whom you serve. </a:t>
            </a: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14400"/>
          </a:xfrm>
        </p:spPr>
        <p:txBody>
          <a:bodyPr>
            <a:normAutofit/>
          </a:bodyPr>
          <a:lstStyle/>
          <a:p>
            <a:pPr algn="ctr"/>
            <a:r>
              <a:rPr lang="en-US" b="1" dirty="0">
                <a:effectLst>
                  <a:outerShdw blurRad="38100" dist="38100" dir="2700000" algn="tl">
                    <a:srgbClr val="000000">
                      <a:alpha val="43137"/>
                    </a:srgbClr>
                  </a:outerShdw>
                </a:effectLst>
              </a:rPr>
              <a:t>EACH DAY ORDAINED</a:t>
            </a:r>
          </a:p>
        </p:txBody>
      </p:sp>
      <p:sp>
        <p:nvSpPr>
          <p:cNvPr id="3" name="Content Placeholder 2"/>
          <p:cNvSpPr>
            <a:spLocks noGrp="1"/>
          </p:cNvSpPr>
          <p:nvPr>
            <p:ph idx="1"/>
          </p:nvPr>
        </p:nvSpPr>
        <p:spPr>
          <a:xfrm>
            <a:off x="0" y="1219200"/>
            <a:ext cx="9144000" cy="5638800"/>
          </a:xfrm>
        </p:spPr>
        <p:txBody>
          <a:bodyPr>
            <a:noAutofit/>
          </a:bodyPr>
          <a:lstStyle/>
          <a:p>
            <a:pPr>
              <a:spcBef>
                <a:spcPts val="0"/>
              </a:spcBef>
            </a:pPr>
            <a:r>
              <a:rPr lang="en-US" b="1" dirty="0"/>
              <a:t>Psalm 139:16 …</a:t>
            </a:r>
            <a:r>
              <a:rPr lang="en-US" dirty="0"/>
              <a:t>And in Your book were all written the days that were ordained </a:t>
            </a:r>
            <a:r>
              <a:rPr lang="en-US" i="1" dirty="0"/>
              <a:t>for me,</a:t>
            </a:r>
            <a:r>
              <a:rPr lang="en-US" dirty="0"/>
              <a:t> when as yet there was not one of them. </a:t>
            </a:r>
          </a:p>
          <a:p>
            <a:pPr>
              <a:spcBef>
                <a:spcPts val="0"/>
              </a:spcBef>
            </a:pPr>
            <a:r>
              <a:rPr lang="en-US" dirty="0"/>
              <a:t>Ordained: </a:t>
            </a:r>
            <a:r>
              <a:rPr lang="en-US" i="1" dirty="0" err="1"/>
              <a:t>yatsar</a:t>
            </a:r>
            <a:r>
              <a:rPr lang="en-US" i="1" dirty="0"/>
              <a:t>: </a:t>
            </a:r>
            <a:r>
              <a:rPr lang="en-US" dirty="0"/>
              <a:t>squeezed into shape; to form or fashion</a:t>
            </a:r>
          </a:p>
          <a:p>
            <a:pPr>
              <a:spcBef>
                <a:spcPts val="0"/>
              </a:spcBef>
            </a:pPr>
            <a:r>
              <a:rPr lang="en-US" dirty="0" err="1"/>
              <a:t>Cecropia</a:t>
            </a:r>
            <a:r>
              <a:rPr lang="en-US" dirty="0"/>
              <a:t> moth story</a:t>
            </a:r>
          </a:p>
          <a:p>
            <a:pPr>
              <a:spcBef>
                <a:spcPts val="0"/>
              </a:spcBef>
            </a:pPr>
            <a:r>
              <a:rPr lang="en-US" dirty="0"/>
              <a:t>Like the moth beating its wings against the cocoon builds up the muscle for flight, God builds up our spiritual muscle in times of adversity and trial</a:t>
            </a:r>
          </a:p>
          <a:p>
            <a:pPr>
              <a:spcBef>
                <a:spcPts val="0"/>
              </a:spcBef>
            </a:pPr>
            <a:r>
              <a:rPr lang="en-US" b="1" dirty="0"/>
              <a:t>Romans 5:3-5  </a:t>
            </a:r>
            <a:r>
              <a:rPr lang="en-US" dirty="0"/>
              <a:t>And not only this, but we also exult in our tribulations, knowing that tribulation brings about perseverance; and perseverance, proven character; and proven character, hope; and hope does not disappoint, because the love of God has been poured out within our hearts through the Holy Spirit who was given to us. </a:t>
            </a:r>
            <a:br>
              <a:rPr lang="en-US" dirty="0"/>
            </a:br>
            <a:endParaRPr lang="en-US" dirty="0"/>
          </a:p>
          <a:p>
            <a:pPr>
              <a:lnSpc>
                <a:spcPct val="87000"/>
              </a:lnSpc>
              <a:spcBef>
                <a:spcPts val="0"/>
              </a:spcBef>
            </a:pPr>
            <a:endParaRPr lang="en-US" sz="2800"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14251</TotalTime>
  <Words>2032</Words>
  <Application>Microsoft Office PowerPoint</Application>
  <PresentationFormat>On-screen Show (4:3)</PresentationFormat>
  <Paragraphs>82</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Calibri</vt:lpstr>
      <vt:lpstr>Calibri Light</vt:lpstr>
      <vt:lpstr>Constantia</vt:lpstr>
      <vt:lpstr>Tahoma</vt:lpstr>
      <vt:lpstr>Wingdings 2</vt:lpstr>
      <vt:lpstr>Flow</vt:lpstr>
      <vt:lpstr>     REFINED BY FIRE </vt:lpstr>
      <vt:lpstr>WORD FOR THE JOURNEY</vt:lpstr>
      <vt:lpstr>WHAT GOD WANTS</vt:lpstr>
      <vt:lpstr>RUNNING TO WIN</vt:lpstr>
      <vt:lpstr>PSALM 139</vt:lpstr>
      <vt:lpstr>BEING AND DOING</vt:lpstr>
      <vt:lpstr>ALL OF US</vt:lpstr>
      <vt:lpstr>WORKING IN THE WORLD</vt:lpstr>
      <vt:lpstr>EACH DAY ORDAINED</vt:lpstr>
      <vt:lpstr>COUNT IT ALL JOY</vt:lpstr>
      <vt:lpstr>GOD DOESN’T QUIT</vt:lpstr>
      <vt:lpstr>SOME GOOD ADVICE</vt:lpstr>
      <vt:lpstr>SOME GOOD ADVICE (part 2)</vt:lpstr>
      <vt:lpstr>SOME GOOD ADVICE (part 3)</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REFINED BY FIRE</dc:title>
  <dc:creator>JoLynn Rees</dc:creator>
  <cp:lastModifiedBy>Gower</cp:lastModifiedBy>
  <cp:revision>524</cp:revision>
  <cp:lastPrinted>2021-06-07T18:45:32Z</cp:lastPrinted>
  <dcterms:created xsi:type="dcterms:W3CDTF">2014-08-15T13:44:17Z</dcterms:created>
  <dcterms:modified xsi:type="dcterms:W3CDTF">2021-06-10T17:12:00Z</dcterms:modified>
</cp:coreProperties>
</file>