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9" r:id="rId4"/>
    <p:sldId id="260" r:id="rId5"/>
    <p:sldId id="261" r:id="rId6"/>
    <p:sldId id="264" r:id="rId7"/>
    <p:sldId id="265" r:id="rId8"/>
    <p:sldId id="266" r:id="rId9"/>
    <p:sldId id="267" r:id="rId10"/>
    <p:sldId id="268"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p:scale>
          <a:sx n="68" d="100"/>
          <a:sy n="68" d="100"/>
        </p:scale>
        <p:origin x="-12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11/24/2012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11/24/2012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11/24/2012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2E"/>
                </a:solidFill>
              </a:rPr>
              <a:t>ABOUT THE HARLOT</a:t>
            </a:r>
            <a:endParaRPr lang="en-US" dirty="0">
              <a:solidFill>
                <a:srgbClr val="00002E"/>
              </a:solidFill>
            </a:endParaRPr>
          </a:p>
        </p:txBody>
      </p:sp>
      <p:sp>
        <p:nvSpPr>
          <p:cNvPr id="3" name="Content Placeholder 2"/>
          <p:cNvSpPr>
            <a:spLocks noGrp="1"/>
          </p:cNvSpPr>
          <p:nvPr>
            <p:ph idx="1"/>
          </p:nvPr>
        </p:nvSpPr>
        <p:spPr>
          <a:xfrm>
            <a:off x="0" y="1371600"/>
            <a:ext cx="9144000" cy="5486400"/>
          </a:xfrm>
        </p:spPr>
        <p:txBody>
          <a:bodyPr>
            <a:normAutofit fontScale="77500" lnSpcReduction="20000"/>
          </a:bodyPr>
          <a:lstStyle/>
          <a:p>
            <a:pPr>
              <a:buClr>
                <a:srgbClr val="C00000"/>
              </a:buClr>
              <a:buSzPct val="100000"/>
            </a:pPr>
            <a:r>
              <a:rPr lang="en-US" dirty="0" smtClean="0">
                <a:solidFill>
                  <a:srgbClr val="00002E"/>
                </a:solidFill>
                <a:latin typeface="+mj-lt"/>
              </a:rPr>
              <a:t> Harlot and mother of harlots</a:t>
            </a:r>
          </a:p>
          <a:p>
            <a:pPr>
              <a:buClr>
                <a:srgbClr val="C00000"/>
              </a:buClr>
              <a:buSzPct val="100000"/>
            </a:pPr>
            <a:r>
              <a:rPr lang="en-US" dirty="0" smtClean="0">
                <a:solidFill>
                  <a:srgbClr val="00002E"/>
                </a:solidFill>
                <a:latin typeface="+mj-lt"/>
              </a:rPr>
              <a:t>Riding a beast (world system)</a:t>
            </a:r>
          </a:p>
          <a:p>
            <a:pPr>
              <a:buClr>
                <a:srgbClr val="C00000"/>
              </a:buClr>
              <a:buSzPct val="100000"/>
            </a:pPr>
            <a:r>
              <a:rPr lang="en-US" dirty="0" smtClean="0">
                <a:solidFill>
                  <a:srgbClr val="00002E"/>
                </a:solidFill>
                <a:latin typeface="+mj-lt"/>
              </a:rPr>
              <a:t>Punished for immorality</a:t>
            </a:r>
          </a:p>
          <a:p>
            <a:pPr>
              <a:buClr>
                <a:srgbClr val="C00000"/>
              </a:buClr>
              <a:buSzPct val="100000"/>
            </a:pPr>
            <a:r>
              <a:rPr lang="en-US" dirty="0" smtClean="0">
                <a:solidFill>
                  <a:srgbClr val="00002E"/>
                </a:solidFill>
                <a:latin typeface="+mj-lt"/>
              </a:rPr>
              <a:t>Attired like a goddess (Ishtar) including golden cup</a:t>
            </a:r>
          </a:p>
          <a:p>
            <a:pPr>
              <a:buClr>
                <a:srgbClr val="C00000"/>
              </a:buClr>
              <a:buSzPct val="100000"/>
            </a:pPr>
            <a:r>
              <a:rPr lang="en-US" dirty="0" smtClean="0">
                <a:solidFill>
                  <a:srgbClr val="00002E"/>
                </a:solidFill>
                <a:latin typeface="+mj-lt"/>
              </a:rPr>
              <a:t>She is a city/used in sense of people who knew God but worshipped otherwise</a:t>
            </a:r>
          </a:p>
          <a:p>
            <a:pPr>
              <a:buClr>
                <a:srgbClr val="C00000"/>
              </a:buClr>
              <a:buSzPct val="100000"/>
            </a:pPr>
            <a:r>
              <a:rPr lang="en-US" b="1" dirty="0" smtClean="0">
                <a:solidFill>
                  <a:srgbClr val="00002E"/>
                </a:solidFill>
                <a:latin typeface="+mj-lt"/>
              </a:rPr>
              <a:t>Revelation </a:t>
            </a:r>
            <a:r>
              <a:rPr lang="en-US" b="1" dirty="0" smtClean="0">
                <a:solidFill>
                  <a:srgbClr val="00002E"/>
                </a:solidFill>
                <a:latin typeface="+mj-lt"/>
              </a:rPr>
              <a:t>17:15-18 </a:t>
            </a:r>
            <a:r>
              <a:rPr lang="en-US" b="1" dirty="0" smtClean="0">
                <a:solidFill>
                  <a:srgbClr val="00002E"/>
                </a:solidFill>
                <a:latin typeface="+mj-lt"/>
              </a:rPr>
              <a:t>  </a:t>
            </a:r>
            <a:r>
              <a:rPr lang="en-US" dirty="0" smtClean="0">
                <a:solidFill>
                  <a:srgbClr val="00002E"/>
                </a:solidFill>
                <a:latin typeface="+mj-lt"/>
              </a:rPr>
              <a:t>And he said to me, "The waters which you saw where the harlot sits, are peoples and multitudes and nations and tongues. </a:t>
            </a:r>
            <a:r>
              <a:rPr lang="en-US" dirty="0" smtClean="0">
                <a:solidFill>
                  <a:srgbClr val="00002E"/>
                </a:solidFill>
                <a:latin typeface="+mj-lt"/>
              </a:rPr>
              <a:t> And </a:t>
            </a:r>
            <a:r>
              <a:rPr lang="en-US" dirty="0" smtClean="0">
                <a:solidFill>
                  <a:srgbClr val="00002E"/>
                </a:solidFill>
                <a:latin typeface="+mj-lt"/>
              </a:rPr>
              <a:t>the ten horns which you saw, and the beast, these will hate the harlot and will make her desolate and naked, and will eat her flesh and will burn her up with fire. </a:t>
            </a:r>
            <a:r>
              <a:rPr lang="en-US" dirty="0" smtClean="0">
                <a:solidFill>
                  <a:srgbClr val="00002E"/>
                </a:solidFill>
                <a:latin typeface="+mj-lt"/>
              </a:rPr>
              <a:t>For </a:t>
            </a:r>
            <a:r>
              <a:rPr lang="en-US" dirty="0" smtClean="0">
                <a:solidFill>
                  <a:srgbClr val="00002E"/>
                </a:solidFill>
                <a:latin typeface="+mj-lt"/>
              </a:rPr>
              <a:t>God has put it in their hearts to execute His purpose by having a common purpose, and by giving their kingdom to the beast, until the words of God will be fulfilled. </a:t>
            </a:r>
            <a:r>
              <a:rPr lang="en-US" dirty="0" smtClean="0">
                <a:solidFill>
                  <a:srgbClr val="00002E"/>
                </a:solidFill>
                <a:latin typeface="+mj-lt"/>
              </a:rPr>
              <a:t>The </a:t>
            </a:r>
            <a:r>
              <a:rPr lang="en-US" dirty="0" smtClean="0">
                <a:solidFill>
                  <a:srgbClr val="00002E"/>
                </a:solidFill>
                <a:latin typeface="+mj-lt"/>
              </a:rPr>
              <a:t>woman whom you saw is the great city, which reigns over the kings of the earth</a:t>
            </a:r>
            <a:r>
              <a:rPr lang="en-US" dirty="0" smtClean="0">
                <a:solidFill>
                  <a:srgbClr val="00002E"/>
                </a:solidFill>
                <a:latin typeface="+mj-lt"/>
              </a:rPr>
              <a:t>.”</a:t>
            </a:r>
            <a:endParaRPr lang="en-US" dirty="0" smtClean="0">
              <a:solidFill>
                <a:srgbClr val="00002E"/>
              </a:solidFill>
              <a:latin typeface="+mj-lt"/>
            </a:endParaRPr>
          </a:p>
          <a:p>
            <a:pPr>
              <a:buClr>
                <a:srgbClr val="C00000"/>
              </a:buClr>
              <a:buSzPct val="100000"/>
            </a:pPr>
            <a:endParaRPr lang="en-US" dirty="0">
              <a:solidFill>
                <a:srgbClr val="00002E"/>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fontScale="90000"/>
          </a:bodyPr>
          <a:lstStyle/>
          <a:p>
            <a:r>
              <a:rPr lang="en-US" dirty="0" smtClean="0">
                <a:solidFill>
                  <a:srgbClr val="00002E"/>
                </a:solidFill>
              </a:rPr>
              <a:t>BABYLON RISING</a:t>
            </a:r>
            <a:endParaRPr lang="en-US" dirty="0">
              <a:solidFill>
                <a:srgbClr val="00002E"/>
              </a:solidFill>
            </a:endParaRPr>
          </a:p>
        </p:txBody>
      </p:sp>
      <p:sp>
        <p:nvSpPr>
          <p:cNvPr id="3" name="Content Placeholder 2"/>
          <p:cNvSpPr>
            <a:spLocks noGrp="1"/>
          </p:cNvSpPr>
          <p:nvPr>
            <p:ph idx="1"/>
          </p:nvPr>
        </p:nvSpPr>
        <p:spPr>
          <a:xfrm>
            <a:off x="0" y="1066800"/>
            <a:ext cx="9144000" cy="5791200"/>
          </a:xfrm>
        </p:spPr>
        <p:txBody>
          <a:bodyPr>
            <a:normAutofit lnSpcReduction="10000"/>
          </a:bodyPr>
          <a:lstStyle/>
          <a:p>
            <a:pPr>
              <a:buClr>
                <a:srgbClr val="C00000"/>
              </a:buClr>
              <a:buSzPct val="100000"/>
            </a:pPr>
            <a:r>
              <a:rPr lang="en-US" sz="2400" b="1" dirty="0" smtClean="0">
                <a:solidFill>
                  <a:srgbClr val="00002E"/>
                </a:solidFill>
                <a:latin typeface="+mj-lt"/>
              </a:rPr>
              <a:t>Genesis </a:t>
            </a:r>
            <a:r>
              <a:rPr lang="en-US" sz="2400" b="1" dirty="0" smtClean="0">
                <a:solidFill>
                  <a:srgbClr val="00002E"/>
                </a:solidFill>
                <a:effectLst>
                  <a:outerShdw blurRad="38100" dist="38100" dir="2700000" algn="tl">
                    <a:srgbClr val="000000">
                      <a:alpha val="43137"/>
                    </a:srgbClr>
                  </a:outerShdw>
                </a:effectLst>
                <a:latin typeface="+mj-lt"/>
              </a:rPr>
              <a:t>10:8-14  </a:t>
            </a:r>
            <a:r>
              <a:rPr lang="en-US" sz="2400" dirty="0" smtClean="0">
                <a:solidFill>
                  <a:srgbClr val="00002E"/>
                </a:solidFill>
                <a:effectLst>
                  <a:outerShdw blurRad="38100" dist="38100" dir="2700000" algn="tl">
                    <a:srgbClr val="000000">
                      <a:alpha val="43137"/>
                    </a:srgbClr>
                  </a:outerShdw>
                </a:effectLst>
                <a:latin typeface="+mj-lt"/>
              </a:rPr>
              <a:t>Now </a:t>
            </a:r>
            <a:r>
              <a:rPr lang="en-US" sz="2400" dirty="0" smtClean="0">
                <a:solidFill>
                  <a:srgbClr val="00002E"/>
                </a:solidFill>
                <a:effectLst>
                  <a:outerShdw blurRad="38100" dist="38100" dir="2700000" algn="tl">
                    <a:srgbClr val="000000">
                      <a:alpha val="43137"/>
                    </a:srgbClr>
                  </a:outerShdw>
                </a:effectLst>
                <a:latin typeface="+mj-lt"/>
              </a:rPr>
              <a:t>Cush became the father of Nimrod; he became a mighty one on the earth. </a:t>
            </a:r>
            <a:r>
              <a:rPr lang="en-US" sz="2400"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He was a mighty hunter before the Lord; therefore it is said, "Like Nimrod a mighty hunter before the Lord</a:t>
            </a:r>
            <a:r>
              <a:rPr lang="en-US" sz="2400"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The beginning of his kingdom was Babel and </a:t>
            </a:r>
            <a:r>
              <a:rPr lang="en-US" sz="2400" dirty="0" err="1" smtClean="0">
                <a:solidFill>
                  <a:srgbClr val="00002E"/>
                </a:solidFill>
                <a:effectLst>
                  <a:outerShdw blurRad="38100" dist="38100" dir="2700000" algn="tl">
                    <a:srgbClr val="000000">
                      <a:alpha val="43137"/>
                    </a:srgbClr>
                  </a:outerShdw>
                </a:effectLst>
                <a:latin typeface="+mj-lt"/>
              </a:rPr>
              <a:t>Erech</a:t>
            </a:r>
            <a:r>
              <a:rPr lang="en-US" sz="2400" dirty="0" smtClean="0">
                <a:solidFill>
                  <a:srgbClr val="00002E"/>
                </a:solidFill>
                <a:effectLst>
                  <a:outerShdw blurRad="38100" dist="38100" dir="2700000" algn="tl">
                    <a:srgbClr val="000000">
                      <a:alpha val="43137"/>
                    </a:srgbClr>
                  </a:outerShdw>
                </a:effectLst>
                <a:latin typeface="+mj-lt"/>
              </a:rPr>
              <a:t> and Accad and </a:t>
            </a:r>
            <a:r>
              <a:rPr lang="en-US" sz="2400" dirty="0" err="1" smtClean="0">
                <a:solidFill>
                  <a:srgbClr val="00002E"/>
                </a:solidFill>
                <a:effectLst>
                  <a:outerShdw blurRad="38100" dist="38100" dir="2700000" algn="tl">
                    <a:srgbClr val="000000">
                      <a:alpha val="43137"/>
                    </a:srgbClr>
                  </a:outerShdw>
                </a:effectLst>
                <a:latin typeface="+mj-lt"/>
              </a:rPr>
              <a:t>Calneh</a:t>
            </a:r>
            <a:r>
              <a:rPr lang="en-US" sz="2400" dirty="0" smtClean="0">
                <a:solidFill>
                  <a:srgbClr val="00002E"/>
                </a:solidFill>
                <a:effectLst>
                  <a:outerShdw blurRad="38100" dist="38100" dir="2700000" algn="tl">
                    <a:srgbClr val="000000">
                      <a:alpha val="43137"/>
                    </a:srgbClr>
                  </a:outerShdw>
                </a:effectLst>
                <a:latin typeface="+mj-lt"/>
              </a:rPr>
              <a:t>, in the land of Shinar. </a:t>
            </a:r>
            <a:r>
              <a:rPr lang="en-US" sz="2400"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From that land he went forth into Assyria, and built Nineveh and Rehoboth-</a:t>
            </a:r>
            <a:r>
              <a:rPr lang="en-US" sz="2400" dirty="0" err="1" smtClean="0">
                <a:solidFill>
                  <a:srgbClr val="00002E"/>
                </a:solidFill>
                <a:effectLst>
                  <a:outerShdw blurRad="38100" dist="38100" dir="2700000" algn="tl">
                    <a:srgbClr val="000000">
                      <a:alpha val="43137"/>
                    </a:srgbClr>
                  </a:outerShdw>
                </a:effectLst>
                <a:latin typeface="+mj-lt"/>
              </a:rPr>
              <a:t>Ir</a:t>
            </a:r>
            <a:r>
              <a:rPr lang="en-US" sz="2400" dirty="0" smtClean="0">
                <a:solidFill>
                  <a:srgbClr val="00002E"/>
                </a:solidFill>
                <a:effectLst>
                  <a:outerShdw blurRad="38100" dist="38100" dir="2700000" algn="tl">
                    <a:srgbClr val="000000">
                      <a:alpha val="43137"/>
                    </a:srgbClr>
                  </a:outerShdw>
                </a:effectLst>
                <a:latin typeface="+mj-lt"/>
              </a:rPr>
              <a:t> and Calah, </a:t>
            </a:r>
            <a:r>
              <a:rPr lang="en-US" sz="2400" dirty="0" smtClean="0">
                <a:solidFill>
                  <a:srgbClr val="00002E"/>
                </a:solidFill>
                <a:effectLst>
                  <a:outerShdw blurRad="38100" dist="38100" dir="2700000" algn="tl">
                    <a:srgbClr val="000000">
                      <a:alpha val="43137"/>
                    </a:srgbClr>
                  </a:outerShdw>
                </a:effectLst>
                <a:latin typeface="+mj-lt"/>
              </a:rPr>
              <a:t>and </a:t>
            </a:r>
            <a:r>
              <a:rPr lang="en-US" sz="2400" dirty="0" err="1" smtClean="0">
                <a:solidFill>
                  <a:srgbClr val="00002E"/>
                </a:solidFill>
                <a:effectLst>
                  <a:outerShdw blurRad="38100" dist="38100" dir="2700000" algn="tl">
                    <a:srgbClr val="000000">
                      <a:alpha val="43137"/>
                    </a:srgbClr>
                  </a:outerShdw>
                </a:effectLst>
                <a:latin typeface="+mj-lt"/>
              </a:rPr>
              <a:t>Resen</a:t>
            </a:r>
            <a:r>
              <a:rPr lang="en-US" sz="2400" dirty="0" smtClean="0">
                <a:solidFill>
                  <a:srgbClr val="00002E"/>
                </a:solidFill>
                <a:effectLst>
                  <a:outerShdw blurRad="38100" dist="38100" dir="2700000" algn="tl">
                    <a:srgbClr val="000000">
                      <a:alpha val="43137"/>
                    </a:srgbClr>
                  </a:outerShdw>
                </a:effectLst>
                <a:latin typeface="+mj-lt"/>
              </a:rPr>
              <a:t> between Nineveh and Calah; that is the great city. </a:t>
            </a:r>
            <a:r>
              <a:rPr lang="en-US" sz="2400" dirty="0" err="1" smtClean="0">
                <a:solidFill>
                  <a:srgbClr val="00002E"/>
                </a:solidFill>
                <a:effectLst>
                  <a:outerShdw blurRad="38100" dist="38100" dir="2700000" algn="tl">
                    <a:srgbClr val="000000">
                      <a:alpha val="43137"/>
                    </a:srgbClr>
                  </a:outerShdw>
                </a:effectLst>
                <a:latin typeface="+mj-lt"/>
              </a:rPr>
              <a:t>Mizraim</a:t>
            </a:r>
            <a:r>
              <a:rPr lang="en-US" sz="2400"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became the father of </a:t>
            </a:r>
            <a:r>
              <a:rPr lang="en-US" sz="2400" dirty="0" err="1" smtClean="0">
                <a:solidFill>
                  <a:srgbClr val="00002E"/>
                </a:solidFill>
                <a:effectLst>
                  <a:outerShdw blurRad="38100" dist="38100" dir="2700000" algn="tl">
                    <a:srgbClr val="000000">
                      <a:alpha val="43137"/>
                    </a:srgbClr>
                  </a:outerShdw>
                </a:effectLst>
                <a:latin typeface="+mj-lt"/>
              </a:rPr>
              <a:t>Ludim</a:t>
            </a:r>
            <a:r>
              <a:rPr lang="en-US" sz="2400" dirty="0" smtClean="0">
                <a:solidFill>
                  <a:srgbClr val="00002E"/>
                </a:solidFill>
                <a:effectLst>
                  <a:outerShdw blurRad="38100" dist="38100" dir="2700000" algn="tl">
                    <a:srgbClr val="000000">
                      <a:alpha val="43137"/>
                    </a:srgbClr>
                  </a:outerShdw>
                </a:effectLst>
                <a:latin typeface="+mj-lt"/>
              </a:rPr>
              <a:t> and </a:t>
            </a:r>
            <a:r>
              <a:rPr lang="en-US" sz="2400" dirty="0" err="1" smtClean="0">
                <a:solidFill>
                  <a:srgbClr val="00002E"/>
                </a:solidFill>
                <a:effectLst>
                  <a:outerShdw blurRad="38100" dist="38100" dir="2700000" algn="tl">
                    <a:srgbClr val="000000">
                      <a:alpha val="43137"/>
                    </a:srgbClr>
                  </a:outerShdw>
                </a:effectLst>
                <a:latin typeface="+mj-lt"/>
              </a:rPr>
              <a:t>Anamim</a:t>
            </a:r>
            <a:r>
              <a:rPr lang="en-US" sz="2400" dirty="0" smtClean="0">
                <a:solidFill>
                  <a:srgbClr val="00002E"/>
                </a:solidFill>
                <a:effectLst>
                  <a:outerShdw blurRad="38100" dist="38100" dir="2700000" algn="tl">
                    <a:srgbClr val="000000">
                      <a:alpha val="43137"/>
                    </a:srgbClr>
                  </a:outerShdw>
                </a:effectLst>
                <a:latin typeface="+mj-lt"/>
              </a:rPr>
              <a:t> and </a:t>
            </a:r>
            <a:r>
              <a:rPr lang="en-US" sz="2400" dirty="0" err="1" smtClean="0">
                <a:solidFill>
                  <a:srgbClr val="00002E"/>
                </a:solidFill>
                <a:effectLst>
                  <a:outerShdw blurRad="38100" dist="38100" dir="2700000" algn="tl">
                    <a:srgbClr val="000000">
                      <a:alpha val="43137"/>
                    </a:srgbClr>
                  </a:outerShdw>
                </a:effectLst>
                <a:latin typeface="+mj-lt"/>
              </a:rPr>
              <a:t>Lehabim</a:t>
            </a:r>
            <a:r>
              <a:rPr lang="en-US" sz="2400" dirty="0" smtClean="0">
                <a:solidFill>
                  <a:srgbClr val="00002E"/>
                </a:solidFill>
                <a:effectLst>
                  <a:outerShdw blurRad="38100" dist="38100" dir="2700000" algn="tl">
                    <a:srgbClr val="000000">
                      <a:alpha val="43137"/>
                    </a:srgbClr>
                  </a:outerShdw>
                </a:effectLst>
                <a:latin typeface="+mj-lt"/>
              </a:rPr>
              <a:t> and </a:t>
            </a:r>
            <a:r>
              <a:rPr lang="en-US" sz="2400" dirty="0" err="1" smtClean="0">
                <a:solidFill>
                  <a:srgbClr val="00002E"/>
                </a:solidFill>
                <a:effectLst>
                  <a:outerShdw blurRad="38100" dist="38100" dir="2700000" algn="tl">
                    <a:srgbClr val="000000">
                      <a:alpha val="43137"/>
                    </a:srgbClr>
                  </a:outerShdw>
                </a:effectLst>
                <a:latin typeface="+mj-lt"/>
              </a:rPr>
              <a:t>Naphtuhim</a:t>
            </a:r>
            <a:r>
              <a:rPr lang="en-US" sz="2400"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and </a:t>
            </a:r>
            <a:r>
              <a:rPr lang="en-US" sz="2400" dirty="0" err="1" smtClean="0">
                <a:solidFill>
                  <a:srgbClr val="00002E"/>
                </a:solidFill>
                <a:effectLst>
                  <a:outerShdw blurRad="38100" dist="38100" dir="2700000" algn="tl">
                    <a:srgbClr val="000000">
                      <a:alpha val="43137"/>
                    </a:srgbClr>
                  </a:outerShdw>
                </a:effectLst>
                <a:latin typeface="+mj-lt"/>
              </a:rPr>
              <a:t>Pathrusim</a:t>
            </a:r>
            <a:r>
              <a:rPr lang="en-US" sz="2400" dirty="0" smtClean="0">
                <a:solidFill>
                  <a:srgbClr val="00002E"/>
                </a:solidFill>
                <a:effectLst>
                  <a:outerShdw blurRad="38100" dist="38100" dir="2700000" algn="tl">
                    <a:srgbClr val="000000">
                      <a:alpha val="43137"/>
                    </a:srgbClr>
                  </a:outerShdw>
                </a:effectLst>
                <a:latin typeface="+mj-lt"/>
              </a:rPr>
              <a:t> and </a:t>
            </a:r>
            <a:r>
              <a:rPr lang="en-US" sz="2400" dirty="0" err="1" smtClean="0">
                <a:solidFill>
                  <a:srgbClr val="00002E"/>
                </a:solidFill>
                <a:effectLst>
                  <a:outerShdw blurRad="38100" dist="38100" dir="2700000" algn="tl">
                    <a:srgbClr val="000000">
                      <a:alpha val="43137"/>
                    </a:srgbClr>
                  </a:outerShdw>
                </a:effectLst>
                <a:latin typeface="+mj-lt"/>
              </a:rPr>
              <a:t>Casluhim</a:t>
            </a:r>
            <a:r>
              <a:rPr lang="en-US" sz="2400" dirty="0" smtClean="0">
                <a:solidFill>
                  <a:srgbClr val="00002E"/>
                </a:solidFill>
                <a:effectLst>
                  <a:outerShdw blurRad="38100" dist="38100" dir="2700000" algn="tl">
                    <a:srgbClr val="000000">
                      <a:alpha val="43137"/>
                    </a:srgbClr>
                  </a:outerShdw>
                </a:effectLst>
                <a:latin typeface="+mj-lt"/>
              </a:rPr>
              <a:t> (from which came the Philistines) and </a:t>
            </a:r>
            <a:r>
              <a:rPr lang="en-US" sz="2400" dirty="0" err="1" smtClean="0">
                <a:solidFill>
                  <a:srgbClr val="00002E"/>
                </a:solidFill>
                <a:effectLst>
                  <a:outerShdw blurRad="38100" dist="38100" dir="2700000" algn="tl">
                    <a:srgbClr val="000000">
                      <a:alpha val="43137"/>
                    </a:srgbClr>
                  </a:outerShdw>
                </a:effectLst>
                <a:latin typeface="+mj-lt"/>
              </a:rPr>
              <a:t>Caphtorim</a:t>
            </a:r>
            <a:r>
              <a:rPr lang="en-US" sz="2400" dirty="0" smtClean="0">
                <a:solidFill>
                  <a:srgbClr val="00002E"/>
                </a:solidFill>
                <a:effectLst>
                  <a:outerShdw blurRad="38100" dist="38100" dir="2700000" algn="tl">
                    <a:srgbClr val="000000">
                      <a:alpha val="43137"/>
                    </a:srgbClr>
                  </a:outerShdw>
                </a:effectLst>
                <a:latin typeface="+mj-lt"/>
              </a:rPr>
              <a:t>. </a:t>
            </a:r>
            <a:endParaRPr lang="en-US" sz="2400" dirty="0" smtClean="0">
              <a:solidFill>
                <a:srgbClr val="00002E"/>
              </a:solidFill>
              <a:effectLst>
                <a:outerShdw blurRad="38100" dist="38100" dir="2700000" algn="tl">
                  <a:srgbClr val="000000">
                    <a:alpha val="43137"/>
                  </a:srgbClr>
                </a:outerShdw>
              </a:effectLst>
              <a:latin typeface="+mj-lt"/>
            </a:endParaRPr>
          </a:p>
          <a:p>
            <a:pPr>
              <a:buClr>
                <a:srgbClr val="C00000"/>
              </a:buClr>
              <a:buSzPct val="100000"/>
            </a:pPr>
            <a:r>
              <a:rPr lang="en-US" sz="2400" b="1" dirty="0" smtClean="0">
                <a:solidFill>
                  <a:srgbClr val="00002E"/>
                </a:solidFill>
                <a:effectLst>
                  <a:outerShdw blurRad="38100" dist="38100" dir="2700000" algn="tl">
                    <a:srgbClr val="000000">
                      <a:alpha val="43137"/>
                    </a:srgbClr>
                  </a:outerShdw>
                </a:effectLst>
                <a:latin typeface="+mj-lt"/>
              </a:rPr>
              <a:t>Genesis 11:3-4 </a:t>
            </a:r>
            <a:r>
              <a:rPr lang="en-US" sz="2400" b="1"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They said to one another, "Come, let us make bricks and burn them thoroughly." And they used brick for stone, and they used tar for mortar. </a:t>
            </a:r>
            <a:r>
              <a:rPr lang="en-US" sz="2400" dirty="0" smtClean="0">
                <a:solidFill>
                  <a:srgbClr val="00002E"/>
                </a:solidFill>
                <a:effectLst>
                  <a:outerShdw blurRad="38100" dist="38100" dir="2700000" algn="tl">
                    <a:srgbClr val="000000">
                      <a:alpha val="43137"/>
                    </a:srgbClr>
                  </a:outerShdw>
                </a:effectLst>
                <a:latin typeface="+mj-lt"/>
              </a:rPr>
              <a:t> </a:t>
            </a:r>
            <a:r>
              <a:rPr lang="en-US" sz="2400" dirty="0" smtClean="0">
                <a:solidFill>
                  <a:srgbClr val="00002E"/>
                </a:solidFill>
                <a:effectLst>
                  <a:outerShdw blurRad="38100" dist="38100" dir="2700000" algn="tl">
                    <a:srgbClr val="000000">
                      <a:alpha val="43137"/>
                    </a:srgbClr>
                  </a:outerShdw>
                </a:effectLst>
                <a:latin typeface="+mj-lt"/>
              </a:rPr>
              <a:t>They said, "Come, let us build for ourselves a city, and a tower whose top will reach into heaven, and let us </a:t>
            </a:r>
            <a:r>
              <a:rPr lang="en-US" sz="2400" u="sng" dirty="0" smtClean="0">
                <a:solidFill>
                  <a:srgbClr val="00002E"/>
                </a:solidFill>
                <a:effectLst>
                  <a:outerShdw blurRad="38100" dist="38100" dir="2700000" algn="tl">
                    <a:srgbClr val="000000">
                      <a:alpha val="43137"/>
                    </a:srgbClr>
                  </a:outerShdw>
                </a:effectLst>
                <a:latin typeface="+mj-lt"/>
              </a:rPr>
              <a:t>make for ourselves a name</a:t>
            </a:r>
            <a:r>
              <a:rPr lang="en-US" sz="2400" dirty="0" smtClean="0">
                <a:solidFill>
                  <a:srgbClr val="00002E"/>
                </a:solidFill>
                <a:effectLst>
                  <a:outerShdw blurRad="38100" dist="38100" dir="2700000" algn="tl">
                    <a:srgbClr val="000000">
                      <a:alpha val="43137"/>
                    </a:srgbClr>
                  </a:outerShdw>
                </a:effectLst>
                <a:latin typeface="+mj-lt"/>
              </a:rPr>
              <a:t>, otherwise we will be scattered abroad over the face of the whole earth." </a:t>
            </a:r>
          </a:p>
          <a:p>
            <a:pPr>
              <a:buClr>
                <a:srgbClr val="C00000"/>
              </a:buClr>
              <a:buSzPct val="100000"/>
            </a:pPr>
            <a:endParaRPr lang="en-US" sz="2400" dirty="0" smtClean="0">
              <a:solidFill>
                <a:srgbClr val="00002E"/>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002E"/>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002E"/>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002060"/>
                </a:solidFill>
              </a:rPr>
              <a:t>THE TOWER OF BABEL</a:t>
            </a:r>
            <a:endParaRPr lang="en-US" dirty="0">
              <a:solidFill>
                <a:srgbClr val="002060"/>
              </a:solidFill>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5486400" y="1828800"/>
            <a:ext cx="3019425" cy="455295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371600" y="1828800"/>
            <a:ext cx="3028950" cy="4552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rgbClr val="002060"/>
                </a:solidFill>
              </a:rPr>
              <a:t>PAINTING/EU HEADQUARTERS</a:t>
            </a:r>
            <a:endParaRPr lang="en-US" dirty="0">
              <a:solidFill>
                <a:srgbClr val="002060"/>
              </a:solidFill>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a:off x="838200" y="1276350"/>
            <a:ext cx="73152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normAutofit fontScale="90000"/>
          </a:bodyPr>
          <a:lstStyle/>
          <a:p>
            <a:r>
              <a:rPr lang="en-US" dirty="0" smtClean="0">
                <a:solidFill>
                  <a:srgbClr val="002060"/>
                </a:solidFill>
              </a:rPr>
              <a:t>STATUE OUTSIDE EU HEADQUARTERS</a:t>
            </a:r>
            <a:endParaRPr lang="en-US" dirty="0">
              <a:solidFill>
                <a:srgbClr val="002060"/>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228600" y="1143000"/>
            <a:ext cx="4953000" cy="3552825"/>
          </a:xfrm>
          <a:prstGeom prst="rect">
            <a:avLst/>
          </a:prstGeom>
          <a:noFill/>
          <a:ln w="9525">
            <a:noFill/>
            <a:miter lim="800000"/>
            <a:headEnd/>
            <a:tailEnd/>
          </a:ln>
        </p:spPr>
      </p:pic>
      <p:sp>
        <p:nvSpPr>
          <p:cNvPr id="5" name="TextBox 4"/>
          <p:cNvSpPr txBox="1"/>
          <p:nvPr/>
        </p:nvSpPr>
        <p:spPr>
          <a:xfrm>
            <a:off x="5334000" y="1143000"/>
            <a:ext cx="3729226" cy="461665"/>
          </a:xfrm>
          <a:prstGeom prst="rect">
            <a:avLst/>
          </a:prstGeom>
          <a:noFill/>
        </p:spPr>
        <p:txBody>
          <a:bodyPr wrap="none" rtlCol="0">
            <a:spAutoFit/>
          </a:bodyPr>
          <a:lstStyle/>
          <a:p>
            <a:r>
              <a:rPr lang="en-US" sz="2400" dirty="0" err="1" smtClean="0">
                <a:solidFill>
                  <a:srgbClr val="002060"/>
                </a:solidFill>
                <a:latin typeface="+mj-lt"/>
              </a:rPr>
              <a:t>Europa</a:t>
            </a:r>
            <a:r>
              <a:rPr lang="en-US" sz="2400" dirty="0" smtClean="0">
                <a:solidFill>
                  <a:srgbClr val="002060"/>
                </a:solidFill>
                <a:latin typeface="+mj-lt"/>
              </a:rPr>
              <a:t> = Astarte = Ishtar</a:t>
            </a:r>
            <a:endParaRPr lang="en-US" sz="2400" dirty="0">
              <a:solidFill>
                <a:srgbClr val="002060"/>
              </a:solidFill>
              <a:latin typeface="+mj-lt"/>
            </a:endParaRPr>
          </a:p>
        </p:txBody>
      </p:sp>
      <p:pic>
        <p:nvPicPr>
          <p:cNvPr id="4101" name="Picture 5"/>
          <p:cNvPicPr>
            <a:picLocks noChangeAspect="1" noChangeArrowheads="1"/>
          </p:cNvPicPr>
          <p:nvPr/>
        </p:nvPicPr>
        <p:blipFill>
          <a:blip r:embed="rId3" cstate="print"/>
          <a:srcRect/>
          <a:stretch>
            <a:fillRect/>
          </a:stretch>
        </p:blipFill>
        <p:spPr bwMode="auto">
          <a:xfrm>
            <a:off x="6610350" y="1752600"/>
            <a:ext cx="2533650" cy="5810250"/>
          </a:xfrm>
          <a:prstGeom prst="rect">
            <a:avLst/>
          </a:prstGeom>
          <a:noFill/>
          <a:ln w="9525">
            <a:noFill/>
            <a:miter lim="800000"/>
            <a:headEnd/>
            <a:tailEnd/>
          </a:ln>
        </p:spPr>
      </p:pic>
      <p:pic>
        <p:nvPicPr>
          <p:cNvPr id="4102" name="Picture 6"/>
          <p:cNvPicPr>
            <a:picLocks noChangeAspect="1" noChangeArrowheads="1"/>
          </p:cNvPicPr>
          <p:nvPr/>
        </p:nvPicPr>
        <p:blipFill>
          <a:blip r:embed="rId4" cstate="print"/>
          <a:srcRect/>
          <a:stretch>
            <a:fillRect/>
          </a:stretch>
        </p:blipFill>
        <p:spPr bwMode="auto">
          <a:xfrm>
            <a:off x="4191000" y="3134305"/>
            <a:ext cx="2419350" cy="37236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solidFill>
                  <a:srgbClr val="002060"/>
                </a:solidFill>
              </a:rPr>
              <a:t>THE HARLOT</a:t>
            </a:r>
            <a:endParaRPr lang="en-US" dirty="0">
              <a:solidFill>
                <a:srgbClr val="002060"/>
              </a:solidFill>
            </a:endParaRPr>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pPr>
              <a:buClr>
                <a:srgbClr val="C00000"/>
              </a:buClr>
              <a:buSzPct val="100000"/>
            </a:pPr>
            <a:r>
              <a:rPr lang="en-US" sz="2500" b="1" dirty="0" smtClean="0">
                <a:solidFill>
                  <a:srgbClr val="002060"/>
                </a:solidFill>
                <a:effectLst>
                  <a:outerShdw blurRad="38100" dist="38100" dir="2700000" algn="tl">
                    <a:srgbClr val="000000">
                      <a:alpha val="43137"/>
                    </a:srgbClr>
                  </a:outerShdw>
                </a:effectLst>
                <a:latin typeface="+mj-lt"/>
              </a:rPr>
              <a:t>Revelation </a:t>
            </a:r>
            <a:r>
              <a:rPr lang="en-US" sz="2500" b="1" dirty="0" smtClean="0">
                <a:solidFill>
                  <a:srgbClr val="002060"/>
                </a:solidFill>
                <a:effectLst>
                  <a:outerShdw blurRad="38100" dist="38100" dir="2700000" algn="tl">
                    <a:srgbClr val="000000">
                      <a:alpha val="43137"/>
                    </a:srgbClr>
                  </a:outerShdw>
                </a:effectLst>
                <a:latin typeface="+mj-lt"/>
              </a:rPr>
              <a:t>17:1-6 </a:t>
            </a:r>
            <a:r>
              <a:rPr lang="en-US" sz="2500" b="1" dirty="0" smtClean="0">
                <a:solidFill>
                  <a:srgbClr val="002060"/>
                </a:solidFill>
                <a:effectLst>
                  <a:outerShdw blurRad="38100" dist="38100" dir="2700000" algn="tl">
                    <a:srgbClr val="000000">
                      <a:alpha val="43137"/>
                    </a:srgbClr>
                  </a:outerShdw>
                </a:effectLst>
                <a:latin typeface="+mj-lt"/>
              </a:rPr>
              <a:t> </a:t>
            </a:r>
            <a:r>
              <a:rPr lang="en-US" sz="2500" dirty="0" smtClean="0">
                <a:solidFill>
                  <a:srgbClr val="002060"/>
                </a:solidFill>
                <a:effectLst>
                  <a:outerShdw blurRad="38100" dist="38100" dir="2700000" algn="tl">
                    <a:srgbClr val="000000">
                      <a:alpha val="43137"/>
                    </a:srgbClr>
                  </a:outerShdw>
                </a:effectLst>
                <a:latin typeface="+mj-lt"/>
              </a:rPr>
              <a:t>Then one of the seven angels who had the seven bowls came and spoke with me, saying, "Come here, I will show you the judgment of the great harlot who sits on many waters, </a:t>
            </a:r>
            <a:r>
              <a:rPr lang="en-US" sz="2500" dirty="0" smtClean="0">
                <a:solidFill>
                  <a:srgbClr val="002060"/>
                </a:solidFill>
                <a:effectLst>
                  <a:outerShdw blurRad="38100" dist="38100" dir="2700000" algn="tl">
                    <a:srgbClr val="000000">
                      <a:alpha val="43137"/>
                    </a:srgbClr>
                  </a:outerShdw>
                </a:effectLst>
                <a:latin typeface="+mj-lt"/>
              </a:rPr>
              <a:t>with </a:t>
            </a:r>
            <a:r>
              <a:rPr lang="en-US" sz="2500" dirty="0" smtClean="0">
                <a:solidFill>
                  <a:srgbClr val="002060"/>
                </a:solidFill>
                <a:effectLst>
                  <a:outerShdw blurRad="38100" dist="38100" dir="2700000" algn="tl">
                    <a:srgbClr val="000000">
                      <a:alpha val="43137"/>
                    </a:srgbClr>
                  </a:outerShdw>
                </a:effectLst>
                <a:latin typeface="+mj-lt"/>
              </a:rPr>
              <a:t>whom the kings of the earth committed acts of immorality, and those who dwell on the earth were made drunk with the wine of her immorality."  </a:t>
            </a:r>
            <a:r>
              <a:rPr lang="en-US" sz="2500" dirty="0" smtClean="0">
                <a:solidFill>
                  <a:srgbClr val="002060"/>
                </a:solidFill>
                <a:effectLst>
                  <a:outerShdw blurRad="38100" dist="38100" dir="2700000" algn="tl">
                    <a:srgbClr val="000000">
                      <a:alpha val="43137"/>
                    </a:srgbClr>
                  </a:outerShdw>
                </a:effectLst>
                <a:latin typeface="+mj-lt"/>
              </a:rPr>
              <a:t>And </a:t>
            </a:r>
            <a:r>
              <a:rPr lang="en-US" sz="2500" dirty="0" smtClean="0">
                <a:solidFill>
                  <a:srgbClr val="002060"/>
                </a:solidFill>
                <a:effectLst>
                  <a:outerShdw blurRad="38100" dist="38100" dir="2700000" algn="tl">
                    <a:srgbClr val="000000">
                      <a:alpha val="43137"/>
                    </a:srgbClr>
                  </a:outerShdw>
                </a:effectLst>
                <a:latin typeface="+mj-lt"/>
              </a:rPr>
              <a:t>he carried me away in the Spirit into a wilderness; and I saw a woman sitting on a scarlet beast, full of blasphemous names, having seven heads and ten horns. </a:t>
            </a:r>
            <a:r>
              <a:rPr lang="en-US" sz="2500" dirty="0" smtClean="0">
                <a:solidFill>
                  <a:srgbClr val="002060"/>
                </a:solidFill>
                <a:effectLst>
                  <a:outerShdw blurRad="38100" dist="38100" dir="2700000" algn="tl">
                    <a:srgbClr val="000000">
                      <a:alpha val="43137"/>
                    </a:srgbClr>
                  </a:outerShdw>
                </a:effectLst>
                <a:latin typeface="+mj-lt"/>
              </a:rPr>
              <a:t>The </a:t>
            </a:r>
            <a:r>
              <a:rPr lang="en-US" sz="2500" dirty="0" smtClean="0">
                <a:solidFill>
                  <a:srgbClr val="002060"/>
                </a:solidFill>
                <a:effectLst>
                  <a:outerShdw blurRad="38100" dist="38100" dir="2700000" algn="tl">
                    <a:srgbClr val="000000">
                      <a:alpha val="43137"/>
                    </a:srgbClr>
                  </a:outerShdw>
                </a:effectLst>
                <a:latin typeface="+mj-lt"/>
              </a:rPr>
              <a:t>woman was clothed in purple and scarlet, and adorned with gold and precious stones and pearls, having in her hand a gold cup full of abominations and of the unclean things of her immorality, </a:t>
            </a:r>
            <a:r>
              <a:rPr lang="en-US" sz="2500" dirty="0" smtClean="0">
                <a:solidFill>
                  <a:srgbClr val="002060"/>
                </a:solidFill>
                <a:effectLst>
                  <a:outerShdw blurRad="38100" dist="38100" dir="2700000" algn="tl">
                    <a:srgbClr val="000000">
                      <a:alpha val="43137"/>
                    </a:srgbClr>
                  </a:outerShdw>
                </a:effectLst>
                <a:latin typeface="+mj-lt"/>
              </a:rPr>
              <a:t>and </a:t>
            </a:r>
            <a:r>
              <a:rPr lang="en-US" sz="2500" dirty="0" smtClean="0">
                <a:solidFill>
                  <a:srgbClr val="002060"/>
                </a:solidFill>
                <a:effectLst>
                  <a:outerShdw blurRad="38100" dist="38100" dir="2700000" algn="tl">
                    <a:srgbClr val="000000">
                      <a:alpha val="43137"/>
                    </a:srgbClr>
                  </a:outerShdw>
                </a:effectLst>
                <a:latin typeface="+mj-lt"/>
              </a:rPr>
              <a:t>on her forehead a name was written, a mystery, "BABYLON THE GREAT, THE MOTHER OF HARLOTS AND OF THE ABOMINATIONS OF THE EARTH</a:t>
            </a:r>
            <a:r>
              <a:rPr lang="en-US" sz="2500" dirty="0" smtClean="0">
                <a:solidFill>
                  <a:srgbClr val="002060"/>
                </a:solidFill>
                <a:effectLst>
                  <a:outerShdw blurRad="38100" dist="38100" dir="2700000" algn="tl">
                    <a:srgbClr val="000000">
                      <a:alpha val="43137"/>
                    </a:srgbClr>
                  </a:outerShdw>
                </a:effectLst>
                <a:latin typeface="+mj-lt"/>
              </a:rPr>
              <a:t>.” And </a:t>
            </a:r>
            <a:r>
              <a:rPr lang="en-US" sz="2500" dirty="0" smtClean="0">
                <a:solidFill>
                  <a:srgbClr val="002060"/>
                </a:solidFill>
                <a:effectLst>
                  <a:outerShdw blurRad="38100" dist="38100" dir="2700000" algn="tl">
                    <a:srgbClr val="000000">
                      <a:alpha val="43137"/>
                    </a:srgbClr>
                  </a:outerShdw>
                </a:effectLst>
                <a:latin typeface="+mj-lt"/>
              </a:rPr>
              <a:t>I saw the woman drunk with the blood of the saints, and with the blood of the witnesses of Jesus. When I saw her, I wondered greatly. </a:t>
            </a:r>
          </a:p>
          <a:p>
            <a:pPr>
              <a:buClr>
                <a:srgbClr val="C00000"/>
              </a:buClr>
              <a:buSzPct val="100000"/>
            </a:pPr>
            <a:endParaRPr lang="en-US" sz="25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b="1"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b="1"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dirty="0" smtClean="0">
                <a:solidFill>
                  <a:srgbClr val="00002E"/>
                </a:solidFill>
              </a:rPr>
              <a:t>MORE ON BABYLON</a:t>
            </a:r>
            <a:endParaRPr lang="en-US" dirty="0">
              <a:solidFill>
                <a:srgbClr val="00002E"/>
              </a:solidFill>
            </a:endParaRPr>
          </a:p>
        </p:txBody>
      </p:sp>
      <p:sp>
        <p:nvSpPr>
          <p:cNvPr id="3" name="Content Placeholder 2"/>
          <p:cNvSpPr>
            <a:spLocks noGrp="1"/>
          </p:cNvSpPr>
          <p:nvPr>
            <p:ph idx="1"/>
          </p:nvPr>
        </p:nvSpPr>
        <p:spPr>
          <a:xfrm>
            <a:off x="0" y="1295400"/>
            <a:ext cx="9144000" cy="5562600"/>
          </a:xfrm>
        </p:spPr>
        <p:txBody>
          <a:bodyPr>
            <a:normAutofit/>
          </a:bodyPr>
          <a:lstStyle/>
          <a:p>
            <a:pPr>
              <a:buClr>
                <a:srgbClr val="C00000"/>
              </a:buClr>
              <a:buSzPct val="100000"/>
            </a:pPr>
            <a:r>
              <a:rPr lang="en-US" sz="2600" b="1" dirty="0" smtClean="0">
                <a:solidFill>
                  <a:srgbClr val="00002E"/>
                </a:solidFill>
                <a:effectLst>
                  <a:outerShdw blurRad="38100" dist="38100" dir="2700000" algn="tl">
                    <a:srgbClr val="000000">
                      <a:alpha val="43137"/>
                    </a:srgbClr>
                  </a:outerShdw>
                </a:effectLst>
                <a:latin typeface="+mj-lt"/>
              </a:rPr>
              <a:t>Revelation </a:t>
            </a:r>
            <a:r>
              <a:rPr lang="en-US" sz="2600" b="1" dirty="0" smtClean="0">
                <a:solidFill>
                  <a:srgbClr val="00002E"/>
                </a:solidFill>
                <a:effectLst>
                  <a:outerShdw blurRad="38100" dist="38100" dir="2700000" algn="tl">
                    <a:srgbClr val="000000">
                      <a:alpha val="43137"/>
                    </a:srgbClr>
                  </a:outerShdw>
                </a:effectLst>
                <a:latin typeface="+mj-lt"/>
              </a:rPr>
              <a:t>18:9-10 </a:t>
            </a:r>
            <a:r>
              <a:rPr lang="en-US" sz="2600" b="1" dirty="0" smtClean="0">
                <a:solidFill>
                  <a:srgbClr val="00002E"/>
                </a:solidFill>
                <a:effectLst>
                  <a:outerShdw blurRad="38100" dist="38100" dir="2700000" algn="tl">
                    <a:srgbClr val="000000">
                      <a:alpha val="43137"/>
                    </a:srgbClr>
                  </a:outerShdw>
                </a:effectLst>
                <a:latin typeface="+mj-lt"/>
              </a:rPr>
              <a:t> </a:t>
            </a:r>
            <a:r>
              <a:rPr lang="en-US" sz="2600" dirty="0" smtClean="0">
                <a:solidFill>
                  <a:srgbClr val="00002E"/>
                </a:solidFill>
                <a:effectLst>
                  <a:outerShdw blurRad="38100" dist="38100" dir="2700000" algn="tl">
                    <a:srgbClr val="000000">
                      <a:alpha val="43137"/>
                    </a:srgbClr>
                  </a:outerShdw>
                </a:effectLst>
                <a:latin typeface="+mj-lt"/>
              </a:rPr>
              <a:t>And </a:t>
            </a:r>
            <a:r>
              <a:rPr lang="en-US" sz="2600" dirty="0" smtClean="0">
                <a:solidFill>
                  <a:srgbClr val="00002E"/>
                </a:solidFill>
                <a:effectLst>
                  <a:outerShdw blurRad="38100" dist="38100" dir="2700000" algn="tl">
                    <a:srgbClr val="000000">
                      <a:alpha val="43137"/>
                    </a:srgbClr>
                  </a:outerShdw>
                </a:effectLst>
                <a:latin typeface="+mj-lt"/>
              </a:rPr>
              <a:t>the kings of the earth, who committed acts of immorality and lived sensuously with her, will weep and lament over her when they see the smoke of her burning, </a:t>
            </a:r>
            <a:r>
              <a:rPr lang="en-US" sz="2600" dirty="0" smtClean="0">
                <a:solidFill>
                  <a:srgbClr val="00002E"/>
                </a:solidFill>
                <a:effectLst>
                  <a:outerShdw blurRad="38100" dist="38100" dir="2700000" algn="tl">
                    <a:srgbClr val="000000">
                      <a:alpha val="43137"/>
                    </a:srgbClr>
                  </a:outerShdw>
                </a:effectLst>
                <a:latin typeface="+mj-lt"/>
              </a:rPr>
              <a:t> </a:t>
            </a:r>
            <a:r>
              <a:rPr lang="en-US" sz="2600" dirty="0" smtClean="0">
                <a:solidFill>
                  <a:srgbClr val="00002E"/>
                </a:solidFill>
                <a:effectLst>
                  <a:outerShdw blurRad="38100" dist="38100" dir="2700000" algn="tl">
                    <a:srgbClr val="000000">
                      <a:alpha val="43137"/>
                    </a:srgbClr>
                  </a:outerShdw>
                </a:effectLst>
                <a:latin typeface="+mj-lt"/>
              </a:rPr>
              <a:t>standing at a distance because of the fear of her torment, saying, 'Woe, woe, the great city, Babylon, the strong city! For in one hour your judgment has come.' </a:t>
            </a:r>
            <a:endParaRPr lang="en-US" sz="2600" dirty="0" smtClean="0">
              <a:solidFill>
                <a:srgbClr val="00002E"/>
              </a:solidFill>
              <a:effectLst>
                <a:outerShdw blurRad="38100" dist="38100" dir="2700000" algn="tl">
                  <a:srgbClr val="000000">
                    <a:alpha val="43137"/>
                  </a:srgbClr>
                </a:outerShdw>
              </a:effectLst>
              <a:latin typeface="+mj-lt"/>
            </a:endParaRPr>
          </a:p>
          <a:p>
            <a:pPr>
              <a:buClr>
                <a:srgbClr val="C00000"/>
              </a:buClr>
              <a:buSzPct val="100000"/>
            </a:pPr>
            <a:r>
              <a:rPr lang="en-US" sz="2600" b="1" dirty="0" smtClean="0">
                <a:solidFill>
                  <a:srgbClr val="00002E"/>
                </a:solidFill>
                <a:effectLst>
                  <a:outerShdw blurRad="38100" dist="38100" dir="2700000" algn="tl">
                    <a:srgbClr val="000000">
                      <a:alpha val="43137"/>
                    </a:srgbClr>
                  </a:outerShdw>
                </a:effectLst>
                <a:latin typeface="+mj-lt"/>
              </a:rPr>
              <a:t>Revelation </a:t>
            </a:r>
            <a:r>
              <a:rPr lang="en-US" sz="2600" b="1" dirty="0" smtClean="0">
                <a:solidFill>
                  <a:srgbClr val="00002E"/>
                </a:solidFill>
                <a:effectLst>
                  <a:outerShdw blurRad="38100" dist="38100" dir="2700000" algn="tl">
                    <a:srgbClr val="000000">
                      <a:alpha val="43137"/>
                    </a:srgbClr>
                  </a:outerShdw>
                </a:effectLst>
                <a:latin typeface="+mj-lt"/>
              </a:rPr>
              <a:t>18:21 </a:t>
            </a:r>
            <a:r>
              <a:rPr lang="en-US" sz="2600" b="1" dirty="0" smtClean="0">
                <a:solidFill>
                  <a:srgbClr val="00002E"/>
                </a:solidFill>
                <a:effectLst>
                  <a:outerShdw blurRad="38100" dist="38100" dir="2700000" algn="tl">
                    <a:srgbClr val="000000">
                      <a:alpha val="43137"/>
                    </a:srgbClr>
                  </a:outerShdw>
                </a:effectLst>
                <a:latin typeface="+mj-lt"/>
              </a:rPr>
              <a:t> </a:t>
            </a:r>
            <a:r>
              <a:rPr lang="en-US" sz="2600" dirty="0" smtClean="0">
                <a:solidFill>
                  <a:srgbClr val="00002E"/>
                </a:solidFill>
                <a:effectLst>
                  <a:outerShdw blurRad="38100" dist="38100" dir="2700000" algn="tl">
                    <a:srgbClr val="000000">
                      <a:alpha val="43137"/>
                    </a:srgbClr>
                  </a:outerShdw>
                </a:effectLst>
                <a:latin typeface="+mj-lt"/>
              </a:rPr>
              <a:t>Then </a:t>
            </a:r>
            <a:r>
              <a:rPr lang="en-US" sz="2600" dirty="0" smtClean="0">
                <a:solidFill>
                  <a:srgbClr val="00002E"/>
                </a:solidFill>
                <a:effectLst>
                  <a:outerShdw blurRad="38100" dist="38100" dir="2700000" algn="tl">
                    <a:srgbClr val="000000">
                      <a:alpha val="43137"/>
                    </a:srgbClr>
                  </a:outerShdw>
                </a:effectLst>
                <a:latin typeface="+mj-lt"/>
              </a:rPr>
              <a:t>a strong angel took up a stone like a great millstone and threw it into the sea, saying, "So will Babylon, the great city, be thrown down with violence, and will not be found any longer. </a:t>
            </a:r>
          </a:p>
          <a:p>
            <a:pPr>
              <a:buClr>
                <a:srgbClr val="C00000"/>
              </a:buClr>
              <a:buSzPct val="100000"/>
            </a:pPr>
            <a:endParaRPr lang="en-US" dirty="0" smtClean="0">
              <a:solidFill>
                <a:srgbClr val="00002E"/>
              </a:solidFill>
              <a:effectLst>
                <a:outerShdw blurRad="38100" dist="38100" dir="2700000" algn="tl">
                  <a:srgbClr val="000000">
                    <a:alpha val="43137"/>
                  </a:srgbClr>
                </a:outerShdw>
              </a:effectLst>
            </a:endParaRPr>
          </a:p>
          <a:p>
            <a:pPr>
              <a:buClr>
                <a:srgbClr val="C00000"/>
              </a:buClr>
              <a:buSzPct val="100000"/>
            </a:pPr>
            <a:endParaRPr lang="en-US" dirty="0" smtClean="0">
              <a:solidFill>
                <a:srgbClr val="00002E"/>
              </a:solidFill>
              <a:effectLst>
                <a:outerShdw blurRad="38100" dist="38100" dir="2700000" algn="tl">
                  <a:srgbClr val="000000">
                    <a:alpha val="43137"/>
                  </a:srgbClr>
                </a:outerShdw>
              </a:effectLst>
            </a:endParaRPr>
          </a:p>
          <a:p>
            <a:pPr>
              <a:buClr>
                <a:srgbClr val="C00000"/>
              </a:buClr>
              <a:buSzPct val="100000"/>
            </a:pPr>
            <a:endParaRPr lang="en-US" dirty="0" smtClean="0">
              <a:solidFill>
                <a:srgbClr val="00002E"/>
              </a:solidFill>
              <a:effectLst>
                <a:outerShdw blurRad="38100" dist="38100" dir="2700000" algn="tl">
                  <a:srgbClr val="000000">
                    <a:alpha val="43137"/>
                  </a:srgbClr>
                </a:outerShdw>
              </a:effectLst>
            </a:endParaRPr>
          </a:p>
          <a:p>
            <a:pPr>
              <a:buClr>
                <a:srgbClr val="C00000"/>
              </a:buClr>
              <a:buSzPct val="100000"/>
            </a:pPr>
            <a:endParaRPr lang="en-US" dirty="0" smtClean="0">
              <a:solidFill>
                <a:srgbClr val="00002E"/>
              </a:solidFill>
              <a:effectLst>
                <a:outerShdw blurRad="38100" dist="38100" dir="2700000" algn="tl">
                  <a:srgbClr val="000000">
                    <a:alpha val="43137"/>
                  </a:srgbClr>
                </a:outerShdw>
              </a:effectLst>
            </a:endParaRPr>
          </a:p>
          <a:p>
            <a:pPr>
              <a:buClr>
                <a:srgbClr val="C00000"/>
              </a:buClr>
              <a:buSzPct val="100000"/>
            </a:pPr>
            <a:endParaRPr lang="en-US" dirty="0" smtClean="0">
              <a:solidFill>
                <a:srgbClr val="00002E"/>
              </a:solidFill>
              <a:effectLst>
                <a:outerShdw blurRad="38100" dist="38100" dir="2700000" algn="tl">
                  <a:srgbClr val="000000">
                    <a:alpha val="43137"/>
                  </a:srgbClr>
                </a:outerShdw>
              </a:effectLst>
            </a:endParaRPr>
          </a:p>
          <a:p>
            <a:pPr>
              <a:buClr>
                <a:srgbClr val="C00000"/>
              </a:buClr>
              <a:buSzPct val="100000"/>
            </a:pPr>
            <a:endParaRPr lang="en-US" dirty="0">
              <a:solidFill>
                <a:srgbClr val="00002E"/>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2E"/>
                </a:solidFill>
              </a:rPr>
              <a:t>THE BEAST SHE RIDES</a:t>
            </a:r>
            <a:endParaRPr lang="en-US" dirty="0">
              <a:solidFill>
                <a:srgbClr val="00002E"/>
              </a:solidFill>
            </a:endParaRPr>
          </a:p>
        </p:txBody>
      </p:sp>
      <p:sp>
        <p:nvSpPr>
          <p:cNvPr id="3" name="Content Placeholder 2"/>
          <p:cNvSpPr>
            <a:spLocks noGrp="1"/>
          </p:cNvSpPr>
          <p:nvPr>
            <p:ph idx="1"/>
          </p:nvPr>
        </p:nvSpPr>
        <p:spPr>
          <a:xfrm>
            <a:off x="0" y="1371600"/>
            <a:ext cx="9144000" cy="5486400"/>
          </a:xfrm>
        </p:spPr>
        <p:txBody>
          <a:bodyPr>
            <a:normAutofit fontScale="77500" lnSpcReduction="20000"/>
          </a:bodyPr>
          <a:lstStyle/>
          <a:p>
            <a:pPr>
              <a:buClr>
                <a:srgbClr val="C00000"/>
              </a:buClr>
              <a:buSzPct val="100000"/>
            </a:pPr>
            <a:r>
              <a:rPr lang="en-US" b="1" dirty="0" smtClean="0">
                <a:solidFill>
                  <a:srgbClr val="00002E"/>
                </a:solidFill>
                <a:effectLst>
                  <a:outerShdw blurRad="38100" dist="38100" dir="2700000" algn="tl">
                    <a:srgbClr val="000000">
                      <a:alpha val="43137"/>
                    </a:srgbClr>
                  </a:outerShdw>
                </a:effectLst>
                <a:latin typeface="+mj-lt"/>
              </a:rPr>
              <a:t>Revelation 17:8-13</a:t>
            </a:r>
            <a:r>
              <a:rPr lang="en-US" dirty="0" smtClean="0">
                <a:solidFill>
                  <a:srgbClr val="00002E"/>
                </a:solidFill>
                <a:effectLst>
                  <a:outerShdw blurRad="38100" dist="38100" dir="2700000" algn="tl">
                    <a:srgbClr val="000000">
                      <a:alpha val="43137"/>
                    </a:srgbClr>
                  </a:outerShdw>
                </a:effectLst>
                <a:latin typeface="+mj-lt"/>
              </a:rPr>
              <a:t>  "</a:t>
            </a:r>
            <a:r>
              <a:rPr lang="en-US" dirty="0" smtClean="0">
                <a:solidFill>
                  <a:srgbClr val="00002E"/>
                </a:solidFill>
                <a:effectLst>
                  <a:outerShdw blurRad="38100" dist="38100" dir="2700000" algn="tl">
                    <a:srgbClr val="000000">
                      <a:alpha val="43137"/>
                    </a:srgbClr>
                  </a:outerShdw>
                </a:effectLst>
                <a:latin typeface="+mj-lt"/>
              </a:rPr>
              <a:t>The beast that you saw was, and is not, and is about to come up out of the abyss and go to destruction. And those who dwell on the earth, whose name has not been written in the book of life from the foundation of the world, will wonder when they see the beast, that he was and is not and will come. </a:t>
            </a:r>
            <a:r>
              <a:rPr lang="en-US" dirty="0" smtClean="0">
                <a:solidFill>
                  <a:srgbClr val="00002E"/>
                </a:solidFill>
                <a:effectLst>
                  <a:outerShdw blurRad="38100" dist="38100" dir="2700000" algn="tl">
                    <a:srgbClr val="000000">
                      <a:alpha val="43137"/>
                    </a:srgbClr>
                  </a:outerShdw>
                </a:effectLst>
                <a:latin typeface="+mj-lt"/>
              </a:rPr>
              <a:t>Here </a:t>
            </a:r>
            <a:r>
              <a:rPr lang="en-US" dirty="0" smtClean="0">
                <a:solidFill>
                  <a:srgbClr val="00002E"/>
                </a:solidFill>
                <a:effectLst>
                  <a:outerShdw blurRad="38100" dist="38100" dir="2700000" algn="tl">
                    <a:srgbClr val="000000">
                      <a:alpha val="43137"/>
                    </a:srgbClr>
                  </a:outerShdw>
                </a:effectLst>
                <a:latin typeface="+mj-lt"/>
              </a:rPr>
              <a:t>is the mind which has wisdom. The seven heads are seven mountains on which the woman sits, </a:t>
            </a:r>
            <a:r>
              <a:rPr lang="en-US" dirty="0" smtClean="0">
                <a:solidFill>
                  <a:srgbClr val="00002E"/>
                </a:solidFill>
                <a:effectLst>
                  <a:outerShdw blurRad="38100" dist="38100" dir="2700000" algn="tl">
                    <a:srgbClr val="000000">
                      <a:alpha val="43137"/>
                    </a:srgbClr>
                  </a:outerShdw>
                </a:effectLst>
                <a:latin typeface="+mj-lt"/>
              </a:rPr>
              <a:t>and </a:t>
            </a:r>
            <a:r>
              <a:rPr lang="en-US" dirty="0" smtClean="0">
                <a:solidFill>
                  <a:srgbClr val="00002E"/>
                </a:solidFill>
                <a:effectLst>
                  <a:outerShdw blurRad="38100" dist="38100" dir="2700000" algn="tl">
                    <a:srgbClr val="000000">
                      <a:alpha val="43137"/>
                    </a:srgbClr>
                  </a:outerShdw>
                </a:effectLst>
                <a:latin typeface="+mj-lt"/>
              </a:rPr>
              <a:t>they are seven kings; five have fallen, one is, the other has not yet come; and when he comes, he must remain a little while. </a:t>
            </a:r>
            <a:r>
              <a:rPr lang="en-US" dirty="0" smtClean="0">
                <a:solidFill>
                  <a:srgbClr val="00002E"/>
                </a:solidFill>
                <a:effectLst>
                  <a:outerShdw blurRad="38100" dist="38100" dir="2700000" algn="tl">
                    <a:srgbClr val="000000">
                      <a:alpha val="43137"/>
                    </a:srgbClr>
                  </a:outerShdw>
                </a:effectLst>
                <a:latin typeface="+mj-lt"/>
              </a:rPr>
              <a:t>The </a:t>
            </a:r>
            <a:r>
              <a:rPr lang="en-US" dirty="0" smtClean="0">
                <a:solidFill>
                  <a:srgbClr val="00002E"/>
                </a:solidFill>
                <a:effectLst>
                  <a:outerShdw blurRad="38100" dist="38100" dir="2700000" algn="tl">
                    <a:srgbClr val="000000">
                      <a:alpha val="43137"/>
                    </a:srgbClr>
                  </a:outerShdw>
                </a:effectLst>
                <a:latin typeface="+mj-lt"/>
              </a:rPr>
              <a:t>beast which was and is not, is himself also an eighth and is one of the seven, and he goes to destruction. </a:t>
            </a:r>
            <a:r>
              <a:rPr lang="en-US" dirty="0" smtClean="0">
                <a:solidFill>
                  <a:srgbClr val="00002E"/>
                </a:solidFill>
                <a:effectLst>
                  <a:outerShdw blurRad="38100" dist="38100" dir="2700000" algn="tl">
                    <a:srgbClr val="000000">
                      <a:alpha val="43137"/>
                    </a:srgbClr>
                  </a:outerShdw>
                </a:effectLst>
                <a:latin typeface="+mj-lt"/>
              </a:rPr>
              <a:t>The </a:t>
            </a:r>
            <a:r>
              <a:rPr lang="en-US" dirty="0" smtClean="0">
                <a:solidFill>
                  <a:srgbClr val="00002E"/>
                </a:solidFill>
                <a:effectLst>
                  <a:outerShdw blurRad="38100" dist="38100" dir="2700000" algn="tl">
                    <a:srgbClr val="000000">
                      <a:alpha val="43137"/>
                    </a:srgbClr>
                  </a:outerShdw>
                </a:effectLst>
                <a:latin typeface="+mj-lt"/>
              </a:rPr>
              <a:t>ten horns which you saw are ten kings who have not yet received a kingdom, but they receive authority as kings with the beast for one hour. </a:t>
            </a:r>
            <a:r>
              <a:rPr lang="en-US" dirty="0" smtClean="0">
                <a:solidFill>
                  <a:srgbClr val="00002E"/>
                </a:solidFill>
                <a:effectLst>
                  <a:outerShdw blurRad="38100" dist="38100" dir="2700000" algn="tl">
                    <a:srgbClr val="000000">
                      <a:alpha val="43137"/>
                    </a:srgbClr>
                  </a:outerShdw>
                </a:effectLst>
                <a:latin typeface="+mj-lt"/>
              </a:rPr>
              <a:t> These </a:t>
            </a:r>
            <a:r>
              <a:rPr lang="en-US" dirty="0" smtClean="0">
                <a:solidFill>
                  <a:srgbClr val="00002E"/>
                </a:solidFill>
                <a:effectLst>
                  <a:outerShdw blurRad="38100" dist="38100" dir="2700000" algn="tl">
                    <a:srgbClr val="000000">
                      <a:alpha val="43137"/>
                    </a:srgbClr>
                  </a:outerShdw>
                </a:effectLst>
                <a:latin typeface="+mj-lt"/>
              </a:rPr>
              <a:t>have one purpose, and they give their power and authority to the beast</a:t>
            </a:r>
            <a:r>
              <a:rPr lang="en-US" dirty="0" smtClean="0">
                <a:solidFill>
                  <a:srgbClr val="00002E"/>
                </a:solidFill>
                <a:effectLst>
                  <a:outerShdw blurRad="38100" dist="38100" dir="2700000" algn="tl">
                    <a:srgbClr val="000000">
                      <a:alpha val="43137"/>
                    </a:srgbClr>
                  </a:outerShdw>
                </a:effectLst>
                <a:latin typeface="+mj-lt"/>
              </a:rPr>
              <a:t>.</a:t>
            </a:r>
            <a:endParaRPr lang="en-US" dirty="0" smtClean="0">
              <a:solidFill>
                <a:srgbClr val="00002E"/>
              </a:solidFill>
              <a:effectLst>
                <a:outerShdw blurRad="38100" dist="38100" dir="2700000" algn="tl">
                  <a:srgbClr val="000000">
                    <a:alpha val="43137"/>
                  </a:srgbClr>
                </a:outerShdw>
              </a:effectLst>
              <a:latin typeface="+mj-lt"/>
            </a:endParaRPr>
          </a:p>
          <a:p>
            <a:pPr>
              <a:buClr>
                <a:srgbClr val="C00000"/>
              </a:buClr>
              <a:buSzPct val="100000"/>
            </a:pPr>
            <a:endParaRPr lang="en-US" dirty="0">
              <a:solidFill>
                <a:srgbClr val="00002E"/>
              </a:solidFill>
              <a:effectLst>
                <a:outerShdw blurRad="38100" dist="38100" dir="2700000" algn="tl">
                  <a:srgbClr val="000000">
                    <a:alpha val="43137"/>
                  </a:srgbClr>
                </a:outerShdw>
              </a:effectLst>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solidFill>
                  <a:srgbClr val="00002E"/>
                </a:solidFill>
              </a:rPr>
              <a:t>SEVEN ORE </a:t>
            </a:r>
            <a:r>
              <a:rPr lang="en-US" sz="2400" dirty="0" smtClean="0">
                <a:solidFill>
                  <a:srgbClr val="00002E"/>
                </a:solidFill>
              </a:rPr>
              <a:t>(HILLS OR MTS) </a:t>
            </a:r>
            <a:r>
              <a:rPr lang="en-US" dirty="0" smtClean="0">
                <a:solidFill>
                  <a:srgbClr val="00002E"/>
                </a:solidFill>
              </a:rPr>
              <a:t>SEVEN KINGS</a:t>
            </a:r>
            <a:endParaRPr lang="en-US" dirty="0">
              <a:solidFill>
                <a:srgbClr val="00002E"/>
              </a:solidFill>
            </a:endParaRPr>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buClr>
                <a:srgbClr val="C00000"/>
              </a:buClr>
              <a:buSzPct val="100000"/>
            </a:pPr>
            <a:r>
              <a:rPr lang="en-US" dirty="0" smtClean="0">
                <a:latin typeface="+mj-lt"/>
              </a:rPr>
              <a:t> </a:t>
            </a:r>
            <a:r>
              <a:rPr lang="en-US" dirty="0" smtClean="0">
                <a:solidFill>
                  <a:srgbClr val="00002E"/>
                </a:solidFill>
                <a:latin typeface="+mj-lt"/>
              </a:rPr>
              <a:t>The woman sits on (rules) seven mountains</a:t>
            </a:r>
          </a:p>
          <a:p>
            <a:pPr>
              <a:buClr>
                <a:srgbClr val="C00000"/>
              </a:buClr>
              <a:buSzPct val="100000"/>
            </a:pPr>
            <a:r>
              <a:rPr lang="en-US" dirty="0" smtClean="0">
                <a:solidFill>
                  <a:srgbClr val="00002E"/>
                </a:solidFill>
                <a:latin typeface="+mj-lt"/>
              </a:rPr>
              <a:t> </a:t>
            </a:r>
            <a:r>
              <a:rPr lang="en-US" dirty="0" smtClean="0">
                <a:solidFill>
                  <a:srgbClr val="00002E"/>
                </a:solidFill>
                <a:latin typeface="+mj-lt"/>
              </a:rPr>
              <a:t>The seven mountains are also seven kings:</a:t>
            </a:r>
          </a:p>
          <a:p>
            <a:pPr>
              <a:spcBef>
                <a:spcPts val="0"/>
              </a:spcBef>
              <a:buClr>
                <a:srgbClr val="C00000"/>
              </a:buClr>
              <a:buSzPct val="100000"/>
              <a:buNone/>
            </a:pPr>
            <a:r>
              <a:rPr lang="en-US" dirty="0" smtClean="0">
                <a:solidFill>
                  <a:srgbClr val="00002E"/>
                </a:solidFill>
                <a:latin typeface="+mj-lt"/>
              </a:rPr>
              <a:t> </a:t>
            </a:r>
            <a:r>
              <a:rPr lang="en-US" dirty="0" smtClean="0">
                <a:solidFill>
                  <a:srgbClr val="00002E"/>
                </a:solidFill>
                <a:latin typeface="+mj-lt"/>
              </a:rPr>
              <a:t>    </a:t>
            </a:r>
            <a:r>
              <a:rPr lang="en-US" b="1" dirty="0" smtClean="0">
                <a:solidFill>
                  <a:srgbClr val="00002E"/>
                </a:solidFill>
                <a:latin typeface="+mj-lt"/>
              </a:rPr>
              <a:t>Fallen:  </a:t>
            </a:r>
            <a:r>
              <a:rPr lang="en-US" dirty="0" smtClean="0">
                <a:solidFill>
                  <a:srgbClr val="00002E"/>
                </a:solidFill>
                <a:latin typeface="+mj-lt"/>
              </a:rPr>
              <a:t>Egypt, Assyria, Babylon, </a:t>
            </a:r>
            <a:r>
              <a:rPr lang="en-US" dirty="0" err="1" smtClean="0">
                <a:solidFill>
                  <a:srgbClr val="00002E"/>
                </a:solidFill>
                <a:latin typeface="+mj-lt"/>
              </a:rPr>
              <a:t>Medo</a:t>
            </a:r>
            <a:r>
              <a:rPr lang="en-US" dirty="0" smtClean="0">
                <a:solidFill>
                  <a:srgbClr val="00002E"/>
                </a:solidFill>
                <a:latin typeface="+mj-lt"/>
              </a:rPr>
              <a:t>-Persia, </a:t>
            </a:r>
          </a:p>
          <a:p>
            <a:pPr>
              <a:spcBef>
                <a:spcPts val="0"/>
              </a:spcBef>
              <a:buClr>
                <a:srgbClr val="C00000"/>
              </a:buClr>
              <a:buSzPct val="100000"/>
              <a:buNone/>
            </a:pPr>
            <a:r>
              <a:rPr lang="en-US" dirty="0" smtClean="0">
                <a:solidFill>
                  <a:srgbClr val="00002E"/>
                </a:solidFill>
                <a:latin typeface="+mj-lt"/>
              </a:rPr>
              <a:t> </a:t>
            </a:r>
            <a:r>
              <a:rPr lang="en-US" dirty="0" smtClean="0">
                <a:solidFill>
                  <a:srgbClr val="00002E"/>
                </a:solidFill>
                <a:latin typeface="+mj-lt"/>
              </a:rPr>
              <a:t>              Greece  </a:t>
            </a:r>
            <a:r>
              <a:rPr lang="en-US" b="1" dirty="0" smtClean="0">
                <a:solidFill>
                  <a:srgbClr val="00002E"/>
                </a:solidFill>
                <a:latin typeface="+mj-lt"/>
              </a:rPr>
              <a:t>Is:</a:t>
            </a:r>
            <a:r>
              <a:rPr lang="en-US" dirty="0" smtClean="0">
                <a:solidFill>
                  <a:srgbClr val="00002E"/>
                </a:solidFill>
                <a:latin typeface="+mj-lt"/>
              </a:rPr>
              <a:t>  Rome  </a:t>
            </a:r>
            <a:r>
              <a:rPr lang="en-US" b="1" dirty="0" smtClean="0">
                <a:solidFill>
                  <a:srgbClr val="00002E"/>
                </a:solidFill>
                <a:latin typeface="+mj-lt"/>
              </a:rPr>
              <a:t>Not yet: </a:t>
            </a:r>
            <a:r>
              <a:rPr lang="en-US" dirty="0" smtClean="0">
                <a:solidFill>
                  <a:srgbClr val="00002E"/>
                </a:solidFill>
                <a:latin typeface="+mj-lt"/>
              </a:rPr>
              <a:t>arises from Rome</a:t>
            </a:r>
          </a:p>
          <a:p>
            <a:pPr>
              <a:spcBef>
                <a:spcPts val="0"/>
              </a:spcBef>
              <a:buClr>
                <a:srgbClr val="C00000"/>
              </a:buClr>
              <a:buSzPct val="100000"/>
              <a:buNone/>
            </a:pPr>
            <a:endParaRPr lang="en-US" sz="1200" b="1" dirty="0" smtClean="0">
              <a:solidFill>
                <a:srgbClr val="00002E"/>
              </a:solidFill>
              <a:latin typeface="+mj-lt"/>
            </a:endParaRPr>
          </a:p>
          <a:p>
            <a:pPr>
              <a:spcBef>
                <a:spcPts val="0"/>
              </a:spcBef>
              <a:buClr>
                <a:srgbClr val="C00000"/>
              </a:buClr>
              <a:buSzPct val="100000"/>
            </a:pPr>
            <a:r>
              <a:rPr lang="en-US" b="1" dirty="0" smtClean="0">
                <a:solidFill>
                  <a:srgbClr val="00002E"/>
                </a:solidFill>
                <a:latin typeface="+mj-lt"/>
              </a:rPr>
              <a:t>Daniel 7:23-25</a:t>
            </a:r>
            <a:r>
              <a:rPr lang="en-US" dirty="0" smtClean="0">
                <a:solidFill>
                  <a:srgbClr val="00002E"/>
                </a:solidFill>
                <a:latin typeface="+mj-lt"/>
              </a:rPr>
              <a:t> </a:t>
            </a:r>
            <a:r>
              <a:rPr lang="en-US" dirty="0" smtClean="0">
                <a:solidFill>
                  <a:srgbClr val="00002E"/>
                </a:solidFill>
                <a:latin typeface="+mj-lt"/>
              </a:rPr>
              <a:t> Thus </a:t>
            </a:r>
            <a:r>
              <a:rPr lang="en-US" dirty="0" smtClean="0">
                <a:solidFill>
                  <a:srgbClr val="00002E"/>
                </a:solidFill>
                <a:latin typeface="+mj-lt"/>
              </a:rPr>
              <a:t>he said: 'The fourth beast will be a fourth kingdom on the earth, which will be different from all the other kingdoms and will devour the whole earth and tread it down and crush it. </a:t>
            </a:r>
            <a:r>
              <a:rPr lang="en-US" dirty="0" smtClean="0">
                <a:solidFill>
                  <a:srgbClr val="00002E"/>
                </a:solidFill>
                <a:latin typeface="+mj-lt"/>
              </a:rPr>
              <a:t> As </a:t>
            </a:r>
            <a:r>
              <a:rPr lang="en-US" dirty="0" smtClean="0">
                <a:solidFill>
                  <a:srgbClr val="00002E"/>
                </a:solidFill>
                <a:latin typeface="+mj-lt"/>
              </a:rPr>
              <a:t>for the ten horns, out of this kingdom ten kings will arise; and another will arise after them, and he will be different from the previous ones and will subdue three kings. </a:t>
            </a:r>
            <a:r>
              <a:rPr lang="en-US" dirty="0" smtClean="0">
                <a:solidFill>
                  <a:srgbClr val="00002E"/>
                </a:solidFill>
                <a:latin typeface="+mj-lt"/>
              </a:rPr>
              <a:t>He </a:t>
            </a:r>
            <a:r>
              <a:rPr lang="en-US" dirty="0" smtClean="0">
                <a:solidFill>
                  <a:srgbClr val="00002E"/>
                </a:solidFill>
                <a:latin typeface="+mj-lt"/>
              </a:rPr>
              <a:t>will speak out against the Most High and wear down the saints of the Highest One, and he will intend to make alterations in times and in law; and they will be given into his hand for a time, times, and half a time. </a:t>
            </a:r>
            <a:r>
              <a:rPr lang="en-US" dirty="0" smtClean="0">
                <a:solidFill>
                  <a:srgbClr val="00002E"/>
                </a:solidFill>
                <a:latin typeface="+mj-lt"/>
              </a:rPr>
              <a:t>  </a:t>
            </a:r>
            <a:endParaRPr lang="en-US" dirty="0">
              <a:solidFill>
                <a:srgbClr val="00002E"/>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4366</TotalTime>
  <Words>1095</Words>
  <Application>Microsoft Office PowerPoint</Application>
  <PresentationFormat>On-screen Show (4:3)</PresentationFormat>
  <Paragraphs>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LuckyTie</vt:lpstr>
      <vt:lpstr>THE GREAT EXCHANGE The Emerging Church</vt:lpstr>
      <vt:lpstr>BABYLON RISING</vt:lpstr>
      <vt:lpstr>THE TOWER OF BABEL</vt:lpstr>
      <vt:lpstr>PAINTING/EU HEADQUARTERS</vt:lpstr>
      <vt:lpstr>STATUE OUTSIDE EU HEADQUARTERS</vt:lpstr>
      <vt:lpstr>THE HARLOT</vt:lpstr>
      <vt:lpstr>MORE ON BABYLON</vt:lpstr>
      <vt:lpstr>THE BEAST SHE RIDES</vt:lpstr>
      <vt:lpstr>SEVEN ORE (HILLS OR MTS) SEVEN KINGS</vt:lpstr>
      <vt:lpstr>ABOUT THE HARLOT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28</cp:revision>
  <dcterms:created xsi:type="dcterms:W3CDTF">2012-07-31T18:20:03Z</dcterms:created>
  <dcterms:modified xsi:type="dcterms:W3CDTF">2012-11-24T17:36:39Z</dcterms:modified>
</cp:coreProperties>
</file>