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6" r:id="rId2"/>
    <p:sldId id="268" r:id="rId3"/>
    <p:sldId id="269" r:id="rId4"/>
    <p:sldId id="270" r:id="rId5"/>
    <p:sldId id="271" r:id="rId6"/>
    <p:sldId id="266" r:id="rId7"/>
    <p:sldId id="257" r:id="rId8"/>
    <p:sldId id="258" r:id="rId9"/>
    <p:sldId id="259" r:id="rId10"/>
    <p:sldId id="260" r:id="rId11"/>
    <p:sldId id="261" r:id="rId12"/>
    <p:sldId id="264" r:id="rId13"/>
    <p:sldId id="263" r:id="rId14"/>
    <p:sldId id="265" r:id="rId15"/>
    <p:sldId id="267" r:id="rId16"/>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2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912" autoAdjust="0"/>
    <p:restoredTop sz="94660"/>
  </p:normalViewPr>
  <p:slideViewPr>
    <p:cSldViewPr>
      <p:cViewPr>
        <p:scale>
          <a:sx n="66" d="100"/>
          <a:sy n="66" d="100"/>
        </p:scale>
        <p:origin x="-1272" y="-17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19A924AA-3510-408E-9BCB-FFDAF3A93C69}" type="datetimeFigureOut">
              <a:rPr lang="en-US" smtClean="0"/>
              <a:pPr/>
              <a:t>10/30/2012</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7B07A9D-DC1A-4CD9-A978-5D5399E8996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F7D83C2D-98D9-46DC-8B3C-4BF6B7B95B96}" type="datetimeFigureOut">
              <a:rPr lang="en-US" smtClean="0"/>
              <a:pPr/>
              <a:t>10/30/2012</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16E778E5-6DE4-4C73-A6BE-EFFD91949E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a:t>
            </a:r>
            <a:endParaRPr lang="en-US" dirty="0"/>
          </a:p>
        </p:txBody>
      </p:sp>
      <p:sp>
        <p:nvSpPr>
          <p:cNvPr id="4" name="Slide Number Placeholder 3"/>
          <p:cNvSpPr>
            <a:spLocks noGrp="1"/>
          </p:cNvSpPr>
          <p:nvPr>
            <p:ph type="sldNum" sz="quarter" idx="10"/>
          </p:nvPr>
        </p:nvSpPr>
        <p:spPr/>
        <p:txBody>
          <a:bodyPr/>
          <a:lstStyle/>
          <a:p>
            <a:fld id="{16E778E5-6DE4-4C73-A6BE-EFFD91949EAC}"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488"/>
            <a:ext cx="7772400" cy="1470025"/>
          </a:xfrm>
        </p:spPr>
        <p:txBody>
          <a:bodyPr anchor="ctr"/>
          <a:lstStyle/>
          <a:p>
            <a:r>
              <a:rPr kumimoji="0" lang="en-US" smtClean="0"/>
              <a:t>Click to edit Master title style</a:t>
            </a:r>
            <a:endParaRPr kumimoji="0" lang="en-US"/>
          </a:p>
        </p:txBody>
      </p:sp>
      <p:sp>
        <p:nvSpPr>
          <p:cNvPr id="3" name="Subtitle 2"/>
          <p:cNvSpPr>
            <a:spLocks noGrp="1"/>
          </p:cNvSpPr>
          <p:nvPr>
            <p:ph type="subTitle" idx="1"/>
          </p:nvPr>
        </p:nvSpPr>
        <p:spPr>
          <a:xfrm>
            <a:off x="1623397" y="3214686"/>
            <a:ext cx="5897206" cy="1500198"/>
          </a:xfrm>
        </p:spPr>
        <p:txBody>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10/30/2012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10/30/2012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68" y="642918"/>
            <a:ext cx="1543032" cy="5483246"/>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42918"/>
            <a:ext cx="6615130" cy="548324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10/30/2012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lvl1pPr>
              <a:buSzPct val="50000"/>
              <a:buFont typeface="Wingdings"/>
              <a:buChar char=""/>
              <a:defRPr/>
            </a:lvl1pPr>
            <a:lvl2pPr>
              <a:buSzPct val="50000"/>
              <a:buFont typeface="Wingdings 2"/>
              <a:buChar char=""/>
              <a:defRPr/>
            </a:lvl2pPr>
            <a:lvl3pPr>
              <a:buSzPct val="50000"/>
              <a:buFont typeface="Wingdings"/>
              <a:buChar char="Y"/>
              <a:defRPr/>
            </a:lvl3pPr>
            <a:lvl4pPr>
              <a:buSzPct val="50000"/>
              <a:buFont typeface="Wingdings 2"/>
              <a:buChar char="³"/>
              <a:defRPr/>
            </a:lvl4pPr>
            <a:lvl5pPr>
              <a:buSzPct val="50000"/>
              <a:buFont typeface="Wingdings 2"/>
              <a:buChar char=""/>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83DB8301-B5A0-4543-AB2D-9708CE924420}" type="datetimeFigureOut">
              <a:rPr lang="en-US" smtClean="0"/>
              <a:pPr/>
              <a:t>10/30/2012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643183"/>
            <a:ext cx="6457968" cy="1362075"/>
          </a:xfrm>
        </p:spPr>
        <p:txBody>
          <a:bodyPr anchor="ctr"/>
          <a:lstStyle>
            <a:lvl1pPr algn="l">
              <a:defRPr sz="4000" b="0"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009383"/>
            <a:ext cx="4529142" cy="1500187"/>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10/30/2012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10/30/2012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0"/>
            </a:lvl1pPr>
            <a:lvl2pPr marL="457200" indent="0">
              <a:buNone/>
              <a:defRPr sz="2000" b="0"/>
            </a:lvl2pPr>
            <a:lvl3pPr marL="914400" indent="0">
              <a:buNone/>
              <a:defRPr sz="1800" b="0"/>
            </a:lvl3pPr>
            <a:lvl4pPr marL="1371600" indent="0">
              <a:buNone/>
              <a:defRPr sz="1600" b="0"/>
            </a:lvl4pPr>
            <a:lvl5pPr marL="1828800" indent="0">
              <a:buNone/>
              <a:defRPr sz="1600" b="0"/>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0">
                <a:effectLst/>
              </a:defRPr>
            </a:lvl1pPr>
            <a:lvl2pPr marL="457200" indent="0">
              <a:buNone/>
              <a:defRPr sz="2000" b="0">
                <a:effectLst/>
              </a:defRPr>
            </a:lvl2pPr>
            <a:lvl3pPr marL="914400" indent="0">
              <a:buNone/>
              <a:defRPr sz="1800" b="0">
                <a:effectLst/>
              </a:defRPr>
            </a:lvl3pPr>
            <a:lvl4pPr marL="1371600" indent="0">
              <a:buNone/>
              <a:defRPr sz="1600" b="0">
                <a:effectLst/>
              </a:defRPr>
            </a:lvl4pPr>
            <a:lvl5pPr marL="1828800" indent="0">
              <a:buNone/>
              <a:defRPr sz="1600" b="0">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3DB8301-B5A0-4543-AB2D-9708CE924420}" type="datetimeFigureOut">
              <a:rPr lang="en-US" smtClean="0"/>
              <a:pPr/>
              <a:t>10/30/2012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DB8301-B5A0-4543-AB2D-9708CE924420}" type="datetimeFigureOut">
              <a:rPr lang="en-US" smtClean="0"/>
              <a:pPr/>
              <a:t>10/30/2012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DB8301-B5A0-4543-AB2D-9708CE924420}" type="datetimeFigureOut">
              <a:rPr lang="en-US" smtClean="0"/>
              <a:pPr/>
              <a:t>10/30/2012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571480"/>
            <a:ext cx="3008313" cy="1071570"/>
          </a:xfrm>
        </p:spPr>
        <p:txBody>
          <a:bodyPr anchor="t"/>
          <a:lstStyle>
            <a:lvl1pPr algn="l">
              <a:defRPr sz="2000" b="0">
                <a:effectLst/>
              </a:defRPr>
            </a:lvl1pPr>
          </a:lstStyle>
          <a:p>
            <a:r>
              <a:rPr kumimoji="0" lang="en-US" smtClean="0"/>
              <a:t>Click to edit Master title style</a:t>
            </a:r>
            <a:endParaRPr kumimoji="0" lang="en-US"/>
          </a:p>
        </p:txBody>
      </p:sp>
      <p:sp>
        <p:nvSpPr>
          <p:cNvPr id="3" name="Content Placeholder 2"/>
          <p:cNvSpPr>
            <a:spLocks noGrp="1"/>
          </p:cNvSpPr>
          <p:nvPr>
            <p:ph idx="1"/>
          </p:nvPr>
        </p:nvSpPr>
        <p:spPr>
          <a:xfrm>
            <a:off x="3575050" y="571481"/>
            <a:ext cx="5111750" cy="55546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457201" y="1643051"/>
            <a:ext cx="3008313" cy="44831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10/30/2012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2910" y="687306"/>
            <a:ext cx="850886" cy="4670520"/>
          </a:xfrm>
        </p:spPr>
        <p:txBody>
          <a:bodyPr vert="eaVert" anchor="ctr"/>
          <a:lstStyle>
            <a:lvl1pPr algn="ctr">
              <a:defRPr sz="2000" b="0">
                <a:gradFill flip="none" rotWithShape="1">
                  <a:gsLst>
                    <a:gs pos="0">
                      <a:srgbClr val="000082"/>
                    </a:gs>
                    <a:gs pos="30000">
                      <a:srgbClr val="66008F"/>
                    </a:gs>
                    <a:gs pos="64999">
                      <a:srgbClr val="BA0066"/>
                    </a:gs>
                    <a:gs pos="89999">
                      <a:srgbClr val="FF0000"/>
                    </a:gs>
                    <a:gs pos="100000">
                      <a:srgbClr val="FF8200"/>
                    </a:gs>
                  </a:gsLst>
                  <a:lin ang="16200000" scaled="1"/>
                  <a:tileRect/>
                </a:gradFill>
                <a:effectLst/>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500166" y="684213"/>
            <a:ext cx="6929486" cy="4673613"/>
          </a:xfrm>
          <a:prstGeom prst="roundRect">
            <a:avLst>
              <a:gd name="adj" fmla="val 5966"/>
            </a:avLst>
          </a:prstGeom>
          <a:solidFill>
            <a:schemeClr val="bg2">
              <a:tint val="60000"/>
              <a:alpha val="50000"/>
            </a:schemeClr>
          </a:solidFill>
          <a:effectLst>
            <a:outerShdw blurRad="127000" dist="101600" dir="2700000" algn="tl" rotWithShape="0">
              <a:srgbClr val="000000">
                <a:alpha val="43137"/>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smtClean="0"/>
              <a:t>Click icon to add picture</a:t>
            </a:r>
            <a:endParaRPr kumimoji="0" lang="en-US"/>
          </a:p>
        </p:txBody>
      </p:sp>
      <p:sp>
        <p:nvSpPr>
          <p:cNvPr id="4" name="Text Placeholder 3"/>
          <p:cNvSpPr>
            <a:spLocks noGrp="1"/>
          </p:cNvSpPr>
          <p:nvPr>
            <p:ph type="body" sz="half" idx="2"/>
          </p:nvPr>
        </p:nvSpPr>
        <p:spPr>
          <a:xfrm>
            <a:off x="1500166" y="5481658"/>
            <a:ext cx="6924037"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10/30/2012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rtlCol="0" anchor="ctr">
            <a:normAutofit/>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70104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83DB8301-B5A0-4543-AB2D-9708CE924420}" type="datetimeFigureOut">
              <a:rPr lang="en-US" smtClean="0"/>
              <a:pPr/>
              <a:t>10/30/2012</a:t>
            </a:fld>
            <a:endParaRPr lang="en-US"/>
          </a:p>
        </p:txBody>
      </p:sp>
      <p:sp>
        <p:nvSpPr>
          <p:cNvPr id="5" name="Footer Placeholder 4"/>
          <p:cNvSpPr>
            <a:spLocks noGrp="1"/>
          </p:cNvSpPr>
          <p:nvPr>
            <p:ph type="ftr" sz="quarter" idx="3"/>
          </p:nvPr>
        </p:nvSpPr>
        <p:spPr>
          <a:xfrm>
            <a:off x="0" y="6356350"/>
            <a:ext cx="2895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01090" y="0"/>
            <a:ext cx="642910" cy="571480"/>
          </a:xfrm>
          <a:prstGeom prst="roundRect">
            <a:avLst>
              <a:gd name="adj" fmla="val 16667"/>
            </a:avLst>
          </a:prstGeom>
        </p:spPr>
        <p:txBody>
          <a:bodyPr vert="horz" rtlCol="0" anchor="ctr"/>
          <a:lstStyle>
            <a:lvl1pPr algn="ctr" eaLnBrk="1" latinLnBrk="0" hangingPunct="1">
              <a:defRPr kumimoji="0" sz="1200">
                <a:solidFill>
                  <a:schemeClr val="tx1">
                    <a:tint val="75000"/>
                  </a:schemeClr>
                </a:solidFill>
              </a:defRPr>
            </a:lvl1pPr>
          </a:lstStyle>
          <a:p>
            <a:fld id="{E58DEC9A-5798-4096-A78C-EEBF904ABF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400" kern="1200">
          <a:gradFill flip="none" rotWithShape="1">
            <a:gsLst>
              <a:gs pos="0">
                <a:srgbClr val="000082"/>
              </a:gs>
              <a:gs pos="30000">
                <a:srgbClr val="66008F"/>
              </a:gs>
              <a:gs pos="64999">
                <a:srgbClr val="BA0066"/>
              </a:gs>
              <a:gs pos="89999">
                <a:srgbClr val="FF0000"/>
              </a:gs>
              <a:gs pos="100000">
                <a:srgbClr val="FF8200"/>
              </a:gs>
            </a:gsLst>
            <a:lin ang="5400000" scaled="1"/>
            <a:tileRect/>
          </a:gradFill>
          <a:effectLst>
            <a:outerShdw blurRad="50800" dist="50800" dir="2700000" algn="tl" rotWithShape="0">
              <a:srgbClr val="000000">
                <a:alpha val="43137"/>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a:buChar char="z"/>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ø"/>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a:buChar char="Y"/>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³"/>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¹"/>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defendingcontending.files.wordpress.com/2011/08/cropped-wolf-in-sheeps-clothing.jpg"/>
          <p:cNvPicPr>
            <a:picLocks noChangeAspect="1" noChangeArrowheads="1"/>
          </p:cNvPicPr>
          <p:nvPr/>
        </p:nvPicPr>
        <p:blipFill>
          <a:blip r:embed="rId2" cstate="print">
            <a:grayscl/>
          </a:blip>
          <a:srcRect/>
          <a:stretch>
            <a:fillRect/>
          </a:stretch>
        </p:blipFill>
        <p:spPr bwMode="auto">
          <a:xfrm>
            <a:off x="0" y="1828800"/>
            <a:ext cx="9144000" cy="2743200"/>
          </a:xfrm>
          <a:prstGeom prst="rect">
            <a:avLst/>
          </a:prstGeom>
          <a:noFill/>
        </p:spPr>
      </p:pic>
      <p:sp>
        <p:nvSpPr>
          <p:cNvPr id="2" name="Title 1"/>
          <p:cNvSpPr>
            <a:spLocks noGrp="1"/>
          </p:cNvSpPr>
          <p:nvPr>
            <p:ph type="ctrTitle"/>
          </p:nvPr>
        </p:nvSpPr>
        <p:spPr>
          <a:xfrm>
            <a:off x="685800" y="914401"/>
            <a:ext cx="7772400" cy="1905000"/>
          </a:xfrm>
        </p:spPr>
        <p:txBody>
          <a:bodyPr>
            <a:normAutofit/>
          </a:bodyPr>
          <a:lstStyle/>
          <a:p>
            <a: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t>THE</a:t>
            </a:r>
            <a:r>
              <a:rPr lang="en-US" b="1" dirty="0" smtClean="0">
                <a:solidFill>
                  <a:schemeClr val="bg1"/>
                </a:solidFill>
                <a:effectLst>
                  <a:outerShdw blurRad="38100" dist="38100" dir="2700000" algn="tl">
                    <a:srgbClr val="000000">
                      <a:alpha val="43137"/>
                    </a:srgbClr>
                  </a:outerShdw>
                </a:effectLst>
              </a:rPr>
              <a:t> </a:t>
            </a:r>
            <a: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t>GREAT EXCHANGE</a:t>
            </a:r>
            <a:b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br>
            <a:r>
              <a:rPr lang="en-US" sz="3200" b="1" dirty="0" smtClean="0">
                <a:ln w="12700">
                  <a:solidFill>
                    <a:schemeClr val="tx2">
                      <a:satMod val="155000"/>
                    </a:schemeClr>
                  </a:solidFill>
                  <a:prstDash val="solid"/>
                </a:ln>
                <a:solidFill>
                  <a:srgbClr val="C00000"/>
                </a:solidFill>
                <a:effectLst>
                  <a:outerShdw blurRad="38100" dist="38100" dir="2700000" algn="tl">
                    <a:srgbClr val="000000">
                      <a:alpha val="43137"/>
                    </a:srgbClr>
                  </a:outerShdw>
                </a:effectLst>
              </a:rPr>
              <a:t>The Emerging Church</a:t>
            </a:r>
            <a:endParaRPr lang="en-US" b="1" dirty="0">
              <a:solidFill>
                <a:srgbClr val="C0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447800" y="4572000"/>
            <a:ext cx="6400800" cy="1981200"/>
          </a:xfrm>
        </p:spPr>
        <p:txBody>
          <a:bodyPr>
            <a:normAutofit lnSpcReduction="10000"/>
          </a:bodyPr>
          <a:lstStyle/>
          <a:p>
            <a:endParaRPr lang="en-US" dirty="0" smtClean="0"/>
          </a:p>
          <a:p>
            <a:r>
              <a:rPr lang="en-US" sz="2800" dirty="0" err="1" smtClean="0">
                <a:solidFill>
                  <a:schemeClr val="bg1"/>
                </a:solidFill>
              </a:rPr>
              <a:t>JoLynn</a:t>
            </a:r>
            <a:r>
              <a:rPr lang="en-US" sz="2800" dirty="0" smtClean="0">
                <a:solidFill>
                  <a:schemeClr val="bg1"/>
                </a:solidFill>
              </a:rPr>
              <a:t> Gower</a:t>
            </a:r>
          </a:p>
          <a:p>
            <a:r>
              <a:rPr lang="en-US" sz="2800" dirty="0" smtClean="0">
                <a:solidFill>
                  <a:schemeClr val="bg1"/>
                </a:solidFill>
              </a:rPr>
              <a:t>352-2458   493-6151</a:t>
            </a:r>
          </a:p>
          <a:p>
            <a:r>
              <a:rPr lang="en-US" sz="2800" dirty="0" smtClean="0">
                <a:solidFill>
                  <a:schemeClr val="bg1"/>
                </a:solidFill>
              </a:rPr>
              <a:t>jgower@guardingthetruth.org</a:t>
            </a:r>
          </a:p>
          <a:p>
            <a:endParaRPr lang="en-US" sz="28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smtClean="0">
                <a:solidFill>
                  <a:srgbClr val="002060"/>
                </a:solidFill>
              </a:rPr>
              <a:t>UNIVERSAL POWER</a:t>
            </a:r>
            <a:endParaRPr lang="en-US" dirty="0">
              <a:solidFill>
                <a:srgbClr val="002060"/>
              </a:solidFill>
            </a:endParaRPr>
          </a:p>
        </p:txBody>
      </p:sp>
      <p:sp>
        <p:nvSpPr>
          <p:cNvPr id="3" name="Content Placeholder 2"/>
          <p:cNvSpPr>
            <a:spLocks noGrp="1"/>
          </p:cNvSpPr>
          <p:nvPr>
            <p:ph idx="1"/>
          </p:nvPr>
        </p:nvSpPr>
        <p:spPr>
          <a:xfrm>
            <a:off x="228600" y="1295400"/>
            <a:ext cx="8915400" cy="5562600"/>
          </a:xfrm>
        </p:spPr>
        <p:txBody>
          <a:bodyPr>
            <a:normAutofit/>
          </a:bodyPr>
          <a:lstStyle/>
          <a:p>
            <a:pPr>
              <a:spcBef>
                <a:spcPts val="300"/>
              </a:spcBef>
              <a:buClr>
                <a:srgbClr val="C00000"/>
              </a:buClr>
              <a:buSzPct val="100000"/>
            </a:pPr>
            <a:r>
              <a:rPr lang="en-US" sz="2400" dirty="0" smtClean="0">
                <a:solidFill>
                  <a:srgbClr val="002060"/>
                </a:solidFill>
                <a:effectLst>
                  <a:outerShdw blurRad="38100" dist="38100" dir="2700000" algn="tl">
                    <a:srgbClr val="000000">
                      <a:alpha val="43137"/>
                    </a:srgbClr>
                  </a:outerShdw>
                </a:effectLst>
                <a:latin typeface="+mj-lt"/>
              </a:rPr>
              <a:t>People can tap into the energy and power of the universe as it is revealed in nature</a:t>
            </a:r>
          </a:p>
          <a:p>
            <a:pPr>
              <a:spcBef>
                <a:spcPts val="300"/>
              </a:spcBef>
              <a:buClr>
                <a:srgbClr val="C00000"/>
              </a:buClr>
              <a:buSzPct val="100000"/>
            </a:pPr>
            <a:r>
              <a:rPr lang="en-US" sz="2400" b="1" dirty="0" smtClean="0">
                <a:solidFill>
                  <a:srgbClr val="002060"/>
                </a:solidFill>
                <a:effectLst>
                  <a:outerShdw blurRad="38100" dist="38100" dir="2700000" algn="tl">
                    <a:srgbClr val="000000">
                      <a:alpha val="43137"/>
                    </a:srgbClr>
                  </a:outerShdw>
                </a:effectLst>
                <a:latin typeface="+mj-lt"/>
              </a:rPr>
              <a:t>Romans 1:25  </a:t>
            </a:r>
            <a:r>
              <a:rPr lang="en-US" sz="2400" dirty="0" smtClean="0">
                <a:solidFill>
                  <a:srgbClr val="002060"/>
                </a:solidFill>
                <a:effectLst>
                  <a:outerShdw blurRad="38100" dist="38100" dir="2700000" algn="tl">
                    <a:srgbClr val="000000">
                      <a:alpha val="43137"/>
                    </a:srgbClr>
                  </a:outerShdw>
                </a:effectLst>
                <a:latin typeface="+mj-lt"/>
              </a:rPr>
              <a:t>For they exchanged the truth of God for a lie, and worshiped and served the creature rather than the Creator, who is blessed forever. Amen. </a:t>
            </a:r>
          </a:p>
          <a:p>
            <a:pPr>
              <a:spcBef>
                <a:spcPts val="300"/>
              </a:spcBef>
              <a:buClr>
                <a:srgbClr val="C00000"/>
              </a:buClr>
              <a:buSzPct val="100000"/>
            </a:pPr>
            <a:r>
              <a:rPr lang="en-US" sz="2400" dirty="0" smtClean="0">
                <a:solidFill>
                  <a:srgbClr val="002060"/>
                </a:solidFill>
                <a:effectLst>
                  <a:outerShdw blurRad="38100" dist="38100" dir="2700000" algn="tl">
                    <a:srgbClr val="000000">
                      <a:alpha val="43137"/>
                    </a:srgbClr>
                  </a:outerShdw>
                </a:effectLst>
                <a:latin typeface="+mj-lt"/>
              </a:rPr>
              <a:t>Creature: </a:t>
            </a:r>
            <a:r>
              <a:rPr lang="en-US" sz="2400" i="1" dirty="0" err="1" smtClean="0">
                <a:solidFill>
                  <a:srgbClr val="002060"/>
                </a:solidFill>
                <a:effectLst>
                  <a:outerShdw blurRad="38100" dist="38100" dir="2700000" algn="tl">
                    <a:srgbClr val="000000">
                      <a:alpha val="43137"/>
                    </a:srgbClr>
                  </a:outerShdw>
                </a:effectLst>
                <a:latin typeface="+mj-lt"/>
              </a:rPr>
              <a:t>ktisis</a:t>
            </a:r>
            <a:r>
              <a:rPr lang="en-US" sz="2400" i="1" dirty="0" smtClean="0">
                <a:solidFill>
                  <a:srgbClr val="002060"/>
                </a:solidFill>
                <a:effectLst>
                  <a:outerShdw blurRad="38100" dist="38100" dir="2700000" algn="tl">
                    <a:srgbClr val="000000">
                      <a:alpha val="43137"/>
                    </a:srgbClr>
                  </a:outerShdw>
                </a:effectLst>
                <a:latin typeface="+mj-lt"/>
              </a:rPr>
              <a:t>: </a:t>
            </a:r>
            <a:r>
              <a:rPr lang="en-US" sz="2400" dirty="0" smtClean="0">
                <a:solidFill>
                  <a:srgbClr val="002060"/>
                </a:solidFill>
                <a:effectLst>
                  <a:outerShdw blurRad="38100" dist="38100" dir="2700000" algn="tl">
                    <a:srgbClr val="000000">
                      <a:alpha val="43137"/>
                    </a:srgbClr>
                  </a:outerShdw>
                </a:effectLst>
                <a:latin typeface="+mj-lt"/>
              </a:rPr>
              <a:t>that which was created</a:t>
            </a:r>
          </a:p>
          <a:p>
            <a:pPr>
              <a:spcBef>
                <a:spcPts val="300"/>
              </a:spcBef>
              <a:buClr>
                <a:srgbClr val="C00000"/>
              </a:buClr>
              <a:buSzPct val="100000"/>
            </a:pPr>
            <a:r>
              <a:rPr lang="en-US" sz="2400" dirty="0" smtClean="0">
                <a:solidFill>
                  <a:srgbClr val="002060"/>
                </a:solidFill>
                <a:effectLst>
                  <a:outerShdw blurRad="38100" dist="38100" dir="2700000" algn="tl">
                    <a:srgbClr val="000000">
                      <a:alpha val="43137"/>
                    </a:srgbClr>
                  </a:outerShdw>
                </a:effectLst>
                <a:latin typeface="+mj-lt"/>
              </a:rPr>
              <a:t>NOT ALL POWER IN THE UNIVERSE IS GOOD POWER</a:t>
            </a:r>
          </a:p>
          <a:p>
            <a:pPr>
              <a:spcBef>
                <a:spcPts val="300"/>
              </a:spcBef>
              <a:buClr>
                <a:srgbClr val="C00000"/>
              </a:buClr>
              <a:buSzPct val="100000"/>
            </a:pPr>
            <a:r>
              <a:rPr lang="en-US" sz="2400" b="1" dirty="0" smtClean="0">
                <a:solidFill>
                  <a:srgbClr val="002060"/>
                </a:solidFill>
                <a:effectLst>
                  <a:outerShdw blurRad="38100" dist="38100" dir="2700000" algn="tl">
                    <a:srgbClr val="000000">
                      <a:alpha val="43137"/>
                    </a:srgbClr>
                  </a:outerShdw>
                </a:effectLst>
                <a:latin typeface="+mj-lt"/>
              </a:rPr>
              <a:t>1 John 5:19  </a:t>
            </a:r>
            <a:r>
              <a:rPr lang="en-US" sz="2400" dirty="0" smtClean="0">
                <a:solidFill>
                  <a:srgbClr val="002060"/>
                </a:solidFill>
                <a:effectLst>
                  <a:outerShdw blurRad="38100" dist="38100" dir="2700000" algn="tl">
                    <a:srgbClr val="000000">
                      <a:alpha val="43137"/>
                    </a:srgbClr>
                  </a:outerShdw>
                </a:effectLst>
                <a:latin typeface="+mj-lt"/>
              </a:rPr>
              <a:t>We know that we are of God, and that the whole world lies in the power of the evil one. </a:t>
            </a:r>
          </a:p>
          <a:p>
            <a:pPr>
              <a:spcBef>
                <a:spcPts val="300"/>
              </a:spcBef>
              <a:buClr>
                <a:srgbClr val="C00000"/>
              </a:buClr>
              <a:buSzPct val="100000"/>
            </a:pPr>
            <a:r>
              <a:rPr lang="en-US" sz="2400" dirty="0" smtClean="0">
                <a:solidFill>
                  <a:srgbClr val="002060"/>
                </a:solidFill>
                <a:effectLst>
                  <a:outerShdw blurRad="38100" dist="38100" dir="2700000" algn="tl">
                    <a:srgbClr val="000000">
                      <a:alpha val="43137"/>
                    </a:srgbClr>
                  </a:outerShdw>
                </a:effectLst>
                <a:latin typeface="+mj-lt"/>
              </a:rPr>
              <a:t>People can sing out praise to the universe</a:t>
            </a:r>
          </a:p>
          <a:p>
            <a:pPr>
              <a:spcBef>
                <a:spcPts val="300"/>
              </a:spcBef>
              <a:buClr>
                <a:srgbClr val="C00000"/>
              </a:buClr>
              <a:buSzPct val="100000"/>
            </a:pPr>
            <a:r>
              <a:rPr lang="en-US" sz="2400" b="1" dirty="0" smtClean="0">
                <a:solidFill>
                  <a:srgbClr val="002060"/>
                </a:solidFill>
                <a:effectLst>
                  <a:outerShdw blurRad="38100" dist="38100" dir="2700000" algn="tl">
                    <a:srgbClr val="000000">
                      <a:alpha val="43137"/>
                    </a:srgbClr>
                  </a:outerShdw>
                </a:effectLst>
                <a:latin typeface="+mj-lt"/>
              </a:rPr>
              <a:t>Jeremiah 17:14 </a:t>
            </a:r>
          </a:p>
          <a:p>
            <a:pPr>
              <a:spcBef>
                <a:spcPts val="300"/>
              </a:spcBef>
              <a:buClr>
                <a:srgbClr val="C00000"/>
              </a:buClr>
              <a:buSzPct val="100000"/>
              <a:buNone/>
            </a:pPr>
            <a:r>
              <a:rPr lang="en-US" sz="2400" dirty="0" smtClean="0">
                <a:solidFill>
                  <a:srgbClr val="002060"/>
                </a:solidFill>
                <a:effectLst>
                  <a:outerShdw blurRad="38100" dist="38100" dir="2700000" algn="tl">
                    <a:srgbClr val="000000">
                      <a:alpha val="43137"/>
                    </a:srgbClr>
                  </a:outerShdw>
                </a:effectLst>
                <a:latin typeface="+mj-lt"/>
              </a:rPr>
              <a:t>           Heal me, O Lord, and I will be healed;</a:t>
            </a:r>
          </a:p>
          <a:p>
            <a:pPr>
              <a:spcBef>
                <a:spcPts val="300"/>
              </a:spcBef>
              <a:buClr>
                <a:srgbClr val="C00000"/>
              </a:buClr>
              <a:buSzPct val="100000"/>
              <a:buNone/>
            </a:pPr>
            <a:r>
              <a:rPr lang="en-US" sz="2400" dirty="0" smtClean="0">
                <a:solidFill>
                  <a:srgbClr val="002060"/>
                </a:solidFill>
                <a:effectLst>
                  <a:outerShdw blurRad="38100" dist="38100" dir="2700000" algn="tl">
                    <a:srgbClr val="000000">
                      <a:alpha val="43137"/>
                    </a:srgbClr>
                  </a:outerShdw>
                </a:effectLst>
                <a:latin typeface="+mj-lt"/>
              </a:rPr>
              <a:t>           Save me and I will be saved,</a:t>
            </a:r>
          </a:p>
          <a:p>
            <a:pPr>
              <a:spcBef>
                <a:spcPts val="300"/>
              </a:spcBef>
              <a:buClr>
                <a:srgbClr val="C00000"/>
              </a:buClr>
              <a:buSzPct val="100000"/>
              <a:buNone/>
            </a:pPr>
            <a:r>
              <a:rPr lang="en-US" sz="2400" dirty="0" smtClean="0">
                <a:solidFill>
                  <a:srgbClr val="002060"/>
                </a:solidFill>
                <a:effectLst>
                  <a:outerShdw blurRad="38100" dist="38100" dir="2700000" algn="tl">
                    <a:srgbClr val="000000">
                      <a:alpha val="43137"/>
                    </a:srgbClr>
                  </a:outerShdw>
                </a:effectLst>
                <a:latin typeface="+mj-lt"/>
              </a:rPr>
              <a:t>           For You are my praise. </a:t>
            </a:r>
          </a:p>
          <a:p>
            <a:pPr>
              <a:spcBef>
                <a:spcPts val="300"/>
              </a:spcBef>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a:p>
            <a:pPr>
              <a:spcBef>
                <a:spcPts val="300"/>
              </a:spcBef>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a:p>
            <a:pPr>
              <a:spcBef>
                <a:spcPts val="300"/>
              </a:spcBef>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a:p>
            <a:pPr>
              <a:spcBef>
                <a:spcPts val="300"/>
              </a:spcBef>
              <a:buClr>
                <a:srgbClr val="C00000"/>
              </a:buClr>
              <a:buSzPct val="100000"/>
            </a:pPr>
            <a:endParaRPr lang="en-US" sz="2400" dirty="0" smtClean="0">
              <a:solidFill>
                <a:srgbClr val="00002E"/>
              </a:solidFill>
              <a:latin typeface="+mj-lt"/>
            </a:endParaRPr>
          </a:p>
          <a:p>
            <a:pPr>
              <a:spcBef>
                <a:spcPts val="300"/>
              </a:spcBef>
              <a:buClr>
                <a:srgbClr val="C00000"/>
              </a:buClr>
              <a:buSzPct val="100000"/>
            </a:pPr>
            <a:endParaRPr lang="en-US" sz="2400" dirty="0" smtClean="0">
              <a:solidFill>
                <a:srgbClr val="00002E"/>
              </a:solidFill>
              <a:latin typeface="+mj-lt"/>
            </a:endParaRPr>
          </a:p>
          <a:p>
            <a:pPr>
              <a:spcBef>
                <a:spcPts val="300"/>
              </a:spcBef>
              <a:buClr>
                <a:srgbClr val="C00000"/>
              </a:buClr>
              <a:buSzPct val="100000"/>
            </a:pPr>
            <a:endParaRPr lang="en-US" sz="2400" dirty="0" smtClean="0">
              <a:solidFill>
                <a:srgbClr val="00002E"/>
              </a:solidFill>
              <a:latin typeface="+mj-lt"/>
            </a:endParaRPr>
          </a:p>
          <a:p>
            <a:pPr>
              <a:spcBef>
                <a:spcPts val="300"/>
              </a:spcBef>
              <a:buClr>
                <a:srgbClr val="C00000"/>
              </a:buClr>
              <a:buSzPct val="100000"/>
            </a:pPr>
            <a:endParaRPr lang="en-US" sz="2400" dirty="0" smtClean="0">
              <a:solidFill>
                <a:srgbClr val="00002E"/>
              </a:solidFill>
              <a:latin typeface="+mj-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dirty="0" smtClean="0">
                <a:solidFill>
                  <a:srgbClr val="002060"/>
                </a:solidFill>
              </a:rPr>
              <a:t>EASTERN RELIGIONS</a:t>
            </a:r>
            <a:endParaRPr lang="en-US" dirty="0">
              <a:solidFill>
                <a:srgbClr val="002060"/>
              </a:solidFill>
            </a:endParaRPr>
          </a:p>
        </p:txBody>
      </p:sp>
      <p:sp>
        <p:nvSpPr>
          <p:cNvPr id="3" name="Content Placeholder 2"/>
          <p:cNvSpPr>
            <a:spLocks noGrp="1"/>
          </p:cNvSpPr>
          <p:nvPr>
            <p:ph idx="1"/>
          </p:nvPr>
        </p:nvSpPr>
        <p:spPr>
          <a:xfrm>
            <a:off x="0" y="1143000"/>
            <a:ext cx="9144000" cy="5715000"/>
          </a:xfrm>
        </p:spPr>
        <p:txBody>
          <a:bodyPr>
            <a:normAutofit fontScale="92500"/>
          </a:bodyPr>
          <a:lstStyle/>
          <a:p>
            <a:pPr>
              <a:buClr>
                <a:srgbClr val="C00000"/>
              </a:buClr>
              <a:buSzPct val="100000"/>
            </a:pPr>
            <a:r>
              <a:rPr lang="en-US" sz="2400" dirty="0" smtClean="0">
                <a:solidFill>
                  <a:srgbClr val="002060"/>
                </a:solidFill>
                <a:effectLst>
                  <a:outerShdw blurRad="38100" dist="38100" dir="2700000" algn="tl">
                    <a:srgbClr val="000000">
                      <a:alpha val="43137"/>
                    </a:srgbClr>
                  </a:outerShdw>
                </a:effectLst>
                <a:latin typeface="+mj-lt"/>
              </a:rPr>
              <a:t>Yoga (goal: to be united; to yoke; to join)</a:t>
            </a:r>
          </a:p>
          <a:p>
            <a:pPr>
              <a:buClr>
                <a:srgbClr val="C00000"/>
              </a:buClr>
              <a:buSzPct val="100000"/>
            </a:pPr>
            <a:r>
              <a:rPr lang="en-US" sz="2400" dirty="0" smtClean="0">
                <a:solidFill>
                  <a:srgbClr val="002060"/>
                </a:solidFill>
                <a:effectLst>
                  <a:outerShdw blurRad="38100" dist="38100" dir="2700000" algn="tl">
                    <a:srgbClr val="000000">
                      <a:alpha val="43137"/>
                    </a:srgbClr>
                  </a:outerShdw>
                </a:effectLst>
                <a:latin typeface="+mj-lt"/>
              </a:rPr>
              <a:t>Chakra and Reiki</a:t>
            </a:r>
          </a:p>
          <a:p>
            <a:pPr>
              <a:buClr>
                <a:srgbClr val="C00000"/>
              </a:buClr>
              <a:buSzPct val="100000"/>
            </a:pPr>
            <a:r>
              <a:rPr lang="en-US" sz="2400" dirty="0" smtClean="0">
                <a:solidFill>
                  <a:srgbClr val="002060"/>
                </a:solidFill>
                <a:effectLst>
                  <a:outerShdw blurRad="38100" dist="38100" dir="2700000" algn="tl">
                    <a:srgbClr val="000000">
                      <a:alpha val="43137"/>
                    </a:srgbClr>
                  </a:outerShdw>
                </a:effectLst>
                <a:latin typeface="+mj-lt"/>
              </a:rPr>
              <a:t>Adherents:</a:t>
            </a:r>
          </a:p>
          <a:p>
            <a:pPr>
              <a:buClr>
                <a:srgbClr val="C00000"/>
              </a:buClr>
              <a:buSzPct val="100000"/>
              <a:buNone/>
            </a:pPr>
            <a:r>
              <a:rPr lang="en-US" sz="2400" dirty="0" smtClean="0">
                <a:solidFill>
                  <a:srgbClr val="002060"/>
                </a:solidFill>
                <a:effectLst>
                  <a:outerShdw blurRad="38100" dist="38100" dir="2700000" algn="tl">
                    <a:srgbClr val="000000">
                      <a:alpha val="43137"/>
                    </a:srgbClr>
                  </a:outerShdw>
                </a:effectLst>
                <a:latin typeface="+mj-lt"/>
              </a:rPr>
              <a:t>          </a:t>
            </a:r>
            <a:r>
              <a:rPr lang="en-US" sz="2400" b="1" dirty="0" smtClean="0">
                <a:solidFill>
                  <a:srgbClr val="002060"/>
                </a:solidFill>
                <a:effectLst>
                  <a:outerShdw blurRad="38100" dist="38100" dir="2700000" algn="tl">
                    <a:srgbClr val="000000">
                      <a:alpha val="43137"/>
                    </a:srgbClr>
                  </a:outerShdw>
                </a:effectLst>
                <a:latin typeface="+mj-lt"/>
              </a:rPr>
              <a:t>Dr. Oz: </a:t>
            </a:r>
            <a:r>
              <a:rPr lang="en-US" sz="2400" dirty="0" smtClean="0">
                <a:solidFill>
                  <a:srgbClr val="002060"/>
                </a:solidFill>
                <a:effectLst>
                  <a:outerShdw blurRad="38100" dist="38100" dir="2700000" algn="tl">
                    <a:srgbClr val="000000">
                      <a:alpha val="43137"/>
                    </a:srgbClr>
                  </a:outerShdw>
                </a:effectLst>
                <a:latin typeface="+mj-lt"/>
              </a:rPr>
              <a:t>endorses Reiki (energy healing)</a:t>
            </a:r>
          </a:p>
          <a:p>
            <a:pPr>
              <a:buClr>
                <a:srgbClr val="C00000"/>
              </a:buClr>
              <a:buSzPct val="100000"/>
              <a:buNone/>
            </a:pPr>
            <a:r>
              <a:rPr lang="en-US" sz="2400" dirty="0" smtClean="0">
                <a:solidFill>
                  <a:srgbClr val="002060"/>
                </a:solidFill>
                <a:effectLst>
                  <a:outerShdw blurRad="38100" dist="38100" dir="2700000" algn="tl">
                    <a:srgbClr val="000000">
                      <a:alpha val="43137"/>
                    </a:srgbClr>
                  </a:outerShdw>
                </a:effectLst>
                <a:latin typeface="+mj-lt"/>
              </a:rPr>
              <a:t>                     uses Sufism (Islamic mysticism)</a:t>
            </a:r>
          </a:p>
          <a:p>
            <a:pPr>
              <a:buClr>
                <a:srgbClr val="C00000"/>
              </a:buClr>
              <a:buSzPct val="100000"/>
              <a:buNone/>
            </a:pPr>
            <a:r>
              <a:rPr lang="en-US" sz="2400" dirty="0" smtClean="0">
                <a:solidFill>
                  <a:srgbClr val="002060"/>
                </a:solidFill>
                <a:effectLst>
                  <a:outerShdw blurRad="38100" dist="38100" dir="2700000" algn="tl">
                    <a:srgbClr val="000000">
                      <a:alpha val="43137"/>
                    </a:srgbClr>
                  </a:outerShdw>
                </a:effectLst>
                <a:latin typeface="+mj-lt"/>
              </a:rPr>
              <a:t>          </a:t>
            </a:r>
            <a:r>
              <a:rPr lang="en-US" sz="2400" b="1" dirty="0" smtClean="0">
                <a:solidFill>
                  <a:srgbClr val="002060"/>
                </a:solidFill>
                <a:effectLst>
                  <a:outerShdw blurRad="38100" dist="38100" dir="2700000" algn="tl">
                    <a:srgbClr val="000000">
                      <a:alpha val="43137"/>
                    </a:srgbClr>
                  </a:outerShdw>
                </a:effectLst>
                <a:latin typeface="+mj-lt"/>
              </a:rPr>
              <a:t>Mark Hyman: </a:t>
            </a:r>
            <a:r>
              <a:rPr lang="en-US" sz="2400" dirty="0" smtClean="0">
                <a:solidFill>
                  <a:srgbClr val="002060"/>
                </a:solidFill>
                <a:effectLst>
                  <a:outerShdw blurRad="38100" dist="38100" dir="2700000" algn="tl">
                    <a:srgbClr val="000000">
                      <a:alpha val="43137"/>
                    </a:srgbClr>
                  </a:outerShdw>
                </a:effectLst>
                <a:latin typeface="+mj-lt"/>
              </a:rPr>
              <a:t>metabolism expert; Dr. Hyman is Chairman of the Institute for Functional Medicine, and was awarded its 2009 </a:t>
            </a:r>
            <a:r>
              <a:rPr lang="en-US" sz="2400" dirty="0" err="1" smtClean="0">
                <a:solidFill>
                  <a:srgbClr val="002060"/>
                </a:solidFill>
                <a:effectLst>
                  <a:outerShdw blurRad="38100" dist="38100" dir="2700000" algn="tl">
                    <a:srgbClr val="000000">
                      <a:alpha val="43137"/>
                    </a:srgbClr>
                  </a:outerShdw>
                </a:effectLst>
                <a:latin typeface="+mj-lt"/>
              </a:rPr>
              <a:t>Linus</a:t>
            </a:r>
            <a:r>
              <a:rPr lang="en-US" sz="2400" dirty="0" smtClean="0">
                <a:solidFill>
                  <a:srgbClr val="002060"/>
                </a:solidFill>
                <a:effectLst>
                  <a:outerShdw blurRad="38100" dist="38100" dir="2700000" algn="tl">
                    <a:srgbClr val="000000">
                      <a:alpha val="43137"/>
                    </a:srgbClr>
                  </a:outerShdw>
                </a:effectLst>
                <a:latin typeface="+mj-lt"/>
              </a:rPr>
              <a:t> Pauling Award for Leadership in Functional Medicine. He is currently medical editor at the Huffington Post and on the Medical Advisory Board at The Doctor Oz Show. He is on the Board of Directors of The Center for Mind-Body Medicine, and a faculty member of its Food As Medicine training program. He is also on the Board of Advisors of </a:t>
            </a:r>
            <a:r>
              <a:rPr lang="en-US" sz="2400" dirty="0" err="1" smtClean="0">
                <a:solidFill>
                  <a:srgbClr val="002060"/>
                </a:solidFill>
                <a:effectLst>
                  <a:outerShdw blurRad="38100" dist="38100" dir="2700000" algn="tl">
                    <a:srgbClr val="000000">
                      <a:alpha val="43137"/>
                    </a:srgbClr>
                  </a:outerShdw>
                </a:effectLst>
                <a:latin typeface="+mj-lt"/>
              </a:rPr>
              <a:t>Memhet</a:t>
            </a:r>
            <a:r>
              <a:rPr lang="en-US" sz="2400" dirty="0" smtClean="0">
                <a:solidFill>
                  <a:srgbClr val="002060"/>
                </a:solidFill>
                <a:effectLst>
                  <a:outerShdw blurRad="38100" dist="38100" dir="2700000" algn="tl">
                    <a:srgbClr val="000000">
                      <a:alpha val="43137"/>
                    </a:srgbClr>
                  </a:outerShdw>
                </a:effectLst>
                <a:latin typeface="+mj-lt"/>
              </a:rPr>
              <a:t> Oz’s </a:t>
            </a:r>
            <a:r>
              <a:rPr lang="en-US" sz="2400" dirty="0" err="1" smtClean="0">
                <a:solidFill>
                  <a:srgbClr val="002060"/>
                </a:solidFill>
                <a:effectLst>
                  <a:outerShdw blurRad="38100" dist="38100" dir="2700000" algn="tl">
                    <a:srgbClr val="000000">
                      <a:alpha val="43137"/>
                    </a:srgbClr>
                  </a:outerShdw>
                </a:effectLst>
                <a:latin typeface="+mj-lt"/>
              </a:rPr>
              <a:t>HealthCorps</a:t>
            </a:r>
            <a:r>
              <a:rPr lang="en-US" sz="2400" dirty="0" smtClean="0">
                <a:solidFill>
                  <a:srgbClr val="002060"/>
                </a:solidFill>
                <a:effectLst>
                  <a:outerShdw blurRad="38100" dist="38100" dir="2700000" algn="tl">
                    <a:srgbClr val="000000">
                      <a:alpha val="43137"/>
                    </a:srgbClr>
                  </a:outerShdw>
                </a:effectLst>
                <a:latin typeface="+mj-lt"/>
              </a:rPr>
              <a:t>, which tackles the obesity epidemic by “educating the student body” in American high schools about nutrition, fitness and mental resilience.</a:t>
            </a:r>
          </a:p>
          <a:p>
            <a:pPr>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EASTERN RELIGIONS</a:t>
            </a:r>
            <a:endParaRPr lang="en-US" dirty="0">
              <a:solidFill>
                <a:srgbClr val="002060"/>
              </a:solidFill>
            </a:endParaRPr>
          </a:p>
        </p:txBody>
      </p:sp>
      <p:sp>
        <p:nvSpPr>
          <p:cNvPr id="3" name="Content Placeholder 2"/>
          <p:cNvSpPr>
            <a:spLocks noGrp="1"/>
          </p:cNvSpPr>
          <p:nvPr>
            <p:ph idx="1"/>
          </p:nvPr>
        </p:nvSpPr>
        <p:spPr>
          <a:xfrm>
            <a:off x="0" y="1600200"/>
            <a:ext cx="9144000" cy="5257800"/>
          </a:xfrm>
        </p:spPr>
        <p:txBody>
          <a:bodyPr>
            <a:normAutofit/>
          </a:bodyPr>
          <a:lstStyle/>
          <a:p>
            <a:pPr>
              <a:buClr>
                <a:srgbClr val="C00000"/>
              </a:buClr>
              <a:buSzPct val="100000"/>
            </a:pPr>
            <a:r>
              <a:rPr lang="en-US" sz="2400" dirty="0" smtClean="0">
                <a:solidFill>
                  <a:srgbClr val="002060"/>
                </a:solidFill>
                <a:latin typeface="+mj-lt"/>
              </a:rPr>
              <a:t>Daniel Amen: professor of clinical psychiatry at UC Irvine</a:t>
            </a:r>
          </a:p>
          <a:p>
            <a:pPr>
              <a:buClr>
                <a:srgbClr val="C00000"/>
              </a:buClr>
              <a:buSzPct val="100000"/>
            </a:pPr>
            <a:r>
              <a:rPr lang="en-US" sz="2400" dirty="0" smtClean="0">
                <a:solidFill>
                  <a:srgbClr val="002060"/>
                </a:solidFill>
                <a:effectLst>
                  <a:outerShdw blurRad="38100" dist="38100" dir="2700000" algn="tl">
                    <a:srgbClr val="000000">
                      <a:alpha val="43137"/>
                    </a:srgbClr>
                  </a:outerShdw>
                </a:effectLst>
                <a:latin typeface="+mj-lt"/>
              </a:rPr>
              <a:t>He recommends single photon emission computed tomography (SPECT) to help diagnose and manage cases of brain trauma, underachievement, school failure, depression, obsessive compulsive disorders, anxiety, aggressiveness, cognitive decline, and brain toxicity from drugs or alcohol. He claims to use SPECT to "re-balance a brain whose activity patterns are clearly abnormal.” He describes SPECT as a "window into the hardware of the soul.“</a:t>
            </a:r>
          </a:p>
          <a:p>
            <a:pPr>
              <a:buClr>
                <a:srgbClr val="C00000"/>
              </a:buClr>
              <a:buSzPct val="100000"/>
            </a:pPr>
            <a:r>
              <a:rPr lang="en-US" sz="2400" dirty="0" smtClean="0">
                <a:solidFill>
                  <a:srgbClr val="002060"/>
                </a:solidFill>
                <a:effectLst>
                  <a:outerShdw blurRad="38100" dist="38100" dir="2700000" algn="tl">
                    <a:srgbClr val="000000">
                      <a:alpha val="43137"/>
                    </a:srgbClr>
                  </a:outerShdw>
                </a:effectLst>
                <a:latin typeface="+mj-lt"/>
              </a:rPr>
              <a:t>Everything starts and ends in your Brain-Soul connection</a:t>
            </a:r>
            <a:r>
              <a:rPr lang="en-US" sz="2400" dirty="0" smtClean="0"/>
              <a:t>.</a:t>
            </a:r>
          </a:p>
          <a:p>
            <a:pPr>
              <a:buClr>
                <a:srgbClr val="C00000"/>
              </a:buClr>
              <a:buSzPct val="100000"/>
            </a:pPr>
            <a:r>
              <a:rPr lang="en-US" sz="2400" dirty="0" smtClean="0">
                <a:solidFill>
                  <a:srgbClr val="002060"/>
                </a:solidFill>
                <a:effectLst>
                  <a:outerShdw blurRad="38100" dist="38100" dir="2700000" algn="tl">
                    <a:srgbClr val="000000">
                      <a:alpha val="43137"/>
                    </a:srgbClr>
                  </a:outerShdw>
                </a:effectLst>
                <a:latin typeface="+mj-lt"/>
              </a:rPr>
              <a:t>Works with T. J. </a:t>
            </a:r>
            <a:r>
              <a:rPr lang="en-US" sz="2400" dirty="0" err="1" smtClean="0">
                <a:solidFill>
                  <a:srgbClr val="002060"/>
                </a:solidFill>
                <a:effectLst>
                  <a:outerShdw blurRad="38100" dist="38100" dir="2700000" algn="tl">
                    <a:srgbClr val="000000">
                      <a:alpha val="43137"/>
                    </a:srgbClr>
                  </a:outerShdw>
                </a:effectLst>
                <a:latin typeface="+mj-lt"/>
              </a:rPr>
              <a:t>Bartel</a:t>
            </a:r>
            <a:r>
              <a:rPr lang="en-US" sz="2400" dirty="0" smtClean="0">
                <a:solidFill>
                  <a:srgbClr val="002060"/>
                </a:solidFill>
                <a:effectLst>
                  <a:outerShdw blurRad="38100" dist="38100" dir="2700000" algn="tl">
                    <a:srgbClr val="000000">
                      <a:alpha val="43137"/>
                    </a:srgbClr>
                  </a:outerShdw>
                </a:effectLst>
                <a:latin typeface="+mj-lt"/>
              </a:rPr>
              <a:t>, a </a:t>
            </a:r>
            <a:r>
              <a:rPr lang="en-US" sz="2400" dirty="0" err="1" smtClean="0">
                <a:solidFill>
                  <a:srgbClr val="002060"/>
                </a:solidFill>
                <a:effectLst>
                  <a:outerShdw blurRad="38100" dist="38100" dir="2700000" algn="tl">
                    <a:srgbClr val="000000">
                      <a:alpha val="43137"/>
                    </a:srgbClr>
                  </a:outerShdw>
                </a:effectLst>
                <a:latin typeface="+mj-lt"/>
              </a:rPr>
              <a:t>Tantra</a:t>
            </a:r>
            <a:r>
              <a:rPr lang="en-US" sz="2400" dirty="0" smtClean="0">
                <a:solidFill>
                  <a:srgbClr val="002060"/>
                </a:solidFill>
                <a:effectLst>
                  <a:outerShdw blurRad="38100" dist="38100" dir="2700000" algn="tl">
                    <a:srgbClr val="000000">
                      <a:alpha val="43137"/>
                    </a:srgbClr>
                  </a:outerShdw>
                </a:effectLst>
                <a:latin typeface="+mj-lt"/>
              </a:rPr>
              <a:t> educator (advocates meditation energy found in chakras combining with sex with </a:t>
            </a:r>
            <a:r>
              <a:rPr lang="en-US" sz="2400" dirty="0" err="1" smtClean="0">
                <a:solidFill>
                  <a:srgbClr val="002060"/>
                </a:solidFill>
                <a:effectLst>
                  <a:outerShdw blurRad="38100" dist="38100" dir="2700000" algn="tl">
                    <a:srgbClr val="000000">
                      <a:alpha val="43137"/>
                    </a:srgbClr>
                  </a:outerShdw>
                </a:effectLst>
                <a:latin typeface="+mj-lt"/>
              </a:rPr>
              <a:t>ishvara</a:t>
            </a:r>
            <a:r>
              <a:rPr lang="en-US" sz="2400" dirty="0" smtClean="0">
                <a:solidFill>
                  <a:srgbClr val="002060"/>
                </a:solidFill>
                <a:effectLst>
                  <a:outerShdw blurRad="38100" dist="38100" dir="2700000" algn="tl">
                    <a:srgbClr val="000000">
                      <a:alpha val="43137"/>
                    </a:srgbClr>
                  </a:outerShdw>
                </a:effectLst>
                <a:latin typeface="+mj-lt"/>
              </a:rPr>
              <a:t> – personal god)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2060"/>
                </a:solidFill>
              </a:rPr>
              <a:t>THE OCCULT</a:t>
            </a:r>
            <a:endParaRPr lang="en-US" dirty="0">
              <a:solidFill>
                <a:srgbClr val="002060"/>
              </a:solidFill>
            </a:endParaRPr>
          </a:p>
        </p:txBody>
      </p:sp>
      <p:sp>
        <p:nvSpPr>
          <p:cNvPr id="3" name="Content Placeholder 2"/>
          <p:cNvSpPr>
            <a:spLocks noGrp="1"/>
          </p:cNvSpPr>
          <p:nvPr>
            <p:ph idx="1"/>
          </p:nvPr>
        </p:nvSpPr>
        <p:spPr>
          <a:xfrm>
            <a:off x="0" y="1447800"/>
            <a:ext cx="9144000" cy="5410200"/>
          </a:xfrm>
        </p:spPr>
        <p:txBody>
          <a:bodyPr>
            <a:normAutofit/>
          </a:bodyPr>
          <a:lstStyle/>
          <a:p>
            <a:pPr>
              <a:buClr>
                <a:srgbClr val="C00000"/>
              </a:buClr>
              <a:buSzPct val="100000"/>
            </a:pPr>
            <a:r>
              <a:rPr lang="en-US" sz="2800" dirty="0" smtClean="0">
                <a:solidFill>
                  <a:srgbClr val="002060"/>
                </a:solidFill>
                <a:effectLst>
                  <a:outerShdw blurRad="38100" dist="38100" dir="2700000" algn="tl">
                    <a:srgbClr val="000000">
                      <a:alpha val="43137"/>
                    </a:srgbClr>
                  </a:outerShdw>
                </a:effectLst>
                <a:latin typeface="+mj-lt"/>
              </a:rPr>
              <a:t>Labyrinths: finding peace through walking the labyrinth (greatly predates Christianity)</a:t>
            </a:r>
          </a:p>
          <a:p>
            <a:pPr>
              <a:buClr>
                <a:srgbClr val="C00000"/>
              </a:buClr>
              <a:buSzPct val="100000"/>
            </a:pPr>
            <a:r>
              <a:rPr lang="en-US" sz="2800" dirty="0" smtClean="0">
                <a:solidFill>
                  <a:srgbClr val="002060"/>
                </a:solidFill>
                <a:effectLst>
                  <a:outerShdw blurRad="38100" dist="38100" dir="2700000" algn="tl">
                    <a:srgbClr val="000000">
                      <a:alpha val="43137"/>
                    </a:srgbClr>
                  </a:outerShdw>
                </a:effectLst>
                <a:latin typeface="+mj-lt"/>
              </a:rPr>
              <a:t>Advocates “spirit guides;”  part of WICCA but also of other New Age movements</a:t>
            </a:r>
          </a:p>
          <a:p>
            <a:pPr>
              <a:buClr>
                <a:srgbClr val="C00000"/>
              </a:buClr>
              <a:buSzPct val="100000"/>
            </a:pPr>
            <a:r>
              <a:rPr lang="en-US" sz="2800" dirty="0" smtClean="0">
                <a:solidFill>
                  <a:srgbClr val="002060"/>
                </a:solidFill>
                <a:effectLst>
                  <a:outerShdw blurRad="38100" dist="38100" dir="2700000" algn="tl">
                    <a:srgbClr val="000000">
                      <a:alpha val="43137"/>
                    </a:srgbClr>
                  </a:outerShdw>
                </a:effectLst>
                <a:latin typeface="+mj-lt"/>
              </a:rPr>
              <a:t>Advocates </a:t>
            </a:r>
            <a:r>
              <a:rPr lang="en-US" sz="2800" dirty="0" err="1" smtClean="0">
                <a:solidFill>
                  <a:srgbClr val="002060"/>
                </a:solidFill>
                <a:effectLst>
                  <a:outerShdw blurRad="38100" dist="38100" dir="2700000" algn="tl">
                    <a:srgbClr val="000000">
                      <a:alpha val="43137"/>
                    </a:srgbClr>
                  </a:outerShdw>
                </a:effectLst>
                <a:latin typeface="+mj-lt"/>
              </a:rPr>
              <a:t>interraction</a:t>
            </a:r>
            <a:r>
              <a:rPr lang="en-US" sz="2800" dirty="0" smtClean="0">
                <a:solidFill>
                  <a:srgbClr val="002060"/>
                </a:solidFill>
                <a:effectLst>
                  <a:outerShdw blurRad="38100" dist="38100" dir="2700000" algn="tl">
                    <a:srgbClr val="000000">
                      <a:alpha val="43137"/>
                    </a:srgbClr>
                  </a:outerShdw>
                </a:effectLst>
                <a:latin typeface="+mj-lt"/>
              </a:rPr>
              <a:t> with spiritual partners:</a:t>
            </a:r>
          </a:p>
          <a:p>
            <a:pPr>
              <a:buClr>
                <a:srgbClr val="C00000"/>
              </a:buClr>
              <a:buSzPct val="100000"/>
              <a:buNone/>
            </a:pPr>
            <a:r>
              <a:rPr lang="en-US" sz="2800" dirty="0" smtClean="0">
                <a:solidFill>
                  <a:srgbClr val="002060"/>
                </a:solidFill>
                <a:effectLst>
                  <a:outerShdw blurRad="38100" dist="38100" dir="2700000" algn="tl">
                    <a:srgbClr val="000000">
                      <a:alpha val="43137"/>
                    </a:srgbClr>
                  </a:outerShdw>
                </a:effectLst>
                <a:latin typeface="+mj-lt"/>
              </a:rPr>
              <a:t>           ascended masters (Reiki) </a:t>
            </a:r>
            <a:r>
              <a:rPr lang="en-US" sz="2800" dirty="0" err="1" smtClean="0">
                <a:solidFill>
                  <a:srgbClr val="002060"/>
                </a:solidFill>
                <a:effectLst>
                  <a:outerShdw blurRad="38100" dist="38100" dir="2700000" algn="tl">
                    <a:srgbClr val="000000">
                      <a:alpha val="43137"/>
                    </a:srgbClr>
                  </a:outerShdw>
                </a:effectLst>
                <a:latin typeface="+mj-lt"/>
              </a:rPr>
              <a:t>buddha</a:t>
            </a:r>
            <a:r>
              <a:rPr lang="en-US" sz="2800" dirty="0" smtClean="0">
                <a:solidFill>
                  <a:srgbClr val="002060"/>
                </a:solidFill>
                <a:effectLst>
                  <a:outerShdw blurRad="38100" dist="38100" dir="2700000" algn="tl">
                    <a:srgbClr val="000000">
                      <a:alpha val="43137"/>
                    </a:srgbClr>
                  </a:outerShdw>
                </a:effectLst>
                <a:latin typeface="+mj-lt"/>
              </a:rPr>
              <a:t>, </a:t>
            </a:r>
            <a:r>
              <a:rPr lang="en-US" sz="2800" dirty="0" err="1" smtClean="0">
                <a:solidFill>
                  <a:srgbClr val="002060"/>
                </a:solidFill>
                <a:effectLst>
                  <a:outerShdw blurRad="38100" dist="38100" dir="2700000" algn="tl">
                    <a:srgbClr val="000000">
                      <a:alpha val="43137"/>
                    </a:srgbClr>
                  </a:outerShdw>
                </a:effectLst>
                <a:latin typeface="+mj-lt"/>
              </a:rPr>
              <a:t>krishna</a:t>
            </a:r>
            <a:r>
              <a:rPr lang="en-US" sz="2800" dirty="0" smtClean="0">
                <a:solidFill>
                  <a:srgbClr val="002060"/>
                </a:solidFill>
                <a:effectLst>
                  <a:outerShdw blurRad="38100" dist="38100" dir="2700000" algn="tl">
                    <a:srgbClr val="000000">
                      <a:alpha val="43137"/>
                    </a:srgbClr>
                  </a:outerShdw>
                </a:effectLst>
                <a:latin typeface="+mj-lt"/>
              </a:rPr>
              <a:t>, Jesus</a:t>
            </a:r>
          </a:p>
          <a:p>
            <a:pPr>
              <a:buClr>
                <a:srgbClr val="C00000"/>
              </a:buClr>
              <a:buSzPct val="100000"/>
              <a:buNone/>
            </a:pPr>
            <a:r>
              <a:rPr lang="en-US" sz="2800" dirty="0" smtClean="0">
                <a:solidFill>
                  <a:srgbClr val="002060"/>
                </a:solidFill>
                <a:effectLst>
                  <a:outerShdw blurRad="38100" dist="38100" dir="2700000" algn="tl">
                    <a:srgbClr val="000000">
                      <a:alpha val="43137"/>
                    </a:srgbClr>
                  </a:outerShdw>
                </a:effectLst>
                <a:latin typeface="+mj-lt"/>
              </a:rPr>
              <a:t>           ancestral guides</a:t>
            </a:r>
          </a:p>
          <a:p>
            <a:pPr>
              <a:buClr>
                <a:srgbClr val="C00000"/>
              </a:buClr>
              <a:buSzPct val="100000"/>
              <a:buNone/>
            </a:pPr>
            <a:r>
              <a:rPr lang="en-US" sz="2800" dirty="0" smtClean="0">
                <a:solidFill>
                  <a:srgbClr val="002060"/>
                </a:solidFill>
                <a:effectLst>
                  <a:outerShdw blurRad="38100" dist="38100" dir="2700000" algn="tl">
                    <a:srgbClr val="000000">
                      <a:alpha val="43137"/>
                    </a:srgbClr>
                  </a:outerShdw>
                </a:effectLst>
                <a:latin typeface="+mj-lt"/>
              </a:rPr>
              <a:t>           teacher </a:t>
            </a:r>
            <a:r>
              <a:rPr lang="en-US" sz="2800" dirty="0" err="1" smtClean="0">
                <a:solidFill>
                  <a:srgbClr val="002060"/>
                </a:solidFill>
                <a:effectLst>
                  <a:outerShdw blurRad="38100" dist="38100" dir="2700000" algn="tl">
                    <a:srgbClr val="000000">
                      <a:alpha val="43137"/>
                    </a:srgbClr>
                  </a:outerShdw>
                </a:effectLst>
                <a:latin typeface="+mj-lt"/>
              </a:rPr>
              <a:t>buides</a:t>
            </a:r>
            <a:endParaRPr lang="en-US" sz="28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buNone/>
            </a:pPr>
            <a:r>
              <a:rPr lang="en-US" sz="2800" dirty="0" smtClean="0">
                <a:solidFill>
                  <a:srgbClr val="002060"/>
                </a:solidFill>
                <a:effectLst>
                  <a:outerShdw blurRad="38100" dist="38100" dir="2700000" algn="tl">
                    <a:srgbClr val="000000">
                      <a:alpha val="43137"/>
                    </a:srgbClr>
                  </a:outerShdw>
                </a:effectLst>
                <a:latin typeface="+mj-lt"/>
              </a:rPr>
              <a:t>           animal guides</a:t>
            </a:r>
          </a:p>
          <a:p>
            <a:pPr>
              <a:buClr>
                <a:srgbClr val="C00000"/>
              </a:buClr>
              <a:buSzPct val="100000"/>
            </a:pPr>
            <a:r>
              <a:rPr lang="en-US" sz="2800" dirty="0" smtClean="0">
                <a:solidFill>
                  <a:srgbClr val="002060"/>
                </a:solidFill>
                <a:effectLst>
                  <a:outerShdw blurRad="38100" dist="38100" dir="2700000" algn="tl">
                    <a:srgbClr val="000000">
                      <a:alpha val="43137"/>
                    </a:srgbClr>
                  </a:outerShdw>
                </a:effectLst>
                <a:latin typeface="+mj-lt"/>
              </a:rPr>
              <a:t>Advocates answers from these spiritual partners; introduction tool: </a:t>
            </a:r>
            <a:r>
              <a:rPr lang="en-US" sz="2800" dirty="0" err="1" smtClean="0">
                <a:solidFill>
                  <a:srgbClr val="002060"/>
                </a:solidFill>
                <a:effectLst>
                  <a:outerShdw blurRad="38100" dist="38100" dir="2700000" algn="tl">
                    <a:srgbClr val="000000">
                      <a:alpha val="43137"/>
                    </a:srgbClr>
                  </a:outerShdw>
                </a:effectLst>
                <a:latin typeface="+mj-lt"/>
              </a:rPr>
              <a:t>oiuja</a:t>
            </a:r>
            <a:r>
              <a:rPr lang="en-US" sz="2800" dirty="0" smtClean="0">
                <a:solidFill>
                  <a:srgbClr val="002060"/>
                </a:solidFill>
                <a:effectLst>
                  <a:outerShdw blurRad="38100" dist="38100" dir="2700000" algn="tl">
                    <a:srgbClr val="000000">
                      <a:alpha val="43137"/>
                    </a:srgbClr>
                  </a:outerShdw>
                </a:effectLst>
                <a:latin typeface="+mj-lt"/>
              </a:rPr>
              <a:t> board</a:t>
            </a: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dirty="0" smtClean="0">
              <a:solidFill>
                <a:srgbClr val="002060"/>
              </a:solidFill>
              <a:latin typeface="+mj-lt"/>
            </a:endParaRPr>
          </a:p>
          <a:p>
            <a:pPr>
              <a:buClr>
                <a:srgbClr val="C00000"/>
              </a:buClr>
              <a:buSzPct val="100000"/>
            </a:pPr>
            <a:endParaRPr lang="en-US" dirty="0" smtClean="0">
              <a:solidFill>
                <a:srgbClr val="002060"/>
              </a:solidFill>
              <a:latin typeface="+mj-lt"/>
            </a:endParaRPr>
          </a:p>
          <a:p>
            <a:pPr>
              <a:buClr>
                <a:srgbClr val="C00000"/>
              </a:buClr>
              <a:buSzPct val="100000"/>
            </a:pPr>
            <a:endParaRPr lang="en-US" dirty="0">
              <a:solidFill>
                <a:srgbClr val="002060"/>
              </a:solidFill>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solidFill>
                  <a:srgbClr val="002060"/>
                </a:solidFill>
              </a:rPr>
              <a:t>SUMMARY</a:t>
            </a:r>
            <a:endParaRPr lang="en-US" dirty="0">
              <a:solidFill>
                <a:srgbClr val="002060"/>
              </a:solidFill>
            </a:endParaRPr>
          </a:p>
        </p:txBody>
      </p:sp>
      <p:sp>
        <p:nvSpPr>
          <p:cNvPr id="3" name="Content Placeholder 2"/>
          <p:cNvSpPr>
            <a:spLocks noGrp="1"/>
          </p:cNvSpPr>
          <p:nvPr>
            <p:ph idx="1"/>
          </p:nvPr>
        </p:nvSpPr>
        <p:spPr>
          <a:xfrm>
            <a:off x="0" y="1219200"/>
            <a:ext cx="9144000" cy="5638800"/>
          </a:xfrm>
        </p:spPr>
        <p:txBody>
          <a:bodyPr>
            <a:normAutofit fontScale="92500" lnSpcReduction="20000"/>
          </a:bodyPr>
          <a:lstStyle/>
          <a:p>
            <a:pPr>
              <a:buClr>
                <a:srgbClr val="C00000"/>
              </a:buClr>
              <a:buSzPct val="100000"/>
              <a:buFont typeface="Wingdings" pitchFamily="2" charset="2"/>
              <a:buChar char="v"/>
            </a:pPr>
            <a:r>
              <a:rPr lang="en-US" sz="2600" dirty="0" smtClean="0">
                <a:solidFill>
                  <a:srgbClr val="002060"/>
                </a:solidFill>
                <a:effectLst>
                  <a:outerShdw blurRad="38100" dist="38100" dir="2700000" algn="tl">
                    <a:srgbClr val="000000">
                      <a:alpha val="43137"/>
                    </a:srgbClr>
                  </a:outerShdw>
                </a:effectLst>
                <a:latin typeface="+mj-lt"/>
              </a:rPr>
              <a:t>We don’t need new “tricks” to relate to God</a:t>
            </a:r>
          </a:p>
          <a:p>
            <a:pPr>
              <a:buClr>
                <a:srgbClr val="C00000"/>
              </a:buClr>
              <a:buSzPct val="100000"/>
              <a:buFont typeface="Wingdings" pitchFamily="2" charset="2"/>
              <a:buChar char="v"/>
            </a:pPr>
            <a:r>
              <a:rPr lang="en-US" sz="2600" b="1" dirty="0" smtClean="0">
                <a:solidFill>
                  <a:srgbClr val="002060"/>
                </a:solidFill>
                <a:effectLst>
                  <a:outerShdw blurRad="38100" dist="38100" dir="2700000" algn="tl">
                    <a:srgbClr val="000000">
                      <a:alpha val="43137"/>
                    </a:srgbClr>
                  </a:outerShdw>
                </a:effectLst>
                <a:latin typeface="+mj-lt"/>
              </a:rPr>
              <a:t>Hebrews 13:8  </a:t>
            </a:r>
            <a:r>
              <a:rPr lang="en-US" sz="2600" dirty="0" smtClean="0">
                <a:solidFill>
                  <a:srgbClr val="002060"/>
                </a:solidFill>
                <a:effectLst>
                  <a:outerShdw blurRad="38100" dist="38100" dir="2700000" algn="tl">
                    <a:srgbClr val="000000">
                      <a:alpha val="43137"/>
                    </a:srgbClr>
                  </a:outerShdw>
                </a:effectLst>
                <a:latin typeface="+mj-lt"/>
              </a:rPr>
              <a:t>Jesus Christ is the same yesterday and today and forever. </a:t>
            </a:r>
          </a:p>
          <a:p>
            <a:pPr>
              <a:buClr>
                <a:srgbClr val="C00000"/>
              </a:buClr>
              <a:buSzPct val="100000"/>
              <a:buFont typeface="Wingdings" pitchFamily="2" charset="2"/>
              <a:buChar char="v"/>
            </a:pPr>
            <a:r>
              <a:rPr lang="en-US" sz="2600" dirty="0" smtClean="0">
                <a:solidFill>
                  <a:srgbClr val="002060"/>
                </a:solidFill>
                <a:effectLst>
                  <a:outerShdw blurRad="38100" dist="38100" dir="2700000" algn="tl">
                    <a:srgbClr val="000000">
                      <a:alpha val="43137"/>
                    </a:srgbClr>
                  </a:outerShdw>
                </a:effectLst>
                <a:latin typeface="+mj-lt"/>
              </a:rPr>
              <a:t>Knowledge of God’s word can prevent us from being deceived</a:t>
            </a:r>
          </a:p>
          <a:p>
            <a:pPr>
              <a:buClr>
                <a:srgbClr val="C00000"/>
              </a:buClr>
              <a:buSzPct val="100000"/>
              <a:buFont typeface="Wingdings" pitchFamily="2" charset="2"/>
              <a:buChar char="v"/>
            </a:pPr>
            <a:r>
              <a:rPr lang="en-US" sz="2600" b="1" dirty="0" smtClean="0">
                <a:solidFill>
                  <a:srgbClr val="002060"/>
                </a:solidFill>
                <a:effectLst>
                  <a:outerShdw blurRad="38100" dist="38100" dir="2700000" algn="tl">
                    <a:srgbClr val="000000">
                      <a:alpha val="43137"/>
                    </a:srgbClr>
                  </a:outerShdw>
                </a:effectLst>
                <a:latin typeface="+mj-lt"/>
              </a:rPr>
              <a:t>Hebrews 5:12-14  </a:t>
            </a:r>
            <a:r>
              <a:rPr lang="en-US" sz="2600" dirty="0" smtClean="0">
                <a:solidFill>
                  <a:srgbClr val="002060"/>
                </a:solidFill>
                <a:effectLst>
                  <a:outerShdw blurRad="38100" dist="38100" dir="2700000" algn="tl">
                    <a:srgbClr val="000000">
                      <a:alpha val="43137"/>
                    </a:srgbClr>
                  </a:outerShdw>
                </a:effectLst>
                <a:latin typeface="+mj-lt"/>
              </a:rPr>
              <a:t>For though by this time you ought to be teachers, you have need again for someone to teach you the elementary principles of the oracles of God, and you have come to need milk and not solid food. For everyone who partakes only of milk is not accustomed to the word of righteousness, for he is an infant. But solid food is for the mature, who because of practice have their senses trained to discern good and evil.</a:t>
            </a:r>
          </a:p>
          <a:p>
            <a:pPr>
              <a:buClr>
                <a:srgbClr val="C00000"/>
              </a:buClr>
              <a:buSzPct val="100000"/>
              <a:buFont typeface="Wingdings" pitchFamily="2" charset="2"/>
              <a:buChar char="v"/>
            </a:pPr>
            <a:r>
              <a:rPr lang="en-US" sz="2600" dirty="0" smtClean="0">
                <a:solidFill>
                  <a:srgbClr val="002060"/>
                </a:solidFill>
                <a:effectLst>
                  <a:outerShdw blurRad="38100" dist="38100" dir="2700000" algn="tl">
                    <a:srgbClr val="000000">
                      <a:alpha val="43137"/>
                    </a:srgbClr>
                  </a:outerShdw>
                </a:effectLst>
                <a:latin typeface="+mj-lt"/>
              </a:rPr>
              <a:t> discern: </a:t>
            </a:r>
            <a:r>
              <a:rPr lang="en-US" sz="2600" i="1" dirty="0" err="1" smtClean="0">
                <a:solidFill>
                  <a:srgbClr val="002060"/>
                </a:solidFill>
                <a:effectLst>
                  <a:outerShdw blurRad="38100" dist="38100" dir="2700000" algn="tl">
                    <a:srgbClr val="000000">
                      <a:alpha val="43137"/>
                    </a:srgbClr>
                  </a:outerShdw>
                </a:effectLst>
                <a:latin typeface="+mj-lt"/>
              </a:rPr>
              <a:t>diakrisis</a:t>
            </a:r>
            <a:r>
              <a:rPr lang="en-US" sz="2600" i="1" dirty="0" smtClean="0">
                <a:solidFill>
                  <a:srgbClr val="002060"/>
                </a:solidFill>
                <a:effectLst>
                  <a:outerShdw blurRad="38100" dist="38100" dir="2700000" algn="tl">
                    <a:srgbClr val="000000">
                      <a:alpha val="43137"/>
                    </a:srgbClr>
                  </a:outerShdw>
                </a:effectLst>
                <a:latin typeface="+mj-lt"/>
              </a:rPr>
              <a:t>:</a:t>
            </a:r>
            <a:r>
              <a:rPr lang="en-US" sz="2600" dirty="0" smtClean="0">
                <a:solidFill>
                  <a:srgbClr val="002060"/>
                </a:solidFill>
                <a:effectLst>
                  <a:outerShdw blurRad="38100" dist="38100" dir="2700000" algn="tl">
                    <a:srgbClr val="000000">
                      <a:alpha val="43137"/>
                    </a:srgbClr>
                  </a:outerShdw>
                </a:effectLst>
                <a:latin typeface="+mj-lt"/>
              </a:rPr>
              <a:t>  to judge or distinguish</a:t>
            </a:r>
          </a:p>
          <a:p>
            <a:pPr>
              <a:buClr>
                <a:srgbClr val="C00000"/>
              </a:buClr>
              <a:buSzPct val="100000"/>
              <a:buFont typeface="Wingdings" pitchFamily="2" charset="2"/>
              <a:buChar char="v"/>
            </a:pPr>
            <a:r>
              <a:rPr lang="en-US" sz="2600" dirty="0" smtClean="0">
                <a:solidFill>
                  <a:srgbClr val="002060"/>
                </a:solidFill>
                <a:effectLst>
                  <a:outerShdw blurRad="38100" dist="38100" dir="2700000" algn="tl">
                    <a:srgbClr val="000000">
                      <a:alpha val="43137"/>
                    </a:srgbClr>
                  </a:outerShdw>
                </a:effectLst>
                <a:latin typeface="+mj-lt"/>
              </a:rPr>
              <a:t>Jeremiah 14:14</a:t>
            </a:r>
          </a:p>
          <a:p>
            <a:pPr>
              <a:buClr>
                <a:srgbClr val="C00000"/>
              </a:buClr>
              <a:buSzPct val="100000"/>
              <a:buFont typeface="Wingdings" pitchFamily="2" charset="2"/>
              <a:buChar char="v"/>
            </a:pPr>
            <a:r>
              <a:rPr lang="en-US" sz="2600" b="1" dirty="0" smtClean="0">
                <a:solidFill>
                  <a:srgbClr val="002060"/>
                </a:solidFill>
                <a:effectLst>
                  <a:outerShdw blurRad="38100" dist="38100" dir="2700000" algn="tl">
                    <a:srgbClr val="000000">
                      <a:alpha val="43137"/>
                    </a:srgbClr>
                  </a:outerShdw>
                </a:effectLst>
                <a:latin typeface="+mj-lt"/>
              </a:rPr>
              <a:t>1 Timothy 4:1  </a:t>
            </a:r>
            <a:r>
              <a:rPr lang="en-US" sz="2600" dirty="0" smtClean="0">
                <a:solidFill>
                  <a:srgbClr val="002060"/>
                </a:solidFill>
                <a:effectLst>
                  <a:outerShdw blurRad="38100" dist="38100" dir="2700000" algn="tl">
                    <a:srgbClr val="000000">
                      <a:alpha val="43137"/>
                    </a:srgbClr>
                  </a:outerShdw>
                </a:effectLst>
                <a:latin typeface="+mj-lt"/>
              </a:rPr>
              <a:t>But the Spirit explicitly says that in later times some will fall away from the faith, paying attention to deceitful spirits and doctrines of demons… </a:t>
            </a:r>
            <a:endParaRPr lang="en-US" sz="2400" dirty="0">
              <a:solidFill>
                <a:srgbClr val="002060"/>
              </a:solidFill>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TAKING THE SPIRIT’S ROLE</a:t>
            </a:r>
            <a:endParaRPr lang="en-US" dirty="0">
              <a:solidFill>
                <a:srgbClr val="002060"/>
              </a:solidFill>
            </a:endParaRPr>
          </a:p>
        </p:txBody>
      </p:sp>
      <p:sp>
        <p:nvSpPr>
          <p:cNvPr id="3" name="Content Placeholder 2"/>
          <p:cNvSpPr>
            <a:spLocks noGrp="1"/>
          </p:cNvSpPr>
          <p:nvPr>
            <p:ph idx="1"/>
          </p:nvPr>
        </p:nvSpPr>
        <p:spPr>
          <a:xfrm>
            <a:off x="0" y="1447800"/>
            <a:ext cx="9144000" cy="5410200"/>
          </a:xfrm>
        </p:spPr>
        <p:txBody>
          <a:bodyPr>
            <a:normAutofit fontScale="70000" lnSpcReduction="20000"/>
          </a:bodyPr>
          <a:lstStyle/>
          <a:p>
            <a:pPr>
              <a:lnSpc>
                <a:spcPct val="120000"/>
              </a:lnSpc>
              <a:spcBef>
                <a:spcPts val="600"/>
              </a:spcBef>
              <a:buClr>
                <a:srgbClr val="C00000"/>
              </a:buClr>
              <a:buSzPct val="100000"/>
            </a:pPr>
            <a:r>
              <a:rPr lang="en-US" sz="3400" dirty="0" err="1" smtClean="0">
                <a:solidFill>
                  <a:srgbClr val="002060"/>
                </a:solidFill>
                <a:effectLst>
                  <a:outerShdw blurRad="38100" dist="38100" dir="2700000" algn="tl">
                    <a:srgbClr val="000000">
                      <a:alpha val="43137"/>
                    </a:srgbClr>
                  </a:outerShdw>
                </a:effectLst>
                <a:latin typeface="+mj-lt"/>
              </a:rPr>
              <a:t>Emergents</a:t>
            </a:r>
            <a:r>
              <a:rPr lang="en-US" sz="3400" dirty="0" smtClean="0">
                <a:solidFill>
                  <a:srgbClr val="002060"/>
                </a:solidFill>
                <a:effectLst>
                  <a:outerShdw blurRad="38100" dist="38100" dir="2700000" algn="tl">
                    <a:srgbClr val="000000">
                      <a:alpha val="43137"/>
                    </a:srgbClr>
                  </a:outerShdw>
                </a:effectLst>
                <a:latin typeface="+mj-lt"/>
              </a:rPr>
              <a:t> believe that when we become “vintage,” looking back to the “original church” we actually become co-creators of a new world order with God</a:t>
            </a:r>
          </a:p>
          <a:p>
            <a:pPr>
              <a:lnSpc>
                <a:spcPct val="120000"/>
              </a:lnSpc>
              <a:spcBef>
                <a:spcPts val="600"/>
              </a:spcBef>
              <a:buClr>
                <a:srgbClr val="C00000"/>
              </a:buClr>
              <a:buSzPct val="100000"/>
            </a:pPr>
            <a:r>
              <a:rPr lang="en-US" sz="3400" dirty="0" smtClean="0">
                <a:solidFill>
                  <a:srgbClr val="002060"/>
                </a:solidFill>
                <a:effectLst>
                  <a:outerShdw blurRad="38100" dist="38100" dir="2700000" algn="tl">
                    <a:srgbClr val="000000">
                      <a:alpha val="43137"/>
                    </a:srgbClr>
                  </a:outerShdw>
                </a:effectLst>
                <a:latin typeface="+mj-lt"/>
              </a:rPr>
              <a:t>All prayer is driven by our thought process and the beliefs of our own egos.  We co-create with God through positive prayer and negative prayer.  This is true whether our behaviors and choices are conscious or unconscious. </a:t>
            </a:r>
            <a:r>
              <a:rPr lang="en-US" sz="2300" b="1" dirty="0" smtClean="0">
                <a:solidFill>
                  <a:srgbClr val="002060"/>
                </a:solidFill>
                <a:effectLst>
                  <a:outerShdw blurRad="38100" dist="38100" dir="2700000" algn="tl">
                    <a:srgbClr val="000000">
                      <a:alpha val="43137"/>
                    </a:srgbClr>
                  </a:outerShdw>
                </a:effectLst>
                <a:latin typeface="+mj-lt"/>
              </a:rPr>
              <a:t>Dick Rauscher, </a:t>
            </a:r>
            <a:r>
              <a:rPr lang="en-US" sz="2300" b="1" dirty="0" err="1" smtClean="0">
                <a:solidFill>
                  <a:srgbClr val="002060"/>
                </a:solidFill>
                <a:effectLst>
                  <a:outerShdw blurRad="38100" dist="38100" dir="2700000" algn="tl">
                    <a:srgbClr val="000000">
                      <a:alpha val="43137"/>
                    </a:srgbClr>
                  </a:outerShdw>
                </a:effectLst>
                <a:latin typeface="+mj-lt"/>
              </a:rPr>
              <a:t>Stonyhill</a:t>
            </a:r>
            <a:r>
              <a:rPr lang="en-US" sz="2300" b="1" dirty="0" smtClean="0">
                <a:solidFill>
                  <a:srgbClr val="002060"/>
                </a:solidFill>
                <a:effectLst>
                  <a:outerShdw blurRad="38100" dist="38100" dir="2700000" algn="tl">
                    <a:srgbClr val="000000">
                      <a:alpha val="43137"/>
                    </a:srgbClr>
                  </a:outerShdw>
                </a:effectLst>
                <a:latin typeface="+mj-lt"/>
              </a:rPr>
              <a:t> Institute</a:t>
            </a:r>
          </a:p>
          <a:p>
            <a:pPr>
              <a:lnSpc>
                <a:spcPct val="120000"/>
              </a:lnSpc>
              <a:spcBef>
                <a:spcPts val="600"/>
              </a:spcBef>
              <a:buClr>
                <a:srgbClr val="C00000"/>
              </a:buClr>
              <a:buSzPct val="100000"/>
            </a:pPr>
            <a:r>
              <a:rPr lang="en-US" sz="3400" b="1" dirty="0" smtClean="0">
                <a:solidFill>
                  <a:srgbClr val="002060"/>
                </a:solidFill>
                <a:effectLst>
                  <a:outerShdw blurRad="38100" dist="38100" dir="2700000" algn="tl">
                    <a:srgbClr val="000000">
                      <a:alpha val="43137"/>
                    </a:srgbClr>
                  </a:outerShdw>
                </a:effectLst>
                <a:latin typeface="+mj-lt"/>
              </a:rPr>
              <a:t>Romans 8:26-</a:t>
            </a:r>
            <a:r>
              <a:rPr lang="en-US" sz="3400" dirty="0" smtClean="0">
                <a:solidFill>
                  <a:srgbClr val="002060"/>
                </a:solidFill>
                <a:effectLst>
                  <a:outerShdw blurRad="38100" dist="38100" dir="2700000" algn="tl">
                    <a:srgbClr val="000000">
                      <a:alpha val="43137"/>
                    </a:srgbClr>
                  </a:outerShdw>
                </a:effectLst>
                <a:latin typeface="+mj-lt"/>
              </a:rPr>
              <a:t>The </a:t>
            </a:r>
            <a:r>
              <a:rPr lang="en-US" sz="3400" b="1" dirty="0" smtClean="0">
                <a:solidFill>
                  <a:srgbClr val="002060"/>
                </a:solidFill>
                <a:effectLst>
                  <a:outerShdw blurRad="38100" dist="38100" dir="2700000" algn="tl">
                    <a:srgbClr val="000000">
                      <a:alpha val="43137"/>
                    </a:srgbClr>
                  </a:outerShdw>
                </a:effectLst>
                <a:latin typeface="+mj-lt"/>
              </a:rPr>
              <a:t>27 </a:t>
            </a:r>
            <a:r>
              <a:rPr lang="en-US" sz="3400" dirty="0" smtClean="0">
                <a:solidFill>
                  <a:srgbClr val="002060"/>
                </a:solidFill>
                <a:effectLst>
                  <a:outerShdw blurRad="38100" dist="38100" dir="2700000" algn="tl">
                    <a:srgbClr val="000000">
                      <a:alpha val="43137"/>
                    </a:srgbClr>
                  </a:outerShdw>
                </a:effectLst>
                <a:latin typeface="+mj-lt"/>
              </a:rPr>
              <a:t>In the same way the Spirit also helps our weakness; for we do not know how to pray as we should, but the Spirit Himself intercedes for us with </a:t>
            </a:r>
            <a:r>
              <a:rPr lang="en-US" sz="3400" dirty="0" err="1" smtClean="0">
                <a:solidFill>
                  <a:srgbClr val="002060"/>
                </a:solidFill>
                <a:effectLst>
                  <a:outerShdw blurRad="38100" dist="38100" dir="2700000" algn="tl">
                    <a:srgbClr val="000000">
                      <a:alpha val="43137"/>
                    </a:srgbClr>
                  </a:outerShdw>
                </a:effectLst>
                <a:latin typeface="+mj-lt"/>
              </a:rPr>
              <a:t>groanings</a:t>
            </a:r>
            <a:r>
              <a:rPr lang="en-US" sz="3400" dirty="0" smtClean="0">
                <a:solidFill>
                  <a:srgbClr val="002060"/>
                </a:solidFill>
                <a:effectLst>
                  <a:outerShdw blurRad="38100" dist="38100" dir="2700000" algn="tl">
                    <a:srgbClr val="000000">
                      <a:alpha val="43137"/>
                    </a:srgbClr>
                  </a:outerShdw>
                </a:effectLst>
                <a:latin typeface="+mj-lt"/>
              </a:rPr>
              <a:t> too deep for words; and He who searches the hearts knows what the mind of the Spirit is, because He intercedes for the saints according to the will of God. </a:t>
            </a:r>
          </a:p>
          <a:p>
            <a:pPr>
              <a:lnSpc>
                <a:spcPct val="120000"/>
              </a:lnSpc>
              <a:spcBef>
                <a:spcPts val="600"/>
              </a:spcBef>
              <a:buClr>
                <a:srgbClr val="C00000"/>
              </a:buClr>
              <a:buSzPct val="100000"/>
            </a:pPr>
            <a:endParaRPr lang="en-US" sz="3400" dirty="0" smtClean="0">
              <a:solidFill>
                <a:srgbClr val="002060"/>
              </a:solidFill>
              <a:effectLst>
                <a:outerShdw blurRad="38100" dist="38100" dir="2700000" algn="tl">
                  <a:srgbClr val="000000">
                    <a:alpha val="43137"/>
                  </a:srgbClr>
                </a:outerShdw>
              </a:effectLst>
              <a:latin typeface="+mj-lt"/>
            </a:endParaRPr>
          </a:p>
          <a:p>
            <a:pPr>
              <a:lnSpc>
                <a:spcPct val="120000"/>
              </a:lnSpc>
              <a:spcBef>
                <a:spcPts val="600"/>
              </a:spcBef>
              <a:buClr>
                <a:srgbClr val="C00000"/>
              </a:buClr>
              <a:buSzPct val="100000"/>
            </a:pPr>
            <a:endParaRPr lang="en-US" sz="3400" dirty="0" smtClean="0">
              <a:solidFill>
                <a:srgbClr val="002060"/>
              </a:solidFill>
              <a:effectLst>
                <a:outerShdw blurRad="38100" dist="38100" dir="2700000" algn="tl">
                  <a:srgbClr val="000000">
                    <a:alpha val="43137"/>
                  </a:srgbClr>
                </a:outerShdw>
              </a:effectLst>
              <a:latin typeface="+mj-lt"/>
            </a:endParaRPr>
          </a:p>
          <a:p>
            <a:pPr>
              <a:lnSpc>
                <a:spcPct val="120000"/>
              </a:lnSpc>
              <a:spcBef>
                <a:spcPts val="1200"/>
              </a:spcBef>
              <a:buClr>
                <a:srgbClr val="C00000"/>
              </a:buClr>
              <a:buSzPct val="100000"/>
            </a:pPr>
            <a:endParaRPr lang="en-US" dirty="0" smtClean="0">
              <a:solidFill>
                <a:srgbClr val="002060"/>
              </a:solidFill>
              <a:effectLst>
                <a:outerShdw blurRad="38100" dist="38100" dir="2700000" algn="tl">
                  <a:srgbClr val="000000">
                    <a:alpha val="43137"/>
                  </a:srgbClr>
                </a:outerShdw>
              </a:effectLst>
              <a:latin typeface="+mj-lt"/>
            </a:endParaRPr>
          </a:p>
          <a:p>
            <a:pPr>
              <a:lnSpc>
                <a:spcPct val="120000"/>
              </a:lnSpc>
              <a:spcBef>
                <a:spcPts val="1200"/>
              </a:spcBef>
              <a:buClr>
                <a:srgbClr val="C00000"/>
              </a:buClr>
              <a:buSzPct val="100000"/>
            </a:pPr>
            <a:endParaRPr lang="en-US"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DAN KIMBALL</a:t>
            </a:r>
            <a:endParaRPr lang="en-US" dirty="0"/>
          </a:p>
        </p:txBody>
      </p:sp>
      <p:sp>
        <p:nvSpPr>
          <p:cNvPr id="3" name="Content Placeholder 2"/>
          <p:cNvSpPr>
            <a:spLocks noGrp="1"/>
          </p:cNvSpPr>
          <p:nvPr>
            <p:ph idx="1"/>
          </p:nvPr>
        </p:nvSpPr>
        <p:spPr/>
        <p:txBody>
          <a:bodyPr/>
          <a:lstStyle/>
          <a:p>
            <a:pPr>
              <a:buNone/>
            </a:pPr>
            <a:r>
              <a:rPr lang="en-US" dirty="0" smtClean="0">
                <a:solidFill>
                  <a:schemeClr val="bg1">
                    <a:lumMod val="95000"/>
                  </a:schemeClr>
                </a:solidFill>
              </a:rPr>
              <a:t>a</a:t>
            </a:r>
            <a:endParaRPr lang="en-US" dirty="0">
              <a:solidFill>
                <a:schemeClr val="bg1">
                  <a:lumMod val="95000"/>
                </a:schemeClr>
              </a:solidFill>
            </a:endParaRPr>
          </a:p>
        </p:txBody>
      </p:sp>
      <p:sp>
        <p:nvSpPr>
          <p:cNvPr id="11266" name="AutoShape 2" descr="DOUG PAGI..."/>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68" name="AutoShape 4" descr="Doug Pagi..."/>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70" name="AutoShape 6" descr="http://ts4.mm.bing.net/th?id=I.4938298299056507&amp;pid=15.1"/>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6" name="Picture 2"/>
          <p:cNvPicPr>
            <a:picLocks noChangeAspect="1" noChangeArrowheads="1"/>
          </p:cNvPicPr>
          <p:nvPr/>
        </p:nvPicPr>
        <p:blipFill>
          <a:blip r:embed="rId2" cstate="print"/>
          <a:srcRect/>
          <a:stretch>
            <a:fillRect/>
          </a:stretch>
        </p:blipFill>
        <p:spPr bwMode="auto">
          <a:xfrm>
            <a:off x="1524000" y="2057400"/>
            <a:ext cx="2596991" cy="3124200"/>
          </a:xfrm>
          <a:prstGeom prst="rect">
            <a:avLst/>
          </a:prstGeom>
          <a:noFill/>
          <a:ln w="9525">
            <a:noFill/>
            <a:miter lim="800000"/>
            <a:headEnd/>
            <a:tailEnd/>
          </a:ln>
        </p:spPr>
      </p:pic>
      <p:sp>
        <p:nvSpPr>
          <p:cNvPr id="10" name="TextBox 9"/>
          <p:cNvSpPr txBox="1"/>
          <p:nvPr/>
        </p:nvSpPr>
        <p:spPr>
          <a:xfrm>
            <a:off x="5105400" y="2286000"/>
            <a:ext cx="3832459" cy="2862322"/>
          </a:xfrm>
          <a:prstGeom prst="rect">
            <a:avLst/>
          </a:prstGeom>
          <a:noFill/>
        </p:spPr>
        <p:txBody>
          <a:bodyPr wrap="none" rtlCol="0">
            <a:spAutoFit/>
          </a:bodyPr>
          <a:lstStyle/>
          <a:p>
            <a:r>
              <a:rPr lang="en-US" dirty="0" smtClean="0"/>
              <a:t>Graduate of </a:t>
            </a:r>
            <a:r>
              <a:rPr lang="en-US" dirty="0" err="1" smtClean="0"/>
              <a:t>Multnoma</a:t>
            </a:r>
            <a:r>
              <a:rPr lang="en-US" dirty="0" smtClean="0"/>
              <a:t> Bible </a:t>
            </a:r>
          </a:p>
          <a:p>
            <a:r>
              <a:rPr lang="en-US" dirty="0" smtClean="0"/>
              <a:t>Seminary and Western Seminary;</a:t>
            </a:r>
          </a:p>
          <a:p>
            <a:r>
              <a:rPr lang="en-US" dirty="0" smtClean="0"/>
              <a:t>Doctorate in Leadership from George </a:t>
            </a:r>
          </a:p>
          <a:p>
            <a:r>
              <a:rPr lang="en-US" dirty="0" smtClean="0"/>
              <a:t>Fox University.  Planted Vintage</a:t>
            </a:r>
          </a:p>
          <a:p>
            <a:r>
              <a:rPr lang="en-US" dirty="0" smtClean="0"/>
              <a:t>Faith Church in Santa Cruz, CA</a:t>
            </a:r>
          </a:p>
          <a:p>
            <a:r>
              <a:rPr lang="en-US" dirty="0" smtClean="0"/>
              <a:t>He is adjunct faculty at Western and </a:t>
            </a:r>
          </a:p>
          <a:p>
            <a:r>
              <a:rPr lang="en-US" dirty="0" smtClean="0"/>
              <a:t>Professor at George Fox.</a:t>
            </a:r>
          </a:p>
          <a:p>
            <a:r>
              <a:rPr lang="en-US" dirty="0" smtClean="0"/>
              <a:t>First book was The Emerging Church </a:t>
            </a:r>
          </a:p>
          <a:p>
            <a:r>
              <a:rPr lang="en-US" dirty="0" smtClean="0"/>
              <a:t>in 2003 with forewords by Rick </a:t>
            </a:r>
          </a:p>
          <a:p>
            <a:r>
              <a:rPr lang="en-US" dirty="0" smtClean="0"/>
              <a:t>Warren and Brian McLaren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15962"/>
          </a:xfrm>
        </p:spPr>
        <p:txBody>
          <a:bodyPr>
            <a:normAutofit fontScale="90000"/>
          </a:bodyPr>
          <a:lstStyle/>
          <a:p>
            <a:r>
              <a:rPr lang="en-US" dirty="0" smtClean="0">
                <a:solidFill>
                  <a:srgbClr val="002060"/>
                </a:solidFill>
              </a:rPr>
              <a:t>HERESY #7: ANCIENT-FUTURE</a:t>
            </a:r>
            <a:endParaRPr lang="en-US" dirty="0">
              <a:solidFill>
                <a:srgbClr val="002060"/>
              </a:solidFill>
            </a:endParaRPr>
          </a:p>
        </p:txBody>
      </p:sp>
      <p:sp>
        <p:nvSpPr>
          <p:cNvPr id="3" name="Content Placeholder 2"/>
          <p:cNvSpPr>
            <a:spLocks noGrp="1"/>
          </p:cNvSpPr>
          <p:nvPr>
            <p:ph idx="1"/>
          </p:nvPr>
        </p:nvSpPr>
        <p:spPr>
          <a:xfrm>
            <a:off x="0" y="1143000"/>
            <a:ext cx="9144000" cy="5715000"/>
          </a:xfrm>
        </p:spPr>
        <p:txBody>
          <a:bodyPr>
            <a:normAutofit fontScale="92500" lnSpcReduction="20000"/>
          </a:bodyPr>
          <a:lstStyle/>
          <a:p>
            <a:pPr>
              <a:buClr>
                <a:srgbClr val="C00000"/>
              </a:buClr>
              <a:buSzPct val="100000"/>
            </a:pPr>
            <a:r>
              <a:rPr lang="en-US" sz="2600" dirty="0" smtClean="0">
                <a:solidFill>
                  <a:srgbClr val="002060"/>
                </a:solidFill>
                <a:effectLst>
                  <a:outerShdw blurRad="38100" dist="38100" dir="2700000" algn="tl">
                    <a:srgbClr val="000000">
                      <a:alpha val="43137"/>
                    </a:srgbClr>
                  </a:outerShdw>
                </a:effectLst>
                <a:latin typeface="+mj-lt"/>
              </a:rPr>
              <a:t>In the emerging culture, darkness represents spirituality.  We see this in Buddhist temples as well as Catholic and Orthodox churches.  Darkness communicates that something serious is happening.  </a:t>
            </a:r>
            <a:r>
              <a:rPr lang="en-US" sz="1700" b="1" dirty="0" smtClean="0">
                <a:solidFill>
                  <a:srgbClr val="002060"/>
                </a:solidFill>
                <a:effectLst>
                  <a:outerShdw blurRad="38100" dist="38100" dir="2700000" algn="tl">
                    <a:srgbClr val="000000">
                      <a:alpha val="43137"/>
                    </a:srgbClr>
                  </a:outerShdw>
                </a:effectLst>
                <a:latin typeface="+mj-lt"/>
              </a:rPr>
              <a:t>Dan Kimball</a:t>
            </a:r>
          </a:p>
          <a:p>
            <a:pPr>
              <a:buClr>
                <a:srgbClr val="C00000"/>
              </a:buClr>
              <a:buSzPct val="100000"/>
            </a:pPr>
            <a:r>
              <a:rPr lang="en-US" sz="2600" b="1" dirty="0" smtClean="0">
                <a:solidFill>
                  <a:srgbClr val="002060"/>
                </a:solidFill>
                <a:effectLst>
                  <a:outerShdw blurRad="38100" dist="38100" dir="2700000" algn="tl">
                    <a:srgbClr val="000000">
                      <a:alpha val="43137"/>
                    </a:srgbClr>
                  </a:outerShdw>
                </a:effectLst>
                <a:latin typeface="+mj-lt"/>
              </a:rPr>
              <a:t>John 12:46  </a:t>
            </a:r>
            <a:r>
              <a:rPr lang="en-US" sz="2600" dirty="0" smtClean="0">
                <a:solidFill>
                  <a:srgbClr val="002060"/>
                </a:solidFill>
                <a:effectLst>
                  <a:outerShdw blurRad="38100" dist="38100" dir="2700000" algn="tl">
                    <a:srgbClr val="000000">
                      <a:alpha val="43137"/>
                    </a:srgbClr>
                  </a:outerShdw>
                </a:effectLst>
                <a:latin typeface="+mj-lt"/>
              </a:rPr>
              <a:t>“I have come as Light into the world, so that everyone who believes in Me will not remain in darkness.” </a:t>
            </a:r>
          </a:p>
          <a:p>
            <a:pPr>
              <a:buClr>
                <a:srgbClr val="C00000"/>
              </a:buClr>
              <a:buSzPct val="100000"/>
            </a:pPr>
            <a:r>
              <a:rPr lang="en-US" sz="2600" b="1" dirty="0" smtClean="0">
                <a:solidFill>
                  <a:srgbClr val="002060"/>
                </a:solidFill>
                <a:effectLst>
                  <a:outerShdw blurRad="38100" dist="38100" dir="2700000" algn="tl">
                    <a:srgbClr val="000000">
                      <a:alpha val="43137"/>
                    </a:srgbClr>
                  </a:outerShdw>
                </a:effectLst>
                <a:latin typeface="+mj-lt"/>
              </a:rPr>
              <a:t>John 3:19-21  </a:t>
            </a:r>
            <a:r>
              <a:rPr lang="en-US" sz="2600" dirty="0" smtClean="0">
                <a:solidFill>
                  <a:srgbClr val="002060"/>
                </a:solidFill>
                <a:effectLst>
                  <a:outerShdw blurRad="38100" dist="38100" dir="2700000" algn="tl">
                    <a:srgbClr val="000000">
                      <a:alpha val="43137"/>
                    </a:srgbClr>
                  </a:outerShdw>
                </a:effectLst>
                <a:latin typeface="+mj-lt"/>
              </a:rPr>
              <a:t>"This is the judgment, that the Light has come into the world, and men loved the darkness rather than the Light, for their deeds were evil. For everyone who does evil hates the Light, and does not come to the Light for fear that his </a:t>
            </a:r>
            <a:r>
              <a:rPr lang="en-US" sz="2600" dirty="0" err="1" smtClean="0">
                <a:solidFill>
                  <a:srgbClr val="002060"/>
                </a:solidFill>
                <a:effectLst>
                  <a:outerShdw blurRad="38100" dist="38100" dir="2700000" algn="tl">
                    <a:srgbClr val="000000">
                      <a:alpha val="43137"/>
                    </a:srgbClr>
                  </a:outerShdw>
                </a:effectLst>
                <a:latin typeface="+mj-lt"/>
              </a:rPr>
              <a:t>dee</a:t>
            </a:r>
            <a:endParaRPr lang="en-US" sz="26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r>
              <a:rPr lang="en-US" sz="2600" dirty="0" err="1" smtClean="0">
                <a:solidFill>
                  <a:srgbClr val="002060"/>
                </a:solidFill>
                <a:effectLst>
                  <a:outerShdw blurRad="38100" dist="38100" dir="2700000" algn="tl">
                    <a:srgbClr val="000000">
                      <a:alpha val="43137"/>
                    </a:srgbClr>
                  </a:outerShdw>
                </a:effectLst>
                <a:latin typeface="+mj-lt"/>
              </a:rPr>
              <a:t>ds</a:t>
            </a:r>
            <a:r>
              <a:rPr lang="en-US" sz="2600" dirty="0" smtClean="0">
                <a:solidFill>
                  <a:srgbClr val="002060"/>
                </a:solidFill>
                <a:effectLst>
                  <a:outerShdw blurRad="38100" dist="38100" dir="2700000" algn="tl">
                    <a:srgbClr val="000000">
                      <a:alpha val="43137"/>
                    </a:srgbClr>
                  </a:outerShdw>
                </a:effectLst>
                <a:latin typeface="+mj-lt"/>
              </a:rPr>
              <a:t> will be exposed. But he who practices the truth comes to the Light, so that his deeds may be manifested as having been wrought in God."</a:t>
            </a:r>
          </a:p>
          <a:p>
            <a:pPr>
              <a:buClr>
                <a:srgbClr val="C00000"/>
              </a:buClr>
              <a:buSzPct val="100000"/>
            </a:pPr>
            <a:r>
              <a:rPr lang="en-US" sz="2600" b="1" dirty="0" smtClean="0">
                <a:solidFill>
                  <a:srgbClr val="002060"/>
                </a:solidFill>
                <a:effectLst>
                  <a:outerShdw blurRad="38100" dist="38100" dir="2700000" algn="tl">
                    <a:srgbClr val="000000">
                      <a:alpha val="43137"/>
                    </a:srgbClr>
                  </a:outerShdw>
                </a:effectLst>
                <a:latin typeface="+mj-lt"/>
              </a:rPr>
              <a:t>Luke 11:34-35 </a:t>
            </a:r>
            <a:r>
              <a:rPr lang="en-US" sz="2600" dirty="0" smtClean="0">
                <a:solidFill>
                  <a:srgbClr val="002060"/>
                </a:solidFill>
                <a:effectLst>
                  <a:outerShdw blurRad="38100" dist="38100" dir="2700000" algn="tl">
                    <a:srgbClr val="000000">
                      <a:alpha val="43137"/>
                    </a:srgbClr>
                  </a:outerShdw>
                </a:effectLst>
                <a:latin typeface="+mj-lt"/>
              </a:rPr>
              <a:t>"The eye is the lamp of your body; when your eye is clear, your whole body also is full of light; but when it is bad, your body also is full of darkness. Then watch out that the light in you is not darkness.”</a:t>
            </a:r>
          </a:p>
          <a:p>
            <a:pPr>
              <a:buClr>
                <a:srgbClr val="C00000"/>
              </a:buClr>
              <a:buSzPct val="100000"/>
            </a:pPr>
            <a:endParaRPr lang="en-US" sz="26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600" dirty="0" smtClean="0">
              <a:solidFill>
                <a:srgbClr val="00002E"/>
              </a:solidFill>
              <a:latin typeface="+mj-lt"/>
            </a:endParaRPr>
          </a:p>
          <a:p>
            <a:pPr>
              <a:buClr>
                <a:srgbClr val="C00000"/>
              </a:buClr>
              <a:buSzPct val="100000"/>
            </a:pPr>
            <a:endParaRPr lang="en-US" sz="2600" dirty="0" smtClean="0">
              <a:solidFill>
                <a:srgbClr val="00002E"/>
              </a:solidFill>
              <a:latin typeface="+mj-lt"/>
            </a:endParaRPr>
          </a:p>
          <a:p>
            <a:pPr>
              <a:buClr>
                <a:srgbClr val="C00000"/>
              </a:buClr>
              <a:buSzPct val="100000"/>
            </a:pPr>
            <a:endParaRPr lang="en-US" sz="26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2060"/>
                </a:solidFill>
              </a:rPr>
              <a:t>DEFINITIONS</a:t>
            </a:r>
            <a:endParaRPr lang="en-US" dirty="0">
              <a:solidFill>
                <a:srgbClr val="002060"/>
              </a:solidFill>
            </a:endParaRPr>
          </a:p>
        </p:txBody>
      </p:sp>
      <p:sp>
        <p:nvSpPr>
          <p:cNvPr id="3" name="Content Placeholder 2"/>
          <p:cNvSpPr>
            <a:spLocks noGrp="1"/>
          </p:cNvSpPr>
          <p:nvPr>
            <p:ph idx="1"/>
          </p:nvPr>
        </p:nvSpPr>
        <p:spPr>
          <a:xfrm>
            <a:off x="0" y="1600200"/>
            <a:ext cx="9144000" cy="5257800"/>
          </a:xfrm>
        </p:spPr>
        <p:txBody>
          <a:bodyPr>
            <a:normAutofit/>
          </a:bodyPr>
          <a:lstStyle/>
          <a:p>
            <a:pPr>
              <a:buClr>
                <a:srgbClr val="C00000"/>
              </a:buClr>
              <a:buSzPct val="100000"/>
            </a:pPr>
            <a:r>
              <a:rPr lang="en-US" sz="2800" dirty="0" smtClean="0">
                <a:solidFill>
                  <a:srgbClr val="002060"/>
                </a:solidFill>
                <a:effectLst>
                  <a:outerShdw blurRad="38100" dist="38100" dir="2700000" algn="tl">
                    <a:srgbClr val="000000">
                      <a:alpha val="43137"/>
                    </a:srgbClr>
                  </a:outerShdw>
                </a:effectLst>
                <a:latin typeface="+mj-lt"/>
              </a:rPr>
              <a:t>Ancient-Future (vintage faith):  attempting to use worship, prayer, meditation, and spiritual models of the past that are considered more effective than  models of today</a:t>
            </a:r>
          </a:p>
          <a:p>
            <a:pPr>
              <a:buClr>
                <a:srgbClr val="C00000"/>
              </a:buClr>
              <a:buSzPct val="100000"/>
            </a:pPr>
            <a:r>
              <a:rPr lang="en-US" sz="2800" dirty="0" smtClean="0">
                <a:solidFill>
                  <a:srgbClr val="002060"/>
                </a:solidFill>
                <a:effectLst>
                  <a:outerShdw blurRad="38100" dist="38100" dir="2700000" algn="tl">
                    <a:srgbClr val="000000">
                      <a:alpha val="43137"/>
                    </a:srgbClr>
                  </a:outerShdw>
                </a:effectLst>
                <a:latin typeface="+mj-lt"/>
              </a:rPr>
              <a:t>Much of ancient-future focuses on meditation, particularly from Hinduism and Buddhism, both of which originated from the ancient Babylonian cult religions</a:t>
            </a:r>
          </a:p>
          <a:p>
            <a:pPr>
              <a:buClr>
                <a:srgbClr val="C00000"/>
              </a:buClr>
              <a:buSzPct val="100000"/>
            </a:pPr>
            <a:r>
              <a:rPr lang="en-US" sz="2800" dirty="0" smtClean="0">
                <a:solidFill>
                  <a:srgbClr val="002060"/>
                </a:solidFill>
                <a:effectLst>
                  <a:outerShdw blurRad="38100" dist="38100" dir="2700000" algn="tl">
                    <a:srgbClr val="000000">
                      <a:alpha val="43137"/>
                    </a:srgbClr>
                  </a:outerShdw>
                </a:effectLst>
                <a:latin typeface="+mj-lt"/>
              </a:rPr>
              <a:t>Ties that are very strong to the occult and the New Age in addition to the eastern religions</a:t>
            </a:r>
          </a:p>
          <a:p>
            <a:pPr>
              <a:buClr>
                <a:srgbClr val="C00000"/>
              </a:buClr>
              <a:buSzPct val="100000"/>
            </a:pPr>
            <a:endParaRPr lang="en-US" sz="28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8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8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800" dirty="0" smtClean="0">
              <a:solidFill>
                <a:srgbClr val="00002E"/>
              </a:solidFill>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solidFill>
                  <a:srgbClr val="002060"/>
                </a:solidFill>
              </a:rPr>
              <a:t>THE DOCTRINE</a:t>
            </a:r>
            <a:endParaRPr lang="en-US" dirty="0">
              <a:solidFill>
                <a:srgbClr val="002060"/>
              </a:solidFill>
            </a:endParaRPr>
          </a:p>
        </p:txBody>
      </p:sp>
      <p:sp>
        <p:nvSpPr>
          <p:cNvPr id="3" name="Content Placeholder 2"/>
          <p:cNvSpPr>
            <a:spLocks noGrp="1"/>
          </p:cNvSpPr>
          <p:nvPr>
            <p:ph idx="1"/>
          </p:nvPr>
        </p:nvSpPr>
        <p:spPr>
          <a:xfrm>
            <a:off x="152400" y="1295400"/>
            <a:ext cx="8991600" cy="5562600"/>
          </a:xfrm>
        </p:spPr>
        <p:txBody>
          <a:bodyPr>
            <a:noAutofit/>
          </a:bodyPr>
          <a:lstStyle/>
          <a:p>
            <a:pPr>
              <a:lnSpc>
                <a:spcPct val="90000"/>
              </a:lnSpc>
              <a:spcBef>
                <a:spcPts val="600"/>
              </a:spcBef>
              <a:buClr>
                <a:srgbClr val="C00000"/>
              </a:buClr>
              <a:buSzPct val="100000"/>
            </a:pPr>
            <a:r>
              <a:rPr lang="en-US" sz="2400" dirty="0" smtClean="0">
                <a:solidFill>
                  <a:srgbClr val="002060"/>
                </a:solidFill>
                <a:effectLst>
                  <a:outerShdw blurRad="38100" dist="38100" dir="2700000" algn="tl">
                    <a:srgbClr val="000000">
                      <a:alpha val="43137"/>
                    </a:srgbClr>
                  </a:outerShdw>
                </a:effectLst>
                <a:latin typeface="+mj-lt"/>
              </a:rPr>
              <a:t>The church has become stale and needs new spirituality</a:t>
            </a:r>
          </a:p>
          <a:p>
            <a:pPr>
              <a:lnSpc>
                <a:spcPct val="90000"/>
              </a:lnSpc>
              <a:spcBef>
                <a:spcPts val="600"/>
              </a:spcBef>
              <a:buClr>
                <a:srgbClr val="C00000"/>
              </a:buClr>
              <a:buSzPct val="100000"/>
            </a:pPr>
            <a:r>
              <a:rPr lang="en-US" sz="2400" b="1" dirty="0" smtClean="0">
                <a:solidFill>
                  <a:srgbClr val="002060"/>
                </a:solidFill>
                <a:effectLst>
                  <a:outerShdw blurRad="38100" dist="38100" dir="2700000" algn="tl">
                    <a:srgbClr val="000000">
                      <a:alpha val="43137"/>
                    </a:srgbClr>
                  </a:outerShdw>
                </a:effectLst>
                <a:latin typeface="+mj-lt"/>
              </a:rPr>
              <a:t>1 Corinthians 2:12-16   </a:t>
            </a:r>
            <a:r>
              <a:rPr lang="en-US" sz="2400" dirty="0" smtClean="0">
                <a:solidFill>
                  <a:srgbClr val="002060"/>
                </a:solidFill>
                <a:effectLst>
                  <a:outerShdw blurRad="38100" dist="38100" dir="2700000" algn="tl">
                    <a:srgbClr val="000000">
                      <a:alpha val="43137"/>
                    </a:srgbClr>
                  </a:outerShdw>
                </a:effectLst>
                <a:latin typeface="+mj-lt"/>
              </a:rPr>
              <a:t>Now we have received, not the spirit of the world, but the Spirit who is from God, so that we may know the things freely given to us by God, which things we also speak, not in words taught by human wisdom, but in those taught by the Spirit, combining spiritual thoughts with spiritual words.  But a natural man does not accept the things of the Spirit of God, for they are foolishness to him; and he cannot understand them, because they are spiritually appraised.  But he who is spiritual appraises all things, yet he himself is appraised by no one. For who has known the mind of the Lord, that he will instruct Him? But we have the mind of Christ.</a:t>
            </a:r>
          </a:p>
          <a:p>
            <a:pPr>
              <a:lnSpc>
                <a:spcPct val="90000"/>
              </a:lnSpc>
              <a:spcBef>
                <a:spcPts val="600"/>
              </a:spcBef>
              <a:buClr>
                <a:srgbClr val="C00000"/>
              </a:buClr>
              <a:buSzPct val="100000"/>
            </a:pPr>
            <a:r>
              <a:rPr lang="en-US" sz="2400" dirty="0" smtClean="0">
                <a:solidFill>
                  <a:srgbClr val="002060"/>
                </a:solidFill>
                <a:effectLst>
                  <a:outerShdw blurRad="38100" dist="38100" dir="2700000" algn="tl">
                    <a:srgbClr val="000000">
                      <a:alpha val="43137"/>
                    </a:srgbClr>
                  </a:outerShdw>
                </a:effectLst>
                <a:latin typeface="+mj-lt"/>
              </a:rPr>
              <a:t>Appraises: </a:t>
            </a:r>
            <a:r>
              <a:rPr lang="en-US" sz="2400" i="1" dirty="0" err="1" smtClean="0">
                <a:solidFill>
                  <a:srgbClr val="002060"/>
                </a:solidFill>
                <a:effectLst>
                  <a:outerShdw blurRad="38100" dist="38100" dir="2700000" algn="tl">
                    <a:srgbClr val="000000">
                      <a:alpha val="43137"/>
                    </a:srgbClr>
                  </a:outerShdw>
                </a:effectLst>
                <a:latin typeface="+mj-lt"/>
              </a:rPr>
              <a:t>anakrino</a:t>
            </a:r>
            <a:r>
              <a:rPr lang="en-US" sz="2400" i="1" dirty="0" smtClean="0">
                <a:solidFill>
                  <a:srgbClr val="002060"/>
                </a:solidFill>
                <a:effectLst>
                  <a:outerShdw blurRad="38100" dist="38100" dir="2700000" algn="tl">
                    <a:srgbClr val="000000">
                      <a:alpha val="43137"/>
                    </a:srgbClr>
                  </a:outerShdw>
                </a:effectLst>
                <a:latin typeface="+mj-lt"/>
              </a:rPr>
              <a:t>:</a:t>
            </a:r>
            <a:r>
              <a:rPr lang="en-US" sz="2400" dirty="0" smtClean="0">
                <a:solidFill>
                  <a:srgbClr val="002060"/>
                </a:solidFill>
                <a:effectLst>
                  <a:outerShdw blurRad="38100" dist="38100" dir="2700000" algn="tl">
                    <a:srgbClr val="000000">
                      <a:alpha val="43137"/>
                    </a:srgbClr>
                  </a:outerShdw>
                </a:effectLst>
                <a:latin typeface="+mj-lt"/>
              </a:rPr>
              <a:t> investigates and discerns; examines; asks questions</a:t>
            </a:r>
          </a:p>
          <a:p>
            <a:pPr>
              <a:lnSpc>
                <a:spcPct val="90000"/>
              </a:lnSpc>
              <a:spcBef>
                <a:spcPts val="600"/>
              </a:spcBef>
              <a:buClr>
                <a:srgbClr val="C00000"/>
              </a:buClr>
              <a:buSzPct val="100000"/>
              <a:buNone/>
            </a:pPr>
            <a:r>
              <a:rPr lang="en-US" sz="2400" dirty="0" smtClean="0">
                <a:solidFill>
                  <a:srgbClr val="002060"/>
                </a:solidFill>
                <a:effectLst>
                  <a:outerShdw blurRad="38100" dist="38100" dir="2700000" algn="tl">
                    <a:srgbClr val="000000">
                      <a:alpha val="43137"/>
                    </a:srgbClr>
                  </a:outerShdw>
                </a:effectLst>
                <a:latin typeface="+mj-lt"/>
              </a:rPr>
              <a:t> </a:t>
            </a:r>
          </a:p>
          <a:p>
            <a:pPr>
              <a:lnSpc>
                <a:spcPct val="90000"/>
              </a:lnSpc>
              <a:spcBef>
                <a:spcPts val="600"/>
              </a:spcBef>
              <a:buClr>
                <a:srgbClr val="C00000"/>
              </a:buClr>
              <a:buSzPct val="100000"/>
              <a:buNone/>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buNone/>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buNone/>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buNone/>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uckyTi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Lucky Tie">
      <a:majorFont>
        <a:latin typeface="Tahoma"/>
        <a:ea typeface=""/>
        <a:cs typeface=""/>
        <a:font script="Cyrl" typeface="Tahoma"/>
        <a:font script="Grek" typeface="Tahoma"/>
        <a:font script="Jpan" typeface="ＭＳ Ｐ明朝"/>
        <a:font script="Hang" typeface="굴림"/>
        <a:font script="Hans" typeface="黑体"/>
        <a:font script="Hant" typeface="新細明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Franklin Gothic Book"/>
        <a:ea typeface=""/>
        <a:cs typeface=""/>
        <a:font script="Cyrl" typeface="Arial"/>
        <a:font script="Grek"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ucky Tie">
      <a:fillStyleLst>
        <a:solidFill>
          <a:schemeClr val="phClr">
            <a:tint val="100000"/>
            <a:shade val="100000"/>
            <a:hueMod val="100000"/>
            <a:satMod val="100000"/>
          </a:schemeClr>
        </a:solidFill>
        <a:gradFill rotWithShape="1">
          <a:gsLst>
            <a:gs pos="0">
              <a:schemeClr val="phClr">
                <a:tint val="100000"/>
                <a:shade val="50000"/>
                <a:hueMod val="100000"/>
                <a:satMod val="90000"/>
              </a:schemeClr>
            </a:gs>
            <a:gs pos="50000">
              <a:schemeClr val="phClr">
                <a:tint val="50000"/>
                <a:shade val="100000"/>
                <a:hueMod val="100000"/>
                <a:satMod val="100000"/>
              </a:schemeClr>
            </a:gs>
            <a:gs pos="100000">
              <a:schemeClr val="phClr">
                <a:tint val="100000"/>
                <a:shade val="50000"/>
                <a:hueMod val="100000"/>
                <a:satMod val="90000"/>
              </a:schemeClr>
            </a:gs>
          </a:gsLst>
          <a:lin ang="1800000" scaled="1"/>
        </a:gradFill>
        <a:solidFill>
          <a:schemeClr val="phClr">
            <a:tint val="100000"/>
            <a:shade val="100000"/>
            <a:hueMod val="100000"/>
            <a:satMod val="100000"/>
          </a:schemeClr>
        </a:solidFill>
      </a:fillStyleLst>
      <a:lnStyleLst>
        <a:ln w="20000" cap="flat" cmpd="sng" algn="ctr">
          <a:solidFill>
            <a:schemeClr val="phClr"/>
          </a:solidFill>
          <a:prstDash val="solid"/>
        </a:ln>
        <a:ln w="30000" cap="flat" cmpd="sng" algn="ctr">
          <a:solidFill>
            <a:schemeClr val="phClr"/>
          </a:solidFill>
          <a:prstDash val="solid"/>
        </a:ln>
        <a:ln w="40000" cap="flat" cmpd="dbl" algn="ctr">
          <a:solidFill>
            <a:schemeClr val="phClr"/>
          </a:solidFill>
          <a:prstDash val="solid"/>
        </a:ln>
      </a:lnStyleLst>
      <a:effectStyleLst>
        <a:effectStyle>
          <a:effectLst>
            <a:glow rad="12700">
              <a:schemeClr val="phClr">
                <a:tint val="100000"/>
                <a:shade val="100000"/>
                <a:alpha val="50196"/>
                <a:hueMod val="100000"/>
                <a:satMod val="100000"/>
              </a:schemeClr>
            </a:glow>
          </a:effectLst>
        </a:effectStyle>
        <a:effectStyle>
          <a:effectLst>
            <a:innerShdw blurRad="25400" dist="38100" dir="2700000">
              <a:schemeClr val="phClr">
                <a:tint val="90000"/>
                <a:shade val="100000"/>
                <a:hueMod val="100000"/>
                <a:satMod val="100000"/>
              </a:schemeClr>
            </a:innerShdw>
          </a:effectLst>
        </a:effectStyle>
        <a:effectStyle>
          <a:effectLst>
            <a:innerShdw blurRad="25400" dist="38100" dir="2700000">
              <a:schemeClr val="phClr">
                <a:tint val="100000"/>
                <a:shade val="50000"/>
                <a:hueMod val="100000"/>
                <a:satMod val="100000"/>
              </a:schemeClr>
            </a:innerShdw>
          </a:effectLst>
          <a:scene3d>
            <a:camera prst="orthographicFront"/>
            <a:lightRig rig="soft" dir="t"/>
          </a:scene3d>
          <a:sp3d extrusionH="76200" prstMaterial="matte">
            <a:bevelT h="50800"/>
            <a:bevelB w="0" h="0"/>
            <a:extrusionClr>
              <a:schemeClr val="accent3">
                <a:tint val="40000"/>
              </a:schemeClr>
            </a:extrusionClr>
          </a:sp3d>
        </a:effectStyle>
      </a:effectStyleLst>
      <a:bgFillStyleLst>
        <a:gradFill rotWithShape="1">
          <a:gsLst>
            <a:gs pos="0">
              <a:schemeClr val="phClr">
                <a:tint val="100000"/>
                <a:shade val="50000"/>
                <a:hueMod val="100000"/>
                <a:satMod val="100000"/>
              </a:schemeClr>
            </a:gs>
            <a:gs pos="40000">
              <a:schemeClr val="phClr">
                <a:tint val="85000"/>
                <a:shade val="100000"/>
                <a:hueMod val="100000"/>
                <a:satMod val="100000"/>
              </a:schemeClr>
            </a:gs>
            <a:gs pos="100000">
              <a:schemeClr val="phClr">
                <a:tint val="100000"/>
                <a:shade val="50000"/>
                <a:hueMod val="100000"/>
                <a:satMod val="100000"/>
              </a:schemeClr>
            </a:gs>
          </a:gsLst>
          <a:lin ang="2700000" scaled="1"/>
        </a:gradFill>
        <a:blipFill>
          <a:blip xmlns:r="http://schemas.openxmlformats.org/officeDocument/2006/relationships" r:embed="rId1">
            <a:duotone>
              <a:schemeClr val="phClr">
                <a:tint val="100000"/>
                <a:shade val="60000"/>
                <a:hueMod val="100000"/>
                <a:satMod val="100000"/>
              </a:schemeClr>
              <a:schemeClr val="phClr">
                <a:tint val="70000"/>
                <a:shade val="100000"/>
                <a:hueMod val="100000"/>
                <a:satMod val="100000"/>
              </a:schemeClr>
            </a:duotone>
          </a:blip>
          <a:stretch>
            <a:fillRect/>
          </a:stretch>
        </a:blipFill>
        <a:blipFill>
          <a:blip xmlns:r="http://schemas.openxmlformats.org/officeDocument/2006/relationships" r:embed="rId2">
            <a:duotone>
              <a:schemeClr val="phClr">
                <a:tint val="100000"/>
                <a:shade val="60000"/>
                <a:hueMod val="100000"/>
                <a:satMod val="100000"/>
              </a:schemeClr>
              <a:schemeClr val="phClr">
                <a:tint val="7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3050</TotalTime>
  <Words>1292</Words>
  <Application>Microsoft Office PowerPoint</Application>
  <PresentationFormat>On-screen Show (4:3)</PresentationFormat>
  <Paragraphs>110</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LuckyTie</vt:lpstr>
      <vt:lpstr>THE GREAT EXCHANGE The Emerging Church</vt:lpstr>
      <vt:lpstr>Slide 2</vt:lpstr>
      <vt:lpstr>Slide 3</vt:lpstr>
      <vt:lpstr>Slide 4</vt:lpstr>
      <vt:lpstr>Slide 5</vt:lpstr>
      <vt:lpstr>DAN KIMBALL</vt:lpstr>
      <vt:lpstr>HERESY #7: ANCIENT-FUTURE</vt:lpstr>
      <vt:lpstr>DEFINITIONS</vt:lpstr>
      <vt:lpstr>THE DOCTRINE</vt:lpstr>
      <vt:lpstr>UNIVERSAL POWER</vt:lpstr>
      <vt:lpstr>EASTERN RELIGIONS</vt:lpstr>
      <vt:lpstr>EASTERN RELIGIONS</vt:lpstr>
      <vt:lpstr>THE OCCULT</vt:lpstr>
      <vt:lpstr>SUMMARY</vt:lpstr>
      <vt:lpstr>TAKING THE SPIRIT’S ROLE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 </cp:lastModifiedBy>
  <cp:revision>23</cp:revision>
  <dcterms:created xsi:type="dcterms:W3CDTF">2012-07-31T18:20:03Z</dcterms:created>
  <dcterms:modified xsi:type="dcterms:W3CDTF">2012-10-31T12:47:55Z</dcterms:modified>
</cp:coreProperties>
</file>