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4" r:id="rId7"/>
    <p:sldId id="261" r:id="rId8"/>
    <p:sldId id="263" r:id="rId9"/>
    <p:sldId id="265" r:id="rId10"/>
    <p:sldId id="266" r:id="rId11"/>
    <p:sldId id="267" r:id="rId12"/>
    <p:sldId id="268"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66" d="100"/>
          <a:sy n="66" d="100"/>
        </p:scale>
        <p:origin x="-1518" y="-174"/>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3/21/2013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3/21/2013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BE9127-30F7-402E-9175-455CCBB8005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3/21/2013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3/21/2013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3/21/2013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3/21/2013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3/21/2013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3/21/2013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3/21/2013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3/21/2013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3/21/2013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3/21/2013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3/21/2013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3/21/2013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INAPPROPRIATE ACTIONS</a:t>
            </a:r>
            <a:endParaRPr lang="en-US" dirty="0">
              <a:solidFill>
                <a:srgbClr val="00004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0042"/>
                </a:solidFill>
                <a:latin typeface="Tahoma" pitchFamily="34" charset="0"/>
                <a:cs typeface="Tahoma" pitchFamily="34" charset="0"/>
              </a:rPr>
              <a:t>Can inappropriate actions by a husband toward his wife result in his prayers being hindered?</a:t>
            </a:r>
          </a:p>
          <a:p>
            <a:r>
              <a:rPr lang="en-US" dirty="0" smtClean="0">
                <a:solidFill>
                  <a:srgbClr val="000042"/>
                </a:solidFill>
                <a:latin typeface="Tahoma" pitchFamily="34" charset="0"/>
                <a:cs typeface="Tahoma" pitchFamily="34" charset="0"/>
              </a:rPr>
              <a:t>Hindered: </a:t>
            </a:r>
            <a:r>
              <a:rPr lang="en-US" i="1" dirty="0" err="1" smtClean="0">
                <a:solidFill>
                  <a:srgbClr val="000042"/>
                </a:solidFill>
                <a:latin typeface="Tahoma" pitchFamily="34" charset="0"/>
                <a:cs typeface="Tahoma" pitchFamily="34" charset="0"/>
              </a:rPr>
              <a:t>egkopto</a:t>
            </a:r>
            <a:r>
              <a:rPr lang="en-US" i="1" dirty="0" smtClean="0">
                <a:solidFill>
                  <a:srgbClr val="000042"/>
                </a:solidFill>
                <a:latin typeface="Tahoma" pitchFamily="34" charset="0"/>
                <a:cs typeface="Tahoma" pitchFamily="34" charset="0"/>
              </a:rPr>
              <a:t>:</a:t>
            </a:r>
            <a:r>
              <a:rPr lang="en-US" dirty="0" smtClean="0">
                <a:solidFill>
                  <a:srgbClr val="000042"/>
                </a:solidFill>
                <a:latin typeface="Tahoma" pitchFamily="34" charset="0"/>
                <a:cs typeface="Tahoma" pitchFamily="34" charset="0"/>
              </a:rPr>
              <a:t> impeded or detained</a:t>
            </a:r>
          </a:p>
          <a:p>
            <a:r>
              <a:rPr lang="en-US" b="1" dirty="0" smtClean="0">
                <a:solidFill>
                  <a:srgbClr val="000042"/>
                </a:solidFill>
                <a:latin typeface="Tahoma" pitchFamily="34" charset="0"/>
                <a:cs typeface="Tahoma" pitchFamily="34" charset="0"/>
              </a:rPr>
              <a:t>James </a:t>
            </a:r>
            <a:r>
              <a:rPr lang="en-US" b="1" dirty="0" smtClean="0">
                <a:solidFill>
                  <a:srgbClr val="000042"/>
                </a:solidFill>
                <a:latin typeface="Tahoma" pitchFamily="34" charset="0"/>
                <a:cs typeface="Tahoma" pitchFamily="34" charset="0"/>
              </a:rPr>
              <a:t>4:3  </a:t>
            </a:r>
            <a:r>
              <a:rPr lang="en-US" dirty="0" smtClean="0">
                <a:solidFill>
                  <a:srgbClr val="000042"/>
                </a:solidFill>
                <a:latin typeface="Tahoma" pitchFamily="34" charset="0"/>
                <a:cs typeface="Tahoma" pitchFamily="34" charset="0"/>
              </a:rPr>
              <a:t>You </a:t>
            </a:r>
            <a:r>
              <a:rPr lang="en-US" dirty="0" smtClean="0">
                <a:solidFill>
                  <a:srgbClr val="000042"/>
                </a:solidFill>
                <a:latin typeface="Tahoma" pitchFamily="34" charset="0"/>
                <a:cs typeface="Tahoma" pitchFamily="34" charset="0"/>
              </a:rPr>
              <a:t>ask and do not receive, because you ask with wrong motives, so that you may spend it on your pleasures. </a:t>
            </a:r>
            <a:endParaRPr lang="en-US" dirty="0" smtClean="0">
              <a:solidFill>
                <a:srgbClr val="000042"/>
              </a:solidFill>
              <a:latin typeface="Tahoma" pitchFamily="34" charset="0"/>
              <a:cs typeface="Tahoma" pitchFamily="34" charset="0"/>
            </a:endParaRPr>
          </a:p>
          <a:p>
            <a:r>
              <a:rPr lang="en-US" b="1" dirty="0" smtClean="0">
                <a:solidFill>
                  <a:srgbClr val="000042"/>
                </a:solidFill>
                <a:latin typeface="Tahoma" pitchFamily="34" charset="0"/>
                <a:cs typeface="Tahoma" pitchFamily="34" charset="0"/>
              </a:rPr>
              <a:t>Matthew 6:14-15 </a:t>
            </a:r>
            <a:r>
              <a:rPr lang="en-US" b="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For </a:t>
            </a:r>
            <a:r>
              <a:rPr lang="en-US" dirty="0" smtClean="0">
                <a:solidFill>
                  <a:srgbClr val="000042"/>
                </a:solidFill>
                <a:latin typeface="Tahoma" pitchFamily="34" charset="0"/>
                <a:cs typeface="Tahoma" pitchFamily="34" charset="0"/>
              </a:rPr>
              <a:t>if you forgive others for their transgressions, your heavenly Father will also forgive you. </a:t>
            </a:r>
            <a:r>
              <a:rPr lang="en-US" dirty="0" smtClean="0">
                <a:solidFill>
                  <a:srgbClr val="000042"/>
                </a:solidFill>
                <a:latin typeface="Tahoma" pitchFamily="34" charset="0"/>
                <a:cs typeface="Tahoma" pitchFamily="34" charset="0"/>
              </a:rPr>
              <a:t> “But </a:t>
            </a:r>
            <a:r>
              <a:rPr lang="en-US" dirty="0" smtClean="0">
                <a:solidFill>
                  <a:srgbClr val="000042"/>
                </a:solidFill>
                <a:latin typeface="Tahoma" pitchFamily="34" charset="0"/>
                <a:cs typeface="Tahoma" pitchFamily="34" charset="0"/>
              </a:rPr>
              <a:t>if you do not forgive others, then your Father will not forgive your transgressions</a:t>
            </a:r>
            <a:r>
              <a:rPr lang="en-US" dirty="0" smtClean="0">
                <a:solidFill>
                  <a:srgbClr val="000042"/>
                </a:solidFill>
                <a:latin typeface="Tahoma" pitchFamily="34" charset="0"/>
                <a:cs typeface="Tahoma" pitchFamily="34" charset="0"/>
              </a:rPr>
              <a:t>.”</a:t>
            </a:r>
            <a:endParaRPr lang="en-US" dirty="0" smtClean="0">
              <a:solidFill>
                <a:srgbClr val="000042"/>
              </a:solidFill>
              <a:latin typeface="Tahoma" pitchFamily="34" charset="0"/>
              <a:cs typeface="Tahoma" pitchFamily="34" charset="0"/>
            </a:endParaRPr>
          </a:p>
          <a:p>
            <a:r>
              <a:rPr lang="en-US" dirty="0" smtClean="0">
                <a:solidFill>
                  <a:srgbClr val="000042"/>
                </a:solidFill>
                <a:latin typeface="Tahoma" pitchFamily="34" charset="0"/>
                <a:cs typeface="Tahoma" pitchFamily="34" charset="0"/>
              </a:rPr>
              <a:t> </a:t>
            </a: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42"/>
                </a:solidFill>
              </a:rPr>
              <a:t>APPROPRIATE ACTIONS</a:t>
            </a:r>
            <a:endParaRPr lang="en-US" dirty="0">
              <a:solidFill>
                <a:srgbClr val="000042"/>
              </a:solidFill>
            </a:endParaRPr>
          </a:p>
        </p:txBody>
      </p:sp>
      <p:sp>
        <p:nvSpPr>
          <p:cNvPr id="3" name="Content Placeholder 2"/>
          <p:cNvSpPr>
            <a:spLocks noGrp="1"/>
          </p:cNvSpPr>
          <p:nvPr>
            <p:ph idx="1"/>
          </p:nvPr>
        </p:nvSpPr>
        <p:spPr/>
        <p:txBody>
          <a:bodyPr>
            <a:normAutofit fontScale="92500" lnSpcReduction="20000"/>
          </a:bodyPr>
          <a:lstStyle/>
          <a:p>
            <a:r>
              <a:rPr lang="en-US" sz="2800" b="1" dirty="0" smtClean="0">
                <a:solidFill>
                  <a:srgbClr val="000042"/>
                </a:solidFill>
                <a:latin typeface="Tahoma" pitchFamily="34" charset="0"/>
                <a:cs typeface="Tahoma" pitchFamily="34" charset="0"/>
              </a:rPr>
              <a:t>Matthew </a:t>
            </a:r>
            <a:r>
              <a:rPr lang="en-US" sz="2800" b="1" dirty="0" smtClean="0">
                <a:solidFill>
                  <a:srgbClr val="000042"/>
                </a:solidFill>
                <a:latin typeface="Tahoma" pitchFamily="34" charset="0"/>
                <a:cs typeface="Tahoma" pitchFamily="34" charset="0"/>
              </a:rPr>
              <a:t>5:23-25  </a:t>
            </a:r>
            <a:r>
              <a:rPr lang="en-US" sz="2800" dirty="0" smtClean="0">
                <a:solidFill>
                  <a:srgbClr val="000042"/>
                </a:solidFill>
                <a:latin typeface="Tahoma" pitchFamily="34" charset="0"/>
                <a:cs typeface="Tahoma" pitchFamily="34" charset="0"/>
              </a:rPr>
              <a:t>“Therefore </a:t>
            </a:r>
            <a:r>
              <a:rPr lang="en-US" sz="2800" dirty="0" smtClean="0">
                <a:solidFill>
                  <a:srgbClr val="000042"/>
                </a:solidFill>
                <a:latin typeface="Tahoma" pitchFamily="34" charset="0"/>
                <a:cs typeface="Tahoma" pitchFamily="34" charset="0"/>
              </a:rPr>
              <a:t>if you are presenting your offering at the altar, and there remember that your brother has something against you, </a:t>
            </a:r>
            <a:r>
              <a:rPr lang="en-US" sz="2800" dirty="0" smtClean="0">
                <a:solidFill>
                  <a:srgbClr val="000042"/>
                </a:solidFill>
                <a:latin typeface="Tahoma" pitchFamily="34" charset="0"/>
                <a:cs typeface="Tahoma" pitchFamily="34" charset="0"/>
              </a:rPr>
              <a:t>leave </a:t>
            </a:r>
            <a:r>
              <a:rPr lang="en-US" sz="2800" dirty="0" smtClean="0">
                <a:solidFill>
                  <a:srgbClr val="000042"/>
                </a:solidFill>
                <a:latin typeface="Tahoma" pitchFamily="34" charset="0"/>
                <a:cs typeface="Tahoma" pitchFamily="34" charset="0"/>
              </a:rPr>
              <a:t>your offering there before the altar and go; first be reconciled to your brother, and then come and present your offering</a:t>
            </a:r>
            <a:r>
              <a:rPr lang="en-US" sz="2800" dirty="0" smtClean="0">
                <a:solidFill>
                  <a:srgbClr val="000042"/>
                </a:solidFill>
                <a:latin typeface="Tahoma" pitchFamily="34" charset="0"/>
                <a:cs typeface="Tahoma" pitchFamily="34" charset="0"/>
              </a:rPr>
              <a:t>.”</a:t>
            </a:r>
          </a:p>
          <a:p>
            <a:r>
              <a:rPr lang="en-US" sz="2800" b="1" dirty="0" smtClean="0">
                <a:solidFill>
                  <a:srgbClr val="000042"/>
                </a:solidFill>
                <a:latin typeface="Tahoma" pitchFamily="34" charset="0"/>
                <a:cs typeface="Tahoma" pitchFamily="34" charset="0"/>
              </a:rPr>
              <a:t>Ephesians </a:t>
            </a:r>
            <a:r>
              <a:rPr lang="en-US" sz="2800" b="1" dirty="0" smtClean="0">
                <a:solidFill>
                  <a:srgbClr val="000042"/>
                </a:solidFill>
                <a:latin typeface="Tahoma" pitchFamily="34" charset="0"/>
                <a:cs typeface="Tahoma" pitchFamily="34" charset="0"/>
              </a:rPr>
              <a:t>5:28-33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So husbands ought also to love their own wives as their own bodies. He who loves his own wife loves himself;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no one ever hated his own flesh, but nourishes and cherishes it, just as Christ also does the church, </a:t>
            </a:r>
            <a:r>
              <a:rPr lang="en-US" sz="2800" dirty="0" smtClean="0">
                <a:solidFill>
                  <a:srgbClr val="000042"/>
                </a:solidFill>
                <a:latin typeface="Tahoma" pitchFamily="34" charset="0"/>
                <a:cs typeface="Tahoma" pitchFamily="34" charset="0"/>
              </a:rPr>
              <a:t>because </a:t>
            </a:r>
            <a:r>
              <a:rPr lang="en-US" sz="2800" dirty="0" smtClean="0">
                <a:solidFill>
                  <a:srgbClr val="000042"/>
                </a:solidFill>
                <a:latin typeface="Tahoma" pitchFamily="34" charset="0"/>
                <a:cs typeface="Tahoma" pitchFamily="34" charset="0"/>
              </a:rPr>
              <a:t>we are members of His body.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this reason a man shall leave his father and mother and shall be joined to his wife, and the two shall become one flesh. </a:t>
            </a: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This mystery is great; but I am speaking with reference to Christ and the church. </a:t>
            </a:r>
            <a:r>
              <a:rPr lang="en-US" sz="2800" dirty="0" smtClean="0">
                <a:solidFill>
                  <a:srgbClr val="000042"/>
                </a:solidFill>
                <a:latin typeface="Tahoma" pitchFamily="34" charset="0"/>
                <a:cs typeface="Tahoma" pitchFamily="34" charset="0"/>
              </a:rPr>
              <a:t>Nevertheless</a:t>
            </a:r>
            <a:r>
              <a:rPr lang="en-US" sz="2800" dirty="0" smtClean="0">
                <a:solidFill>
                  <a:srgbClr val="000042"/>
                </a:solidFill>
                <a:latin typeface="Tahoma" pitchFamily="34" charset="0"/>
                <a:cs typeface="Tahoma" pitchFamily="34" charset="0"/>
              </a:rPr>
              <a:t>, each individual among you also is to love his own wife </a:t>
            </a:r>
            <a:r>
              <a:rPr lang="en-US" sz="2800" u="sng" dirty="0" smtClean="0">
                <a:solidFill>
                  <a:srgbClr val="000042"/>
                </a:solidFill>
                <a:latin typeface="Tahoma" pitchFamily="34" charset="0"/>
                <a:cs typeface="Tahoma" pitchFamily="34" charset="0"/>
              </a:rPr>
              <a:t>even as himself</a:t>
            </a:r>
            <a:r>
              <a:rPr lang="en-US" sz="2800" dirty="0" smtClean="0">
                <a:solidFill>
                  <a:srgbClr val="000042"/>
                </a:solidFill>
                <a:latin typeface="Tahoma" pitchFamily="34" charset="0"/>
                <a:cs typeface="Tahoma" pitchFamily="34" charset="0"/>
              </a:rPr>
              <a:t>, and the wife must see to it that she respects her husband.</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solidFill>
                  <a:srgbClr val="000042"/>
                </a:solidFill>
              </a:rPr>
              <a:t>THE BIBLE ON MARRIAGE</a:t>
            </a:r>
            <a:endParaRPr lang="en-US" dirty="0">
              <a:solidFill>
                <a:srgbClr val="000042"/>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b="1" dirty="0" smtClean="0">
                <a:solidFill>
                  <a:srgbClr val="000042"/>
                </a:solidFill>
                <a:latin typeface="Tahoma" pitchFamily="34" charset="0"/>
                <a:cs typeface="Tahoma" pitchFamily="34" charset="0"/>
              </a:rPr>
              <a:t>1 </a:t>
            </a:r>
            <a:r>
              <a:rPr lang="en-US" sz="2800" b="1" dirty="0" smtClean="0">
                <a:solidFill>
                  <a:srgbClr val="000042"/>
                </a:solidFill>
                <a:latin typeface="Tahoma" pitchFamily="34" charset="0"/>
                <a:cs typeface="Tahoma" pitchFamily="34" charset="0"/>
              </a:rPr>
              <a:t>Corinthians 7:4  </a:t>
            </a:r>
            <a:r>
              <a:rPr lang="en-US" sz="2800" dirty="0" smtClean="0">
                <a:solidFill>
                  <a:srgbClr val="000042"/>
                </a:solidFill>
                <a:latin typeface="Tahoma" pitchFamily="34" charset="0"/>
                <a:cs typeface="Tahoma" pitchFamily="34" charset="0"/>
              </a:rPr>
              <a:t> The </a:t>
            </a:r>
            <a:r>
              <a:rPr lang="en-US" sz="2800" dirty="0" smtClean="0">
                <a:solidFill>
                  <a:srgbClr val="000042"/>
                </a:solidFill>
                <a:latin typeface="Tahoma" pitchFamily="34" charset="0"/>
                <a:cs typeface="Tahoma" pitchFamily="34" charset="0"/>
              </a:rPr>
              <a:t>wife does not have authority over her own body, but the husband does; and likewise also the husband does not have authority over his own body, but the wife does. </a:t>
            </a:r>
            <a:endParaRPr lang="en-US" sz="2800" dirty="0" smtClean="0">
              <a:solidFill>
                <a:srgbClr val="000042"/>
              </a:solidFill>
              <a:latin typeface="Tahoma" pitchFamily="34" charset="0"/>
              <a:cs typeface="Tahoma" pitchFamily="34" charset="0"/>
            </a:endParaRPr>
          </a:p>
          <a:p>
            <a:r>
              <a:rPr lang="en-US" sz="2800" b="1" dirty="0" smtClean="0">
                <a:solidFill>
                  <a:srgbClr val="000042"/>
                </a:solidFill>
                <a:latin typeface="Tahoma" pitchFamily="34" charset="0"/>
                <a:cs typeface="Tahoma" pitchFamily="34" charset="0"/>
              </a:rPr>
              <a:t>Isaiah 54:5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t>
            </a:r>
            <a:r>
              <a:rPr lang="en-US" sz="2800" dirty="0" smtClean="0">
                <a:solidFill>
                  <a:srgbClr val="000042"/>
                </a:solidFill>
                <a:latin typeface="Tahoma" pitchFamily="34" charset="0"/>
                <a:cs typeface="Tahoma" pitchFamily="34" charset="0"/>
              </a:rPr>
              <a:t>For your husband is your Maker,</a:t>
            </a:r>
          </a:p>
          <a:p>
            <a:pPr>
              <a:buNone/>
            </a:pP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Whose name is the Lord of hosts;</a:t>
            </a:r>
          </a:p>
          <a:p>
            <a:pPr>
              <a:buNone/>
            </a:pPr>
            <a:r>
              <a:rPr lang="en-US" sz="2800" dirty="0" smtClean="0">
                <a:solidFill>
                  <a:srgbClr val="000042"/>
                </a:solidFill>
                <a:latin typeface="Tahoma" pitchFamily="34" charset="0"/>
                <a:cs typeface="Tahoma" pitchFamily="34" charset="0"/>
              </a:rPr>
              <a:t>                And </a:t>
            </a:r>
            <a:r>
              <a:rPr lang="en-US" sz="2800" dirty="0" smtClean="0">
                <a:solidFill>
                  <a:srgbClr val="000042"/>
                </a:solidFill>
                <a:latin typeface="Tahoma" pitchFamily="34" charset="0"/>
                <a:cs typeface="Tahoma" pitchFamily="34" charset="0"/>
              </a:rPr>
              <a:t>your Redeemer is the Holy One of Israel,</a:t>
            </a:r>
          </a:p>
          <a:p>
            <a:pPr>
              <a:buNone/>
            </a:pP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Who is called the God of all the earth.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God </a:t>
            </a:r>
            <a:r>
              <a:rPr lang="en-US" sz="2800" dirty="0" smtClean="0">
                <a:solidFill>
                  <a:srgbClr val="000042"/>
                </a:solidFill>
                <a:latin typeface="Tahoma" pitchFamily="34" charset="0"/>
                <a:cs typeface="Tahoma" pitchFamily="34" charset="0"/>
              </a:rPr>
              <a:t>has </a:t>
            </a:r>
            <a:r>
              <a:rPr lang="en-US" sz="2800" dirty="0" smtClean="0">
                <a:solidFill>
                  <a:srgbClr val="000042"/>
                </a:solidFill>
                <a:latin typeface="Tahoma" pitchFamily="34" charset="0"/>
                <a:cs typeface="Tahoma" pitchFamily="34" charset="0"/>
              </a:rPr>
              <a:t>purposed for us </a:t>
            </a:r>
            <a:r>
              <a:rPr lang="en-US" sz="2800" dirty="0" smtClean="0">
                <a:solidFill>
                  <a:srgbClr val="000042"/>
                </a:solidFill>
                <a:latin typeface="Tahoma" pitchFamily="34" charset="0"/>
                <a:cs typeface="Tahoma" pitchFamily="34" charset="0"/>
              </a:rPr>
              <a:t>roles in life, and calls us to live in </a:t>
            </a:r>
            <a:r>
              <a:rPr lang="en-US" sz="2800" dirty="0" smtClean="0">
                <a:solidFill>
                  <a:srgbClr val="000042"/>
                </a:solidFill>
                <a:latin typeface="Tahoma" pitchFamily="34" charset="0"/>
                <a:cs typeface="Tahoma" pitchFamily="34" charset="0"/>
              </a:rPr>
              <a:t>that purpose. </a:t>
            </a:r>
            <a:r>
              <a:rPr lang="en-US" sz="2800" dirty="0" smtClean="0">
                <a:solidFill>
                  <a:srgbClr val="000042"/>
                </a:solidFill>
                <a:latin typeface="Tahoma" pitchFamily="34" charset="0"/>
                <a:cs typeface="Tahoma" pitchFamily="34" charset="0"/>
              </a:rPr>
              <a:t>It is by affirming the worth and the value of who we are, not in struggling to be something we are not, that we find fulfillment.</a:t>
            </a:r>
          </a:p>
          <a:p>
            <a:endParaRPr lang="en-US" sz="2800" dirty="0" smtClean="0">
              <a:solidFill>
                <a:srgbClr val="000042"/>
              </a:solidFill>
              <a:latin typeface="Tahoma" pitchFamily="34" charset="0"/>
              <a:cs typeface="Tahoma" pitchFamily="34" charset="0"/>
            </a:endParaRPr>
          </a:p>
          <a:p>
            <a:pPr>
              <a:buNone/>
            </a:pP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lnSpcReduction="10000"/>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Proverbs 31:10-12 </a:t>
            </a:r>
          </a:p>
          <a:p>
            <a:pPr>
              <a:buNone/>
            </a:pPr>
            <a:r>
              <a:rPr lang="en-US" sz="2800" dirty="0" smtClean="0">
                <a:solidFill>
                  <a:schemeClr val="tx2">
                    <a:lumMod val="50000"/>
                  </a:schemeClr>
                </a:solidFill>
                <a:latin typeface="Tahoma" pitchFamily="34" charset="0"/>
                <a:cs typeface="Tahoma" pitchFamily="34" charset="0"/>
              </a:rPr>
              <a:t>           An excellent wife, who can find?</a:t>
            </a:r>
          </a:p>
          <a:p>
            <a:pPr>
              <a:buNone/>
            </a:pPr>
            <a:r>
              <a:rPr lang="en-US" sz="2800" dirty="0" smtClean="0">
                <a:solidFill>
                  <a:schemeClr val="tx2">
                    <a:lumMod val="50000"/>
                  </a:schemeClr>
                </a:solidFill>
                <a:latin typeface="Tahoma" pitchFamily="34" charset="0"/>
                <a:cs typeface="Tahoma" pitchFamily="34" charset="0"/>
              </a:rPr>
              <a:t>           For her worth is far above jewels. </a:t>
            </a:r>
          </a:p>
          <a:p>
            <a:pPr>
              <a:buNone/>
            </a:pPr>
            <a:r>
              <a:rPr lang="en-US" sz="2800" dirty="0" smtClean="0">
                <a:solidFill>
                  <a:schemeClr val="tx2">
                    <a:lumMod val="50000"/>
                  </a:schemeClr>
                </a:solidFill>
                <a:latin typeface="Tahoma" pitchFamily="34" charset="0"/>
                <a:cs typeface="Tahoma" pitchFamily="34" charset="0"/>
              </a:rPr>
              <a:t>           The heart of her husband trusts in her,</a:t>
            </a:r>
          </a:p>
          <a:p>
            <a:pPr>
              <a:buNone/>
            </a:pPr>
            <a:r>
              <a:rPr lang="en-US" sz="2800" dirty="0" smtClean="0">
                <a:solidFill>
                  <a:schemeClr val="tx2">
                    <a:lumMod val="50000"/>
                  </a:schemeClr>
                </a:solidFill>
                <a:latin typeface="Tahoma" pitchFamily="34" charset="0"/>
                <a:cs typeface="Tahoma" pitchFamily="34" charset="0"/>
              </a:rPr>
              <a:t>           And he will have no lack of gain. </a:t>
            </a:r>
          </a:p>
          <a:p>
            <a:pPr>
              <a:buNone/>
            </a:pPr>
            <a:r>
              <a:rPr lang="en-US" sz="2800" dirty="0" smtClean="0">
                <a:solidFill>
                  <a:schemeClr val="tx2">
                    <a:lumMod val="50000"/>
                  </a:schemeClr>
                </a:solidFill>
                <a:latin typeface="Tahoma" pitchFamily="34" charset="0"/>
                <a:cs typeface="Tahoma" pitchFamily="34" charset="0"/>
              </a:rPr>
              <a:t>           She does him good and not evil</a:t>
            </a:r>
          </a:p>
          <a:p>
            <a:pPr>
              <a:buNone/>
            </a:pPr>
            <a:r>
              <a:rPr lang="en-US" sz="2800" dirty="0" smtClean="0">
                <a:solidFill>
                  <a:schemeClr val="tx2">
                    <a:lumMod val="50000"/>
                  </a:schemeClr>
                </a:solidFill>
                <a:latin typeface="Tahoma" pitchFamily="34" charset="0"/>
                <a:cs typeface="Tahoma" pitchFamily="34" charset="0"/>
              </a:rPr>
              <a:t>           All the days of her life.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BEHAVIOR OF A WIFE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3:1-2  </a:t>
            </a:r>
            <a:r>
              <a:rPr lang="en-US" sz="2800" dirty="0" smtClean="0">
                <a:solidFill>
                  <a:schemeClr val="tx2">
                    <a:lumMod val="50000"/>
                  </a:schemeClr>
                </a:solidFill>
                <a:latin typeface="Tahoma" pitchFamily="34" charset="0"/>
                <a:cs typeface="Tahoma" pitchFamily="34" charset="0"/>
              </a:rPr>
              <a:t>In the same way, you wives, be submissive to your own husbands so that even if any of them are disobedient to the word, they may be won without a word by the behavior of their wives, as they observe your chaste and respectful behavior.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In the same way….</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Instruction is given to the wife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Concerns the wife’s OWN husband:</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Own: </a:t>
            </a:r>
            <a:r>
              <a:rPr lang="en-US" sz="2800" i="1" dirty="0" err="1" smtClean="0">
                <a:solidFill>
                  <a:schemeClr val="tx2">
                    <a:lumMod val="50000"/>
                  </a:schemeClr>
                </a:solidFill>
                <a:latin typeface="Tahoma" pitchFamily="34" charset="0"/>
                <a:cs typeface="Tahoma" pitchFamily="34" charset="0"/>
              </a:rPr>
              <a:t>idios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one’s own, distinct</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Peter is not addressing a man-woman relationship</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Peter is addressing the relationship between a woman and her own husband and God</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THE CONFIRMATION</a:t>
            </a:r>
            <a:endParaRPr lang="en-US" dirty="0">
              <a:solidFill>
                <a:schemeClr val="tx2">
                  <a:lumMod val="50000"/>
                </a:schemeClr>
              </a:solidFill>
            </a:endParaRPr>
          </a:p>
        </p:txBody>
      </p:sp>
      <p:sp>
        <p:nvSpPr>
          <p:cNvPr id="5" name="Content Placeholder 4"/>
          <p:cNvSpPr>
            <a:spLocks noGrp="1"/>
          </p:cNvSpPr>
          <p:nvPr>
            <p:ph idx="1"/>
          </p:nvPr>
        </p:nvSpPr>
        <p:spPr/>
        <p:txBody>
          <a:bodyPr>
            <a:normAutofit/>
          </a:bodyPr>
          <a:lstStyle/>
          <a:p>
            <a:r>
              <a:rPr lang="en-US" sz="2800" b="1" dirty="0" smtClean="0">
                <a:solidFill>
                  <a:srgbClr val="000042"/>
                </a:solidFill>
                <a:latin typeface="Tahoma" pitchFamily="34" charset="0"/>
                <a:cs typeface="Tahoma" pitchFamily="34" charset="0"/>
              </a:rPr>
              <a:t>Ephesians 5:22  </a:t>
            </a:r>
            <a:r>
              <a:rPr lang="en-US" sz="2800" dirty="0" smtClean="0">
                <a:solidFill>
                  <a:srgbClr val="000042"/>
                </a:solidFill>
                <a:latin typeface="Tahoma" pitchFamily="34" charset="0"/>
                <a:cs typeface="Tahoma" pitchFamily="34" charset="0"/>
              </a:rPr>
              <a:t>Wives, (be subject to) your own husbands, as to the Lord. </a:t>
            </a:r>
          </a:p>
          <a:p>
            <a:r>
              <a:rPr lang="en-US" sz="2800" b="1" dirty="0" smtClean="0">
                <a:solidFill>
                  <a:srgbClr val="000042"/>
                </a:solidFill>
                <a:latin typeface="Tahoma" pitchFamily="34" charset="0"/>
                <a:cs typeface="Tahoma" pitchFamily="34" charset="0"/>
              </a:rPr>
              <a:t>Colossians 3:18  </a:t>
            </a:r>
            <a:r>
              <a:rPr lang="en-US" sz="2800" dirty="0" smtClean="0">
                <a:solidFill>
                  <a:srgbClr val="000042"/>
                </a:solidFill>
                <a:latin typeface="Tahoma" pitchFamily="34" charset="0"/>
                <a:cs typeface="Tahoma" pitchFamily="34" charset="0"/>
              </a:rPr>
              <a:t>Wives, be subject to your husbands, as is fitting in the Lord. </a:t>
            </a:r>
          </a:p>
          <a:p>
            <a:r>
              <a:rPr lang="en-US" sz="2800" dirty="0" smtClean="0">
                <a:solidFill>
                  <a:srgbClr val="000042"/>
                </a:solidFill>
                <a:latin typeface="Tahoma" pitchFamily="34" charset="0"/>
                <a:cs typeface="Tahoma" pitchFamily="34" charset="0"/>
              </a:rPr>
              <a:t>Difficulty: hermeneutically determining context</a:t>
            </a:r>
          </a:p>
          <a:p>
            <a:pPr>
              <a:buNone/>
            </a:pPr>
            <a:r>
              <a:rPr lang="en-US" sz="2800" dirty="0" smtClean="0">
                <a:solidFill>
                  <a:srgbClr val="000042"/>
                </a:solidFill>
                <a:latin typeface="Tahoma" pitchFamily="34" charset="0"/>
                <a:cs typeface="Tahoma" pitchFamily="34" charset="0"/>
              </a:rPr>
              <a:t>    Is it only cultural?</a:t>
            </a:r>
          </a:p>
          <a:p>
            <a:pPr>
              <a:buNone/>
            </a:pPr>
            <a:r>
              <a:rPr lang="en-US" sz="2800" dirty="0" smtClean="0">
                <a:solidFill>
                  <a:srgbClr val="000042"/>
                </a:solidFill>
                <a:latin typeface="Tahoma" pitchFamily="34" charset="0"/>
                <a:cs typeface="Tahoma" pitchFamily="34" charset="0"/>
              </a:rPr>
              <a:t>    Is it a permanent principle to always be applied?</a:t>
            </a:r>
          </a:p>
          <a:p>
            <a:r>
              <a:rPr lang="en-US" sz="2800" dirty="0" smtClean="0">
                <a:solidFill>
                  <a:srgbClr val="000042"/>
                </a:solidFill>
                <a:latin typeface="Tahoma" pitchFamily="34" charset="0"/>
                <a:cs typeface="Tahoma" pitchFamily="34" charset="0"/>
              </a:rPr>
              <a:t>In the Jewish culture of that time, it was extremely unusual for a woman to be allowed instruction</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normAutofit/>
          </a:bodyPr>
          <a:lstStyle/>
          <a:p>
            <a:r>
              <a:rPr lang="en-US" sz="4000" dirty="0" smtClean="0">
                <a:solidFill>
                  <a:schemeClr val="tx2">
                    <a:lumMod val="50000"/>
                  </a:schemeClr>
                </a:solidFill>
              </a:rPr>
              <a:t>APPROPRIATE APPEARANCE</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a:xfrm>
            <a:off x="0" y="1143000"/>
            <a:ext cx="9144000" cy="5715000"/>
          </a:xfrm>
        </p:spPr>
        <p:txBody>
          <a:bodyPr>
            <a:noAutofit/>
          </a:bodyPr>
          <a:lstStyle/>
          <a:p>
            <a:pPr>
              <a:lnSpc>
                <a:spcPct val="88000"/>
              </a:lnSpc>
            </a:pPr>
            <a:r>
              <a:rPr lang="en-US" sz="2700" b="1" dirty="0" smtClean="0">
                <a:solidFill>
                  <a:schemeClr val="tx2">
                    <a:lumMod val="50000"/>
                  </a:schemeClr>
                </a:solidFill>
                <a:latin typeface="Tahoma" pitchFamily="34" charset="0"/>
                <a:cs typeface="Tahoma" pitchFamily="34" charset="0"/>
              </a:rPr>
              <a:t>1 Peter 3:3-4  </a:t>
            </a:r>
            <a:r>
              <a:rPr lang="en-US" sz="2700" dirty="0" smtClean="0">
                <a:solidFill>
                  <a:schemeClr val="tx2">
                    <a:lumMod val="50000"/>
                  </a:schemeClr>
                </a:solidFill>
                <a:latin typeface="Tahoma" pitchFamily="34" charset="0"/>
                <a:cs typeface="Tahoma" pitchFamily="34" charset="0"/>
              </a:rPr>
              <a:t>Your adornment must not be {merely} external—braiding the hair, and wearing gold jewelry, or putting on dresses; but let it be the hidden person of the heart, with the imperishable quality of a gentle and quiet spirit, which is precious in the sight of God.</a:t>
            </a:r>
          </a:p>
          <a:p>
            <a:pPr>
              <a:lnSpc>
                <a:spcPct val="88000"/>
              </a:lnSpc>
            </a:pPr>
            <a:r>
              <a:rPr lang="en-US" sz="2700" b="1" dirty="0" smtClean="0">
                <a:solidFill>
                  <a:schemeClr val="tx2">
                    <a:lumMod val="50000"/>
                  </a:schemeClr>
                </a:solidFill>
                <a:latin typeface="Tahoma" pitchFamily="34" charset="0"/>
                <a:cs typeface="Tahoma" pitchFamily="34" charset="0"/>
              </a:rPr>
              <a:t>1 Timothy 2:9-10  </a:t>
            </a:r>
            <a:r>
              <a:rPr lang="en-US" sz="2700" dirty="0" smtClean="0">
                <a:solidFill>
                  <a:schemeClr val="tx2">
                    <a:lumMod val="50000"/>
                  </a:schemeClr>
                </a:solidFill>
                <a:latin typeface="Tahoma" pitchFamily="34" charset="0"/>
                <a:cs typeface="Tahoma" pitchFamily="34" charset="0"/>
              </a:rPr>
              <a:t>Likewise, I want women to adorn themselves with proper clothing, modestly and discreetly, not with braided hair and gold or pearls or costly garments, but rather by means of good works, as is proper for women making a claim to godliness. </a:t>
            </a:r>
          </a:p>
          <a:p>
            <a:pPr>
              <a:lnSpc>
                <a:spcPct val="88000"/>
              </a:lnSpc>
            </a:pPr>
            <a:r>
              <a:rPr lang="en-US" sz="2700" b="1" dirty="0" smtClean="0">
                <a:solidFill>
                  <a:schemeClr val="tx2">
                    <a:lumMod val="50000"/>
                  </a:schemeClr>
                </a:solidFill>
                <a:latin typeface="Tahoma" pitchFamily="34" charset="0"/>
                <a:cs typeface="Tahoma" pitchFamily="34" charset="0"/>
              </a:rPr>
              <a:t>1 Samuel 16:7  </a:t>
            </a:r>
            <a:r>
              <a:rPr lang="en-US" sz="2700" dirty="0" smtClean="0">
                <a:solidFill>
                  <a:schemeClr val="tx2">
                    <a:lumMod val="50000"/>
                  </a:schemeClr>
                </a:solidFill>
                <a:latin typeface="Tahoma" pitchFamily="34" charset="0"/>
                <a:cs typeface="Tahoma" pitchFamily="34" charset="0"/>
              </a:rPr>
              <a:t>But the Lord said to Samuel, “Do not look at his appearance or at the height of his stature, because I have rejected him; for God sees not as man sees, for man looks at the outward appearance, but the Lord looks at the heart.”</a:t>
            </a:r>
            <a:endParaRPr lang="en-US" sz="2700" dirty="0">
              <a:solidFill>
                <a:schemeClr val="tx2">
                  <a:lumMod val="50000"/>
                </a:schemeClr>
              </a:solidFill>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PAY ATTENTION</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2800" b="1" dirty="0" smtClean="0">
                <a:solidFill>
                  <a:srgbClr val="000042"/>
                </a:solidFill>
                <a:latin typeface="Tahoma" pitchFamily="34" charset="0"/>
                <a:cs typeface="Tahoma" pitchFamily="34" charset="0"/>
              </a:rPr>
              <a:t>1 Peter 3:5-6  </a:t>
            </a:r>
            <a:r>
              <a:rPr lang="en-US" sz="2800" dirty="0" smtClean="0">
                <a:solidFill>
                  <a:srgbClr val="000042"/>
                </a:solidFill>
                <a:latin typeface="Tahoma" pitchFamily="34" charset="0"/>
                <a:cs typeface="Tahoma" pitchFamily="34" charset="0"/>
              </a:rPr>
              <a:t>For in this way in former times the holy women also, who hoped in God, used to adorn themselves, being submissive to their own husbands;  just as Sarah </a:t>
            </a:r>
            <a:r>
              <a:rPr lang="en-US" sz="2800" u="sng" dirty="0" smtClean="0">
                <a:solidFill>
                  <a:srgbClr val="000042"/>
                </a:solidFill>
                <a:latin typeface="Tahoma" pitchFamily="34" charset="0"/>
                <a:cs typeface="Tahoma" pitchFamily="34" charset="0"/>
              </a:rPr>
              <a:t>obeyed</a:t>
            </a:r>
            <a:r>
              <a:rPr lang="en-US" sz="2800" dirty="0" smtClean="0">
                <a:solidFill>
                  <a:srgbClr val="000042"/>
                </a:solidFill>
                <a:latin typeface="Tahoma" pitchFamily="34" charset="0"/>
                <a:cs typeface="Tahoma" pitchFamily="34" charset="0"/>
              </a:rPr>
              <a:t> Abraham, calling him </a:t>
            </a:r>
            <a:r>
              <a:rPr lang="en-US" sz="2800" u="sng" dirty="0" smtClean="0">
                <a:solidFill>
                  <a:srgbClr val="000042"/>
                </a:solidFill>
                <a:latin typeface="Tahoma" pitchFamily="34" charset="0"/>
                <a:cs typeface="Tahoma" pitchFamily="34" charset="0"/>
              </a:rPr>
              <a:t>lord</a:t>
            </a:r>
            <a:r>
              <a:rPr lang="en-US" sz="2800" dirty="0" smtClean="0">
                <a:solidFill>
                  <a:srgbClr val="000042"/>
                </a:solidFill>
                <a:latin typeface="Tahoma" pitchFamily="34" charset="0"/>
                <a:cs typeface="Tahoma" pitchFamily="34" charset="0"/>
              </a:rPr>
              <a:t>, and you have become her children if you do what is right without being frightened by any fear. </a:t>
            </a:r>
          </a:p>
          <a:p>
            <a:r>
              <a:rPr lang="en-US" sz="2800" dirty="0" smtClean="0">
                <a:solidFill>
                  <a:srgbClr val="000042"/>
                </a:solidFill>
                <a:latin typeface="Tahoma" pitchFamily="34" charset="0"/>
                <a:cs typeface="Tahoma" pitchFamily="34" charset="0"/>
              </a:rPr>
              <a:t>Obeyed: </a:t>
            </a:r>
            <a:r>
              <a:rPr lang="en-US" sz="2800" i="1" dirty="0" err="1" smtClean="0">
                <a:solidFill>
                  <a:srgbClr val="000042"/>
                </a:solidFill>
                <a:latin typeface="Tahoma" pitchFamily="34" charset="0"/>
                <a:cs typeface="Tahoma" pitchFamily="34" charset="0"/>
              </a:rPr>
              <a:t>hupakouo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to listen under</a:t>
            </a:r>
          </a:p>
          <a:p>
            <a:r>
              <a:rPr lang="en-US" sz="2800" dirty="0" smtClean="0">
                <a:solidFill>
                  <a:srgbClr val="000042"/>
                </a:solidFill>
                <a:latin typeface="Tahoma" pitchFamily="34" charset="0"/>
                <a:cs typeface="Tahoma" pitchFamily="34" charset="0"/>
              </a:rPr>
              <a:t>Lord: </a:t>
            </a:r>
            <a:r>
              <a:rPr lang="en-US" sz="2800" i="1" dirty="0" err="1" smtClean="0">
                <a:solidFill>
                  <a:srgbClr val="000042"/>
                </a:solidFill>
                <a:latin typeface="Tahoma" pitchFamily="34" charset="0"/>
                <a:cs typeface="Tahoma" pitchFamily="34" charset="0"/>
              </a:rPr>
              <a:t>kurios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one in authority, sir, Mr. (as respect)</a:t>
            </a:r>
          </a:p>
          <a:p>
            <a:r>
              <a:rPr lang="en-US" sz="2800" dirty="0" smtClean="0">
                <a:solidFill>
                  <a:srgbClr val="000042"/>
                </a:solidFill>
                <a:latin typeface="Tahoma" pitchFamily="34" charset="0"/>
                <a:cs typeface="Tahoma" pitchFamily="34" charset="0"/>
              </a:rPr>
              <a:t>Authority: </a:t>
            </a:r>
          </a:p>
          <a:p>
            <a:r>
              <a:rPr lang="en-US" sz="2800" dirty="0" smtClean="0">
                <a:solidFill>
                  <a:srgbClr val="000042"/>
                </a:solidFill>
                <a:latin typeface="Tahoma" pitchFamily="34" charset="0"/>
                <a:cs typeface="Tahoma" pitchFamily="34" charset="0"/>
              </a:rPr>
              <a:t>functional within a domain under certain rules</a:t>
            </a:r>
          </a:p>
          <a:p>
            <a:r>
              <a:rPr lang="en-US" sz="2800" dirty="0" smtClean="0">
                <a:solidFill>
                  <a:srgbClr val="000042"/>
                </a:solidFill>
                <a:latin typeface="Tahoma" pitchFamily="34" charset="0"/>
                <a:cs typeface="Tahoma" pitchFamily="34" charset="0"/>
              </a:rPr>
              <a:t>Superiority: </a:t>
            </a:r>
            <a:r>
              <a:rPr lang="en-US" sz="2800" i="1" dirty="0" err="1" smtClean="0">
                <a:solidFill>
                  <a:srgbClr val="000042"/>
                </a:solidFill>
                <a:latin typeface="Tahoma" pitchFamily="34" charset="0"/>
                <a:cs typeface="Tahoma" pitchFamily="34" charset="0"/>
              </a:rPr>
              <a:t>huperoche</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superiority or prominence</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THE HUSBAND’S ROLE</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r>
              <a:rPr lang="en-US" sz="2800" b="1" dirty="0" smtClean="0">
                <a:solidFill>
                  <a:srgbClr val="000042"/>
                </a:solidFill>
                <a:latin typeface="Tahoma" pitchFamily="34" charset="0"/>
                <a:cs typeface="Tahoma" pitchFamily="34" charset="0"/>
              </a:rPr>
              <a:t>1 Peter 3:7 </a:t>
            </a:r>
            <a:r>
              <a:rPr lang="en-US" sz="2800" dirty="0" smtClean="0">
                <a:solidFill>
                  <a:srgbClr val="000042"/>
                </a:solidFill>
                <a:latin typeface="Tahoma" pitchFamily="34" charset="0"/>
                <a:cs typeface="Tahoma" pitchFamily="34" charset="0"/>
              </a:rPr>
              <a:t>You husbands in the same way, </a:t>
            </a:r>
            <a:r>
              <a:rPr lang="en-US" sz="2800" u="sng" dirty="0" smtClean="0">
                <a:solidFill>
                  <a:srgbClr val="000042"/>
                </a:solidFill>
                <a:latin typeface="Tahoma" pitchFamily="34" charset="0"/>
                <a:cs typeface="Tahoma" pitchFamily="34" charset="0"/>
              </a:rPr>
              <a:t>live with </a:t>
            </a:r>
            <a:r>
              <a:rPr lang="en-US" sz="2800" dirty="0" smtClean="0">
                <a:solidFill>
                  <a:srgbClr val="000042"/>
                </a:solidFill>
                <a:latin typeface="Tahoma" pitchFamily="34" charset="0"/>
                <a:cs typeface="Tahoma" pitchFamily="34" charset="0"/>
              </a:rPr>
              <a:t>your wives in an</a:t>
            </a:r>
            <a:r>
              <a:rPr lang="en-US" sz="2800" u="sng" dirty="0" smtClean="0">
                <a:solidFill>
                  <a:srgbClr val="000042"/>
                </a:solidFill>
                <a:latin typeface="Tahoma" pitchFamily="34" charset="0"/>
                <a:cs typeface="Tahoma" pitchFamily="34" charset="0"/>
              </a:rPr>
              <a:t> understanding </a:t>
            </a:r>
            <a:r>
              <a:rPr lang="en-US" sz="2800" dirty="0" smtClean="0">
                <a:solidFill>
                  <a:srgbClr val="000042"/>
                </a:solidFill>
                <a:latin typeface="Tahoma" pitchFamily="34" charset="0"/>
                <a:cs typeface="Tahoma" pitchFamily="34" charset="0"/>
              </a:rPr>
              <a:t>way, as with someone weaker, since she is a woman; and show her honor as a fellow heir of the grace of life, so that your prayers will not be hindered. </a:t>
            </a:r>
          </a:p>
          <a:p>
            <a:r>
              <a:rPr lang="en-US" sz="2800" dirty="0" smtClean="0">
                <a:solidFill>
                  <a:srgbClr val="000042"/>
                </a:solidFill>
                <a:latin typeface="Tahoma" pitchFamily="34" charset="0"/>
                <a:cs typeface="Tahoma" pitchFamily="34" charset="0"/>
              </a:rPr>
              <a:t>Live with: </a:t>
            </a:r>
            <a:r>
              <a:rPr lang="en-US" sz="2800" i="1" dirty="0" err="1" smtClean="0">
                <a:solidFill>
                  <a:srgbClr val="000042"/>
                </a:solidFill>
                <a:latin typeface="Tahoma" pitchFamily="34" charset="0"/>
                <a:cs typeface="Tahoma" pitchFamily="34" charset="0"/>
              </a:rPr>
              <a:t>sunoikeo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reside together as a family</a:t>
            </a:r>
          </a:p>
          <a:p>
            <a:r>
              <a:rPr lang="en-US" sz="2800" dirty="0" smtClean="0">
                <a:solidFill>
                  <a:srgbClr val="000042"/>
                </a:solidFill>
                <a:latin typeface="Tahoma" pitchFamily="34" charset="0"/>
                <a:cs typeface="Tahoma" pitchFamily="34" charset="0"/>
              </a:rPr>
              <a:t>Understanding: </a:t>
            </a:r>
            <a:r>
              <a:rPr lang="en-US" sz="2800" i="1" dirty="0" smtClean="0">
                <a:solidFill>
                  <a:srgbClr val="000042"/>
                </a:solidFill>
                <a:latin typeface="Tahoma" pitchFamily="34" charset="0"/>
                <a:cs typeface="Tahoma" pitchFamily="34" charset="0"/>
              </a:rPr>
              <a:t>gnosis: </a:t>
            </a:r>
            <a:r>
              <a:rPr lang="en-US" sz="2800" dirty="0" smtClean="0">
                <a:solidFill>
                  <a:srgbClr val="000042"/>
                </a:solidFill>
                <a:latin typeface="Tahoma" pitchFamily="34" charset="0"/>
                <a:cs typeface="Tahoma" pitchFamily="34" charset="0"/>
              </a:rPr>
              <a:t>with knowledge</a:t>
            </a:r>
          </a:p>
          <a:p>
            <a:r>
              <a:rPr lang="en-US" sz="2800" b="1" dirty="0" smtClean="0">
                <a:solidFill>
                  <a:srgbClr val="000042"/>
                </a:solidFill>
                <a:latin typeface="Tahoma" pitchFamily="34" charset="0"/>
                <a:cs typeface="Tahoma" pitchFamily="34" charset="0"/>
              </a:rPr>
              <a:t>Ephesians 5:25-27  </a:t>
            </a:r>
            <a:r>
              <a:rPr lang="en-US" sz="2800" dirty="0" smtClean="0">
                <a:solidFill>
                  <a:srgbClr val="000042"/>
                </a:solidFill>
                <a:latin typeface="Tahoma" pitchFamily="34" charset="0"/>
                <a:cs typeface="Tahoma" pitchFamily="34" charset="0"/>
              </a:rPr>
              <a:t>Husbands, love your wives, just as Christ also loved the church and gave Himself up for her,     so that He might sanctify her, having cleansed her by the washing of water with the word, that He might present to Himself the church in all her glory, having no spot or wrinkle or any such thing; but that she would be holy and blameless.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THE RATIONALE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dirty="0"/>
          </a:p>
        </p:txBody>
      </p:sp>
      <p:sp>
        <p:nvSpPr>
          <p:cNvPr id="10" name="Moon 9"/>
          <p:cNvSpPr/>
          <p:nvPr/>
        </p:nvSpPr>
        <p:spPr>
          <a:xfrm>
            <a:off x="3886200" y="4800600"/>
            <a:ext cx="45719" cy="228600"/>
          </a:xfrm>
          <a:prstGeom prst="moon">
            <a:avLst/>
          </a:prstGeom>
          <a:solidFill>
            <a:schemeClr val="tx1">
              <a:lumMod val="95000"/>
              <a:lumOff val="5000"/>
            </a:schemeClr>
          </a:solidFill>
          <a:ln>
            <a:solidFill>
              <a:schemeClr val="tx1">
                <a:lumMod val="50000"/>
                <a:lumOff val="50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p:txBody>
          <a:bodyPr>
            <a:normAutofit lnSpcReduction="10000"/>
          </a:bodyPr>
          <a:lstStyle/>
          <a:p>
            <a:r>
              <a:rPr lang="en-US" sz="2800" b="1" dirty="0" smtClean="0">
                <a:solidFill>
                  <a:srgbClr val="000042"/>
                </a:solidFill>
                <a:latin typeface="Tahoma" pitchFamily="34" charset="0"/>
                <a:cs typeface="Tahoma" pitchFamily="34" charset="0"/>
              </a:rPr>
              <a:t>1 Peter 3:7  </a:t>
            </a:r>
            <a:r>
              <a:rPr lang="en-US" sz="2800" dirty="0" smtClean="0">
                <a:solidFill>
                  <a:srgbClr val="000042"/>
                </a:solidFill>
                <a:latin typeface="Tahoma" pitchFamily="34" charset="0"/>
                <a:cs typeface="Tahoma" pitchFamily="34" charset="0"/>
              </a:rPr>
              <a:t>You husbands in the same way, live with your wives in an understanding way, as with someone </a:t>
            </a:r>
            <a:r>
              <a:rPr lang="en-US" sz="2800" u="sng" dirty="0" smtClean="0">
                <a:solidFill>
                  <a:srgbClr val="000042"/>
                </a:solidFill>
                <a:latin typeface="Tahoma" pitchFamily="34" charset="0"/>
                <a:cs typeface="Tahoma" pitchFamily="34" charset="0"/>
              </a:rPr>
              <a:t>weaker</a:t>
            </a:r>
            <a:r>
              <a:rPr lang="en-US" sz="2800" dirty="0" smtClean="0">
                <a:solidFill>
                  <a:srgbClr val="000042"/>
                </a:solidFill>
                <a:latin typeface="Tahoma" pitchFamily="34" charset="0"/>
                <a:cs typeface="Tahoma" pitchFamily="34" charset="0"/>
              </a:rPr>
              <a:t>, since she is a woman; and show her </a:t>
            </a:r>
            <a:r>
              <a:rPr lang="en-US" sz="2800" u="sng" dirty="0" smtClean="0">
                <a:solidFill>
                  <a:srgbClr val="000042"/>
                </a:solidFill>
                <a:latin typeface="Tahoma" pitchFamily="34" charset="0"/>
                <a:cs typeface="Tahoma" pitchFamily="34" charset="0"/>
              </a:rPr>
              <a:t>honor</a:t>
            </a:r>
            <a:r>
              <a:rPr lang="en-US" sz="2800" dirty="0" smtClean="0">
                <a:solidFill>
                  <a:srgbClr val="000042"/>
                </a:solidFill>
                <a:latin typeface="Tahoma" pitchFamily="34" charset="0"/>
                <a:cs typeface="Tahoma" pitchFamily="34" charset="0"/>
              </a:rPr>
              <a:t> as a fellow heir of the grace of life, so that your prayers will not be hindered. </a:t>
            </a:r>
          </a:p>
          <a:p>
            <a:r>
              <a:rPr lang="en-US" sz="2800" dirty="0" smtClean="0">
                <a:solidFill>
                  <a:srgbClr val="000042"/>
                </a:solidFill>
                <a:latin typeface="Tahoma" pitchFamily="34" charset="0"/>
                <a:cs typeface="Tahoma" pitchFamily="34" charset="0"/>
              </a:rPr>
              <a:t>Weaker: </a:t>
            </a:r>
            <a:r>
              <a:rPr lang="en-US" sz="2800" i="1" dirty="0" err="1" smtClean="0">
                <a:solidFill>
                  <a:srgbClr val="000042"/>
                </a:solidFill>
                <a:latin typeface="Tahoma" pitchFamily="34" charset="0"/>
                <a:cs typeface="Tahoma" pitchFamily="34" charset="0"/>
              </a:rPr>
              <a:t>asthenes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someone less </a:t>
            </a:r>
            <a:r>
              <a:rPr lang="en-US" sz="2800" dirty="0" smtClean="0">
                <a:solidFill>
                  <a:srgbClr val="000042"/>
                </a:solidFill>
                <a:latin typeface="Tahoma" pitchFamily="34" charset="0"/>
                <a:cs typeface="Tahoma" pitchFamily="34" charset="0"/>
              </a:rPr>
              <a:t>strong; does not imply intellectual or spiritual</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Honor: </a:t>
            </a:r>
            <a:r>
              <a:rPr lang="en-US" sz="2800" i="1" dirty="0" smtClean="0">
                <a:solidFill>
                  <a:srgbClr val="000042"/>
                </a:solidFill>
                <a:latin typeface="Tahoma" pitchFamily="34" charset="0"/>
                <a:cs typeface="Tahoma" pitchFamily="34" charset="0"/>
              </a:rPr>
              <a:t>time: </a:t>
            </a:r>
            <a:r>
              <a:rPr lang="en-US" sz="2800" dirty="0" smtClean="0">
                <a:solidFill>
                  <a:srgbClr val="000042"/>
                </a:solidFill>
                <a:latin typeface="Tahoma" pitchFamily="34" charset="0"/>
                <a:cs typeface="Tahoma" pitchFamily="34" charset="0"/>
              </a:rPr>
              <a:t>a value</a:t>
            </a:r>
          </a:p>
          <a:p>
            <a:r>
              <a:rPr lang="en-US" sz="2800" dirty="0" smtClean="0">
                <a:solidFill>
                  <a:srgbClr val="000042"/>
                </a:solidFill>
                <a:latin typeface="Tahoma" pitchFamily="34" charset="0"/>
                <a:cs typeface="Tahoma" pitchFamily="34" charset="0"/>
              </a:rPr>
              <a:t>Fellow heir: </a:t>
            </a:r>
            <a:r>
              <a:rPr lang="en-US" sz="2800" dirty="0" err="1" smtClean="0">
                <a:solidFill>
                  <a:srgbClr val="000042"/>
                </a:solidFill>
                <a:latin typeface="Tahoma" pitchFamily="34" charset="0"/>
                <a:cs typeface="Tahoma" pitchFamily="34" charset="0"/>
              </a:rPr>
              <a:t>sugkleronomis</a:t>
            </a:r>
            <a:r>
              <a:rPr lang="en-US" sz="2800" dirty="0" smtClean="0">
                <a:solidFill>
                  <a:srgbClr val="000042"/>
                </a:solidFill>
                <a:latin typeface="Tahoma" pitchFamily="34" charset="0"/>
                <a:cs typeface="Tahoma" pitchFamily="34" charset="0"/>
              </a:rPr>
              <a:t>: an equal inheritor; co-heir</a:t>
            </a:r>
          </a:p>
          <a:p>
            <a:r>
              <a:rPr lang="en-US" sz="2800" b="1" dirty="0" smtClean="0">
                <a:solidFill>
                  <a:srgbClr val="000042"/>
                </a:solidFill>
                <a:latin typeface="Tahoma" pitchFamily="34" charset="0"/>
                <a:cs typeface="Tahoma" pitchFamily="34" charset="0"/>
              </a:rPr>
              <a:t>Ephesians 3:6</a:t>
            </a:r>
            <a:r>
              <a:rPr lang="en-US" sz="2800" dirty="0" smtClean="0">
                <a:solidFill>
                  <a:srgbClr val="000042"/>
                </a:solidFill>
                <a:latin typeface="Tahoma" pitchFamily="34" charset="0"/>
                <a:cs typeface="Tahoma" pitchFamily="34" charset="0"/>
              </a:rPr>
              <a:t>… to be specific, that the Gentiles are </a:t>
            </a:r>
            <a:r>
              <a:rPr lang="en-US" sz="2800" u="sng" dirty="0" smtClean="0">
                <a:solidFill>
                  <a:srgbClr val="000042"/>
                </a:solidFill>
                <a:latin typeface="Tahoma" pitchFamily="34" charset="0"/>
                <a:cs typeface="Tahoma" pitchFamily="34" charset="0"/>
              </a:rPr>
              <a:t>fellow heirs </a:t>
            </a:r>
            <a:r>
              <a:rPr lang="en-US" sz="2800" dirty="0" smtClean="0">
                <a:solidFill>
                  <a:srgbClr val="000042"/>
                </a:solidFill>
                <a:latin typeface="Tahoma" pitchFamily="34" charset="0"/>
                <a:cs typeface="Tahoma" pitchFamily="34" charset="0"/>
              </a:rPr>
              <a:t>and fellow members of the body, and fellow partakers of the promise in Christ Jesus through the </a:t>
            </a:r>
            <a:r>
              <a:rPr lang="en-US" sz="2800" dirty="0" smtClean="0">
                <a:solidFill>
                  <a:srgbClr val="000042"/>
                </a:solidFill>
                <a:latin typeface="Tahoma" pitchFamily="34" charset="0"/>
                <a:cs typeface="Tahoma" pitchFamily="34" charset="0"/>
              </a:rPr>
              <a:t>gospel… </a:t>
            </a: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HINDERED PRAYERS</a:t>
            </a:r>
            <a:r>
              <a:rPr lang="en-US" b="1" dirty="0" smtClean="0">
                <a:solidFill>
                  <a:srgbClr val="000042"/>
                </a:solidFill>
              </a:rPr>
              <a:t> </a:t>
            </a:r>
            <a:endParaRPr lang="en-US" dirty="0">
              <a:solidFill>
                <a:srgbClr val="000042"/>
              </a:solidFill>
            </a:endParaRPr>
          </a:p>
        </p:txBody>
      </p:sp>
      <p:sp>
        <p:nvSpPr>
          <p:cNvPr id="3" name="Content Placeholder 2"/>
          <p:cNvSpPr>
            <a:spLocks noGrp="1"/>
          </p:cNvSpPr>
          <p:nvPr>
            <p:ph idx="1"/>
          </p:nvPr>
        </p:nvSpPr>
        <p:spPr/>
        <p:txBody>
          <a:bodyPr>
            <a:normAutofit lnSpcReduction="10000"/>
          </a:bodyPr>
          <a:lstStyle/>
          <a:p>
            <a:r>
              <a:rPr lang="en-US" sz="2800" b="1" dirty="0" smtClean="0">
                <a:solidFill>
                  <a:srgbClr val="000042"/>
                </a:solidFill>
                <a:latin typeface="Tahoma" pitchFamily="34" charset="0"/>
                <a:cs typeface="Tahoma" pitchFamily="34" charset="0"/>
              </a:rPr>
              <a:t>1 Peter 3:7 </a:t>
            </a:r>
            <a:r>
              <a:rPr lang="en-US" sz="2800" dirty="0" smtClean="0">
                <a:solidFill>
                  <a:srgbClr val="000042"/>
                </a:solidFill>
                <a:latin typeface="Tahoma" pitchFamily="34" charset="0"/>
                <a:cs typeface="Tahoma" pitchFamily="34" charset="0"/>
              </a:rPr>
              <a:t>You husbands in the same way, live with your wives in an understanding way, as with someone weaker, since she is a woman; and show her honor as a fellow heir of the grace of life, so that your prayers will not be hindered. </a:t>
            </a:r>
          </a:p>
          <a:p>
            <a:r>
              <a:rPr lang="en-US" sz="2800" dirty="0" smtClean="0">
                <a:solidFill>
                  <a:srgbClr val="000042"/>
                </a:solidFill>
                <a:latin typeface="Tahoma" pitchFamily="34" charset="0"/>
                <a:cs typeface="Tahoma" pitchFamily="34" charset="0"/>
              </a:rPr>
              <a:t>The cultural reality </a:t>
            </a:r>
            <a:r>
              <a:rPr lang="en-US" sz="2800" dirty="0" err="1" smtClean="0">
                <a:solidFill>
                  <a:srgbClr val="000042"/>
                </a:solidFill>
                <a:latin typeface="Tahoma" pitchFamily="34" charset="0"/>
                <a:cs typeface="Tahoma" pitchFamily="34" charset="0"/>
              </a:rPr>
              <a:t>vs</a:t>
            </a:r>
            <a:r>
              <a:rPr lang="en-US" sz="2800" dirty="0" smtClean="0">
                <a:solidFill>
                  <a:srgbClr val="000042"/>
                </a:solidFill>
                <a:latin typeface="Tahoma" pitchFamily="34" charset="0"/>
                <a:cs typeface="Tahoma" pitchFamily="34" charset="0"/>
              </a:rPr>
              <a:t> the spiritual and eschatological </a:t>
            </a:r>
            <a:r>
              <a:rPr lang="en-US" sz="2800" dirty="0" smtClean="0">
                <a:solidFill>
                  <a:srgbClr val="000042"/>
                </a:solidFill>
                <a:latin typeface="Tahoma" pitchFamily="34" charset="0"/>
                <a:cs typeface="Tahoma" pitchFamily="34" charset="0"/>
              </a:rPr>
              <a:t>reality</a:t>
            </a:r>
          </a:p>
          <a:p>
            <a:r>
              <a:rPr lang="en-US" sz="2800" dirty="0" smtClean="0">
                <a:solidFill>
                  <a:srgbClr val="000042"/>
                </a:solidFill>
                <a:latin typeface="Tahoma" pitchFamily="34" charset="0"/>
                <a:cs typeface="Tahoma" pitchFamily="34" charset="0"/>
              </a:rPr>
              <a:t>What is eternal is the spiritual aspect of a person, not the physical aspect; these bodies will be changed into glorified bodies; there is no marriage in heaven</a:t>
            </a:r>
            <a:endParaRPr lang="en-US" sz="2800" dirty="0" smtClean="0">
              <a:solidFill>
                <a:srgbClr val="000042"/>
              </a:solidFill>
              <a:latin typeface="Tahoma" pitchFamily="34" charset="0"/>
              <a:cs typeface="Tahoma" pitchFamily="34" charset="0"/>
            </a:endParaRPr>
          </a:p>
          <a:p>
            <a:r>
              <a:rPr lang="en-US" sz="2800" b="1" dirty="0" smtClean="0">
                <a:solidFill>
                  <a:srgbClr val="000042"/>
                </a:solidFill>
                <a:latin typeface="Tahoma" pitchFamily="34" charset="0"/>
                <a:cs typeface="Tahoma" pitchFamily="34" charset="0"/>
              </a:rPr>
              <a:t>Galatians 3:28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There is neither Jew nor Greek, there is neither slave nor free man, there is neither male nor female; for you are all one in Christ Jesus.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dirty="0" smtClean="0">
              <a:solidFill>
                <a:srgbClr val="000042"/>
              </a:solidFill>
            </a:endParaRPr>
          </a:p>
          <a:p>
            <a:endParaRPr lang="en-US" dirty="0" smtClean="0">
              <a:solidFill>
                <a:srgbClr val="000042"/>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8602</TotalTime>
  <Words>1362</Words>
  <Application>Microsoft Office PowerPoint</Application>
  <PresentationFormat>On-screen Show (4:3)</PresentationFormat>
  <Paragraphs>139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YamatoPainting</vt:lpstr>
      <vt:lpstr>PREPARED FOR ACTION A Study from  1 Peter</vt:lpstr>
      <vt:lpstr>WORD FOR THE JOURNEY</vt:lpstr>
      <vt:lpstr>BEHAVIOR OF A WIFE</vt:lpstr>
      <vt:lpstr>THE CONFIRMATION</vt:lpstr>
      <vt:lpstr>APPROPRIATE APPEARANCE</vt:lpstr>
      <vt:lpstr>PAY ATTENTION</vt:lpstr>
      <vt:lpstr>THE HUSBAND’S ROLE</vt:lpstr>
      <vt:lpstr>THE RATIONALE</vt:lpstr>
      <vt:lpstr>HINDERED PRAYERS </vt:lpstr>
      <vt:lpstr>INAPPROPRIATE ACTIONS</vt:lpstr>
      <vt:lpstr>APPROPRIATE ACTIONS</vt:lpstr>
      <vt:lpstr>THE BIBLE ON MARRIAGE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21</cp:revision>
  <dcterms:created xsi:type="dcterms:W3CDTF">2013-01-30T14:18:10Z</dcterms:created>
  <dcterms:modified xsi:type="dcterms:W3CDTF">2013-03-21T15:27:24Z</dcterms:modified>
</cp:coreProperties>
</file>