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2" r:id="rId9"/>
    <p:sldId id="263" r:id="rId10"/>
    <p:sldId id="260" r:id="rId11"/>
    <p:sldId id="261" r:id="rId12"/>
    <p:sldId id="264" r:id="rId13"/>
    <p:sldId id="266"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6280B"/>
    <a:srgbClr val="FFFFFF"/>
    <a:srgbClr val="942D0B"/>
    <a:srgbClr val="F6BF73"/>
    <a:srgbClr val="F9D4A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96"/>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91678" autoAdjust="0"/>
  </p:normalViewPr>
  <p:slideViewPr>
    <p:cSldViewPr snapToGrid="0">
      <p:cViewPr>
        <p:scale>
          <a:sx n="70" d="100"/>
          <a:sy n="70" d="100"/>
        </p:scale>
        <p:origin x="-1152" y="-30"/>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76EB9BEC-0863-4FEE-8030-BDA9ECB37D3A}" type="datetimeFigureOut">
              <a:rPr lang="en-US" smtClean="0"/>
              <a:pPr/>
              <a:t>10/24/2018</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884BB2C6-F9F3-4BA0-8163-4230C65C9C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10/24/2018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 xmlns:a16="http://schemas.microsoft.com/office/drawing/2014/main" id="{52566813-48BF-44A8-9FBD-C9035FDE143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 xmlns:a16="http://schemas.microsoft.com/office/drawing/2014/main" id="{C9098912-FEFB-4951-B070-7ED0F1D4555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 xmlns:a16="http://schemas.microsoft.com/office/drawing/2014/main" id="{7187CCFC-946C-4708-98C2-CC97857A5160}"/>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10/24/2018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 xmlns:a16="http://schemas.microsoft.com/office/drawing/2014/main"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 xmlns:a16="http://schemas.microsoft.com/office/drawing/2014/main"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 xmlns:a16="http://schemas.microsoft.com/office/drawing/2014/main" id="{62BA598A-71EC-4BD4-8924-8F16E990AF5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 xmlns:a16="http://schemas.microsoft.com/office/drawing/2014/main" id="{2086399E-589B-48EE-B396-961A783106E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 xmlns:a16="http://schemas.microsoft.com/office/drawing/2014/main" id="{F2A039E4-F69C-4905-B047-6891B77F8CA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 xmlns:a16="http://schemas.microsoft.com/office/drawing/2014/main" id="{62BA598A-71EC-4BD4-8924-8F16E990AF5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 xmlns:a16="http://schemas.microsoft.com/office/drawing/2014/main" id="{2086399E-589B-48EE-B396-961A783106E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 xmlns:a16="http://schemas.microsoft.com/office/drawing/2014/main" id="{F2A039E4-F69C-4905-B047-6891B77F8CAA}"/>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 xmlns:a16="http://schemas.microsoft.com/office/drawing/2014/main"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 xmlns:a16="http://schemas.microsoft.com/office/drawing/2014/main"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7A3695B4-ADE3-45A9-8119-67D5F83A8C31}"/>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6B8F0030-0551-4558-8533-64D2E4838DB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59607E3E-29E0-44E4-899A-0955FA4D3671}"/>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AD4251FC-462A-4B83-9F84-2358E52E31E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 xmlns:a16="http://schemas.microsoft.com/office/drawing/2014/main" id="{F08BF8CF-C3C2-4767-B88B-DE07E6A628E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 xmlns:a16="http://schemas.microsoft.com/office/drawing/2014/main" id="{E63AFEB7-4AAE-448E-8B0B-C2F2287771A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 xmlns:a16="http://schemas.microsoft.com/office/drawing/2014/main" id="{E279C731-1AAF-453A-94B0-6CC29203950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E2A1D679-9D00-4DC7-82EC-B6C33270E7F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8DFB6E86-77FA-4731-B7FA-5A63254A3E6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982D40F0-DDB8-45E0-B9D1-5964842C730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D744A42C-4948-489C-8EB2-12C65C47E90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 xmlns:a16="http://schemas.microsoft.com/office/drawing/2014/main" id="{5CCE09A4-D09F-43A2-8459-2E9D3E96029E}"/>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 xmlns:a16="http://schemas.microsoft.com/office/drawing/2014/main" id="{9A46A1B3-2A0B-4FFE-AE15-A11187E434D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 xmlns:a16="http://schemas.microsoft.com/office/drawing/2014/main" id="{D4F4A02A-94BC-4984-A372-3B77FC854C2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 xmlns:a16="http://schemas.microsoft.com/office/drawing/2014/main" id="{4699BB72-0480-4165-8D15-316CEED8CEB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 xmlns:a16="http://schemas.microsoft.com/office/drawing/2014/main" id="{685C07D9-1911-4085-8555-C992A61B10C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 xmlns:a16="http://schemas.microsoft.com/office/drawing/2014/main" id="{D621B3C3-2371-4ED0-BC1D-87AABF852BD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 xmlns:a16="http://schemas.microsoft.com/office/drawing/2014/main" id="{D7D15287-50FE-4441-BA06-D454D73F7EF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10/24/2018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 xmlns:a16="http://schemas.microsoft.com/office/drawing/2014/main"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 xmlns:a16="http://schemas.microsoft.com/office/drawing/2014/main"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 xmlns:a16="http://schemas.microsoft.com/office/drawing/2014/main"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 xmlns:a16="http://schemas.microsoft.com/office/drawing/2014/main"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 xmlns:a16="http://schemas.microsoft.com/office/drawing/2014/main"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 xmlns:a16="http://schemas.microsoft.com/office/drawing/2014/main"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 xmlns:a16="http://schemas.microsoft.com/office/drawing/2014/main"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 xmlns:a16="http://schemas.microsoft.com/office/drawing/2014/main"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 xmlns:a16="http://schemas.microsoft.com/office/drawing/2014/main"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 xmlns:a16="http://schemas.microsoft.com/office/drawing/2014/main"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 xmlns:a16="http://schemas.microsoft.com/office/drawing/2014/main" id="{71F3D36D-2C1A-4D06-A27F-6A64AA11889D}"/>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 xmlns:a16="http://schemas.microsoft.com/office/drawing/2014/main" id="{61F0F601-D5AC-45C0-92B6-2376085B0D50}"/>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 xmlns:a16="http://schemas.microsoft.com/office/drawing/2014/main" id="{DE792A6A-B423-4979-BD59-4CD4A74069B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 xmlns:a16="http://schemas.microsoft.com/office/drawing/2014/main"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 xmlns:a16="http://schemas.microsoft.com/office/drawing/2014/main"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 xmlns:a16="http://schemas.microsoft.com/office/drawing/2014/main" id="{892FFF3D-7B2E-44EB-83BA-5453FEC4892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 xmlns:a16="http://schemas.microsoft.com/office/drawing/2014/main" id="{CC5A9AF4-A787-49A3-83CF-889F9AEE0DB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 xmlns:a16="http://schemas.microsoft.com/office/drawing/2014/main" id="{B5D192A5-6FE9-49BC-9104-102935BA03A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10/24/2018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 xmlns:a16="http://schemas.microsoft.com/office/drawing/2014/main"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 xmlns:a16="http://schemas.microsoft.com/office/drawing/2014/main"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 xmlns:a16="http://schemas.microsoft.com/office/drawing/2014/main"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 xmlns:a16="http://schemas.microsoft.com/office/drawing/2014/main"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 xmlns:a16="http://schemas.microsoft.com/office/drawing/2014/main" id="{ACC0D449-4064-40FD-A10D-BE7844EB877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 xmlns:a16="http://schemas.microsoft.com/office/drawing/2014/main" id="{1FE621D1-1FD9-49E2-99C8-0CB37634CDC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0EA6856C-35D0-465E-B0CB-B889D4DA0B27}"/>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A493FB47-F1DA-40B8-A1F4-115CD1F7084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10/24/2018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 xmlns:a16="http://schemas.microsoft.com/office/drawing/2014/main" id="{D5197B13-7446-4E28-A62C-4543D7BD632C}"/>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 xmlns:a16="http://schemas.microsoft.com/office/drawing/2014/main" id="{4B5B975A-536D-4192-B3DE-875F5E141AA3}"/>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 xmlns:a16="http://schemas.microsoft.com/office/drawing/2014/main" id="{5BB09BB4-511A-4714-92A7-D9CA09D1FD72}"/>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 xmlns:a16="http://schemas.microsoft.com/office/drawing/2014/main"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 xmlns:a16="http://schemas.microsoft.com/office/drawing/2014/main" id="{A93E95CB-8B7F-4CE0-BD90-8078D78E5BE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 xmlns:a16="http://schemas.microsoft.com/office/drawing/2014/main" id="{308EA72E-9FD8-4137-AF70-2F45B4623A1E}"/>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 xmlns:a16="http://schemas.microsoft.com/office/drawing/2014/main" id="{7E5F03E5-E60E-40E5-996F-CE212FF6425F}"/>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 xmlns:a16="http://schemas.microsoft.com/office/drawing/2014/main" id="{7EB0518D-8C62-493A-B053-F7B2F41290B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10/24/2018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 xmlns:a16="http://schemas.microsoft.com/office/drawing/2014/main"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 xmlns:a16="http://schemas.microsoft.com/office/drawing/2014/main" id="{6E086889-5472-4B65-A156-D0B8F369C344}"/>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 xmlns:a16="http://schemas.microsoft.com/office/drawing/2014/main" id="{4BCBF44F-62C7-4F40-99DF-85C459F43ED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 xmlns:a16="http://schemas.microsoft.com/office/drawing/2014/main" id="{ABF64D53-5ED0-4A1D-A7EA-94CDB0D37EC9}"/>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 xmlns:a16="http://schemas.microsoft.com/office/drawing/2014/main" id="{2565C769-10BF-4E7B-B099-B4FD458436E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10/24/2018</a:t>
            </a:fld>
            <a:endParaRPr lang="en-US"/>
          </a:p>
        </p:txBody>
      </p:sp>
      <p:sp>
        <p:nvSpPr>
          <p:cNvPr id="18" name="Content Placeholder 2">
            <a:extLst>
              <a:ext uri="{FF2B5EF4-FFF2-40B4-BE49-F238E27FC236}">
                <a16:creationId xmlns="" xmlns:a16="http://schemas.microsoft.com/office/drawing/2014/main"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 xmlns:a16="http://schemas.microsoft.com/office/drawing/2014/main" id="{1F08FE59-AC1A-4BF7-B9D5-7672C8C7D39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 xmlns:a16="http://schemas.microsoft.com/office/drawing/2014/main" id="{F44470E0-8B01-46E6-90F1-4B52CB3EFFE8}"/>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 xmlns:a16="http://schemas.microsoft.com/office/drawing/2014/main" id="{2FB2E216-0387-4DF4-A432-E877C96A7BA6}"/>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 xmlns:a16="http://schemas.microsoft.com/office/drawing/2014/main" id="{53685AA4-853C-46A8-8ADB-FA80FE59BFB5}"/>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 xmlns:a16="http://schemas.microsoft.com/office/drawing/2014/main" id="{09784D29-4AB9-4581-A176-2BC2AD58F82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 xmlns:a16="http://schemas.microsoft.com/office/drawing/2014/main" id="{25EF2775-3EFB-4A64-8FAF-4D8B56AE073B}"/>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 xmlns:a16="http://schemas.microsoft.com/office/drawing/2014/main" id="{A34C11DA-4074-454D-800C-0FC5FBF1CD12}"/>
                </a:ext>
              </a:extLst>
            </p:cNvPr>
            <p:cNvPicPr>
              <a:picLocks noChangeAspect="1"/>
            </p:cNvPicPr>
            <p:nvPr userDrawn="1"/>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10/24/2018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 xmlns:a14="http://schemas.microsoft.com/office/drawing/2010/main"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10/24/2018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 xmlns:a16="http://schemas.microsoft.com/office/drawing/2014/main"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400" dirty="0" smtClean="0">
                <a:solidFill>
                  <a:srgbClr val="76280B"/>
                </a:solidFill>
              </a:rPr>
              <a:t>Lesson </a:t>
            </a:r>
            <a:r>
              <a:rPr lang="en-US" sz="1400" dirty="0" smtClean="0">
                <a:solidFill>
                  <a:srgbClr val="76280B"/>
                </a:solidFill>
              </a:rPr>
              <a:t>8</a:t>
            </a:r>
            <a:endParaRPr lang="en-US" sz="3372" dirty="0">
              <a:solidFill>
                <a:srgbClr val="76280B"/>
              </a:solidFill>
            </a:endParaRPr>
          </a:p>
        </p:txBody>
      </p:sp>
      <p:sp>
        <p:nvSpPr>
          <p:cNvPr id="3" name="Subtitle 2">
            <a:extLst>
              <a:ext uri="{FF2B5EF4-FFF2-40B4-BE49-F238E27FC236}">
                <a16:creationId xmlns="" xmlns:a16="http://schemas.microsoft.com/office/drawing/2014/main"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 xmlns:a16="http://schemas.microsoft.com/office/drawing/2014/main" id="{E26792AF-5D39-4A12-8EDD-CC09A60BDA44}"/>
              </a:ext>
            </a:extLst>
          </p:cNvPr>
          <p:cNvPicPr>
            <a:picLocks noChangeAspect="1"/>
          </p:cNvPicPr>
          <p:nvPr/>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a:off x="-3834365" y="3307582"/>
            <a:ext cx="1157236" cy="1157236"/>
          </a:xfrm>
          <a:prstGeom prst="rect">
            <a:avLst/>
          </a:prstGeom>
        </p:spPr>
      </p:pic>
    </p:spTree>
    <p:extLst>
      <p:ext uri="{BB962C8B-B14F-4D97-AF65-F5344CB8AC3E}">
        <p14:creationId xmlns=""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D36604-9869-46A0-8C8E-5F837247A3AD}"/>
              </a:ext>
            </a:extLst>
          </p:cNvPr>
          <p:cNvSpPr>
            <a:spLocks noGrp="1"/>
          </p:cNvSpPr>
          <p:nvPr>
            <p:ph idx="1"/>
          </p:nvPr>
        </p:nvSpPr>
        <p:spPr>
          <a:xfrm>
            <a:off x="0" y="841829"/>
            <a:ext cx="10058400" cy="6930572"/>
          </a:xfrm>
        </p:spPr>
        <p:txBody>
          <a:bodyPr>
            <a:noAutofit/>
          </a:bodyPr>
          <a:lstStyle/>
          <a:p>
            <a:pPr>
              <a:spcBef>
                <a:spcPts val="300"/>
              </a:spcBef>
            </a:pPr>
            <a:r>
              <a:rPr lang="en-US" b="1" dirty="0" smtClean="0"/>
              <a:t>Matthew 5:3-6 </a:t>
            </a:r>
            <a:r>
              <a:rPr lang="en-US" b="1" dirty="0" smtClean="0"/>
              <a:t> </a:t>
            </a:r>
            <a:r>
              <a:rPr lang="en-US" dirty="0" smtClean="0"/>
              <a:t/>
            </a:r>
            <a:br>
              <a:rPr lang="en-US" dirty="0" smtClean="0"/>
            </a:br>
            <a:r>
              <a:rPr lang="en-US" baseline="30000" dirty="0" smtClean="0"/>
              <a:t>3 </a:t>
            </a:r>
            <a:r>
              <a:rPr lang="en-US" dirty="0" smtClean="0"/>
              <a:t> "Blessed are the poor in spirit, for theirs is the kingdom of heaven. </a:t>
            </a:r>
            <a:br>
              <a:rPr lang="en-US" dirty="0" smtClean="0"/>
            </a:br>
            <a:r>
              <a:rPr lang="en-US" baseline="30000" dirty="0" smtClean="0"/>
              <a:t>4 </a:t>
            </a:r>
            <a:r>
              <a:rPr lang="en-US" dirty="0" smtClean="0"/>
              <a:t> "Blessed are those who mourn, for they shall be comforted. </a:t>
            </a:r>
            <a:br>
              <a:rPr lang="en-US" dirty="0" smtClean="0"/>
            </a:br>
            <a:r>
              <a:rPr lang="en-US" baseline="30000" dirty="0" smtClean="0"/>
              <a:t>5 </a:t>
            </a:r>
            <a:r>
              <a:rPr lang="en-US" dirty="0" smtClean="0"/>
              <a:t> "Blessed are the gentle, for they shall inherit the earth. </a:t>
            </a:r>
            <a:br>
              <a:rPr lang="en-US" dirty="0" smtClean="0"/>
            </a:br>
            <a:r>
              <a:rPr lang="en-US" baseline="30000" dirty="0" smtClean="0"/>
              <a:t>6 </a:t>
            </a:r>
            <a:r>
              <a:rPr lang="en-US" dirty="0" smtClean="0"/>
              <a:t> "Blessed are those who hunger and thirst for righteousness, for they shall be satisfied. </a:t>
            </a:r>
            <a:endParaRPr lang="en-US" dirty="0" smtClean="0"/>
          </a:p>
          <a:p>
            <a:pPr>
              <a:spcBef>
                <a:spcPts val="300"/>
              </a:spcBef>
            </a:pPr>
            <a:r>
              <a:rPr lang="en-US" b="1" dirty="0" smtClean="0"/>
              <a:t>Poor in spirit: </a:t>
            </a:r>
            <a:r>
              <a:rPr lang="en-US" dirty="0" smtClean="0"/>
              <a:t>consciously depend on God and realize their personal inability to please Him apart from Christ</a:t>
            </a:r>
          </a:p>
          <a:p>
            <a:pPr>
              <a:spcBef>
                <a:spcPts val="300"/>
              </a:spcBef>
            </a:pPr>
            <a:r>
              <a:rPr lang="en-US" b="1" dirty="0" smtClean="0"/>
              <a:t>Mourn: </a:t>
            </a:r>
            <a:r>
              <a:rPr lang="en-US" dirty="0" smtClean="0"/>
              <a:t>to be sorrowful (in this case over sin)</a:t>
            </a:r>
          </a:p>
          <a:p>
            <a:pPr>
              <a:spcBef>
                <a:spcPts val="300"/>
              </a:spcBef>
            </a:pPr>
            <a:r>
              <a:rPr lang="en-US" b="1" dirty="0" smtClean="0"/>
              <a:t>Gentle: </a:t>
            </a:r>
            <a:r>
              <a:rPr lang="en-US" dirty="0" smtClean="0"/>
              <a:t>truly humble with a proper positional understanding</a:t>
            </a:r>
          </a:p>
          <a:p>
            <a:pPr>
              <a:spcBef>
                <a:spcPts val="300"/>
              </a:spcBef>
            </a:pPr>
            <a:r>
              <a:rPr lang="en-US" b="1" dirty="0" smtClean="0"/>
              <a:t>Hunger and thirst for righteousness: </a:t>
            </a:r>
            <a:r>
              <a:rPr lang="en-US" dirty="0" smtClean="0"/>
              <a:t>a spiritual appetite for the things that God desires us do be and do</a:t>
            </a:r>
          </a:p>
          <a:p>
            <a:pPr>
              <a:spcBef>
                <a:spcPts val="300"/>
              </a:spcBef>
            </a:pPr>
            <a:r>
              <a:rPr lang="en-US" dirty="0" smtClean="0"/>
              <a:t>Righteous people are merciful, pure in heart, peacemakers</a:t>
            </a:r>
          </a:p>
          <a:p>
            <a:pPr>
              <a:spcBef>
                <a:spcPts val="300"/>
              </a:spcBef>
            </a:pPr>
            <a:r>
              <a:rPr lang="en-US" dirty="0" smtClean="0"/>
              <a:t>They would be persecuted, insulted, falsely maligned</a:t>
            </a:r>
            <a:endParaRPr lang="en-US" dirty="0" smtClean="0"/>
          </a:p>
          <a:p>
            <a:pPr>
              <a:spcBef>
                <a:spcPts val="300"/>
              </a:spcBef>
            </a:pPr>
            <a:endParaRPr lang="en-US" dirty="0" smtClean="0"/>
          </a:p>
        </p:txBody>
      </p:sp>
      <p:sp>
        <p:nvSpPr>
          <p:cNvPr id="5" name="Title 4">
            <a:extLst>
              <a:ext uri="{FF2B5EF4-FFF2-40B4-BE49-F238E27FC236}">
                <a16:creationId xmlns="" xmlns:a16="http://schemas.microsoft.com/office/drawing/2014/main" id="{6BEC318E-C938-4629-9BE1-35374015C87E}"/>
              </a:ext>
            </a:extLst>
          </p:cNvPr>
          <p:cNvSpPr>
            <a:spLocks noGrp="1"/>
          </p:cNvSpPr>
          <p:nvPr>
            <p:ph type="title"/>
          </p:nvPr>
        </p:nvSpPr>
        <p:spPr>
          <a:xfrm>
            <a:off x="29571" y="0"/>
            <a:ext cx="9999257" cy="813775"/>
          </a:xfrm>
        </p:spPr>
        <p:txBody>
          <a:bodyPr>
            <a:normAutofit/>
          </a:bodyPr>
          <a:lstStyle/>
          <a:p>
            <a:r>
              <a:rPr lang="en-US" sz="4800" b="0" dirty="0" smtClean="0">
                <a:solidFill>
                  <a:srgbClr val="76280B"/>
                </a:solidFill>
              </a:rPr>
              <a:t>RIGHTEOUS CHARACTERISTICS</a:t>
            </a:r>
            <a:endParaRPr lang="en-US" sz="4800" b="0" dirty="0">
              <a:solidFill>
                <a:srgbClr val="76280B"/>
              </a:solidFill>
            </a:endParaRPr>
          </a:p>
        </p:txBody>
      </p:sp>
    </p:spTree>
    <p:extLst>
      <p:ext uri="{BB962C8B-B14F-4D97-AF65-F5344CB8AC3E}">
        <p14:creationId xmlns="" xmlns:p14="http://schemas.microsoft.com/office/powerpoint/2010/main" val="384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BEWARE OF APPEARANCES</a:t>
            </a:r>
            <a:endParaRPr lang="en-US" b="0" dirty="0">
              <a:solidFill>
                <a:srgbClr val="76280B"/>
              </a:solidFill>
            </a:endParaRPr>
          </a:p>
        </p:txBody>
      </p:sp>
      <p:sp>
        <p:nvSpPr>
          <p:cNvPr id="3" name="Content Placeholder 2">
            <a:extLst>
              <a:ext uri="{FF2B5EF4-FFF2-40B4-BE49-F238E27FC236}">
                <a16:creationId xmlns="" xmlns:a16="http://schemas.microsoft.com/office/drawing/2014/main" id="{3F418A50-04F7-4F50-80A2-EE51445B2F9A}"/>
              </a:ext>
            </a:extLst>
          </p:cNvPr>
          <p:cNvSpPr>
            <a:spLocks noGrp="1"/>
          </p:cNvSpPr>
          <p:nvPr>
            <p:ph idx="1"/>
          </p:nvPr>
        </p:nvSpPr>
        <p:spPr>
          <a:xfrm>
            <a:off x="0" y="955343"/>
            <a:ext cx="9999257" cy="6817058"/>
          </a:xfrm>
        </p:spPr>
        <p:txBody>
          <a:bodyPr>
            <a:noAutofit/>
          </a:bodyPr>
          <a:lstStyle/>
          <a:p>
            <a:pPr>
              <a:lnSpc>
                <a:spcPct val="100000"/>
              </a:lnSpc>
              <a:spcBef>
                <a:spcPts val="200"/>
              </a:spcBef>
            </a:pPr>
            <a:r>
              <a:rPr lang="en-US" b="1" dirty="0" smtClean="0"/>
              <a:t>Matthew 23:27-28 </a:t>
            </a:r>
            <a:r>
              <a:rPr lang="en-US" dirty="0" smtClean="0"/>
              <a:t> “Woe </a:t>
            </a:r>
            <a:r>
              <a:rPr lang="en-US" dirty="0" smtClean="0"/>
              <a:t>to you, scribes and Pharisees, hypocrites! For you are like whitewashed tombs which on the outside appear beautiful, but inside they are full of dead men's bones and all uncleanness. </a:t>
            </a:r>
            <a:r>
              <a:rPr lang="en-US" dirty="0" smtClean="0"/>
              <a:t> So </a:t>
            </a:r>
            <a:r>
              <a:rPr lang="en-US" dirty="0" smtClean="0"/>
              <a:t>you, too, outwardly </a:t>
            </a:r>
            <a:r>
              <a:rPr lang="en-US" b="1" dirty="0" smtClean="0"/>
              <a:t>appear righteous</a:t>
            </a:r>
            <a:r>
              <a:rPr lang="en-US" dirty="0" smtClean="0"/>
              <a:t> to men, but inwardly you are full of hypocrisy and lawlessness</a:t>
            </a:r>
            <a:r>
              <a:rPr lang="en-US" dirty="0" smtClean="0"/>
              <a:t>.” </a:t>
            </a:r>
          </a:p>
          <a:p>
            <a:pPr>
              <a:lnSpc>
                <a:spcPct val="100000"/>
              </a:lnSpc>
              <a:spcBef>
                <a:spcPts val="200"/>
              </a:spcBef>
            </a:pPr>
            <a:r>
              <a:rPr lang="en-US" b="1" dirty="0" smtClean="0"/>
              <a:t>2 Corinthians 11:12-15 </a:t>
            </a:r>
            <a:r>
              <a:rPr lang="en-US" dirty="0" smtClean="0"/>
              <a:t> But what I am doing I will continue to do, so that I may cut off opportunity from those who desire an opportunity to be regarded just as we are in the matter about which they are boasting. </a:t>
            </a:r>
            <a:r>
              <a:rPr lang="en-US" dirty="0" smtClean="0"/>
              <a:t>For </a:t>
            </a:r>
            <a:r>
              <a:rPr lang="en-US" dirty="0" smtClean="0"/>
              <a:t>such men are false apostles, deceitful workers, disguising themselves as apostles of Christ. </a:t>
            </a:r>
            <a:r>
              <a:rPr lang="en-US" dirty="0" smtClean="0"/>
              <a:t>No </a:t>
            </a:r>
            <a:r>
              <a:rPr lang="en-US" dirty="0" smtClean="0"/>
              <a:t>wonder, for even Satan disguises himself as an angel of light. </a:t>
            </a:r>
            <a:r>
              <a:rPr lang="en-US" dirty="0" smtClean="0"/>
              <a:t>Therefore </a:t>
            </a:r>
            <a:r>
              <a:rPr lang="en-US" dirty="0" smtClean="0"/>
              <a:t>it is not surprising if his servants also </a:t>
            </a:r>
            <a:r>
              <a:rPr lang="en-US" b="1" dirty="0" smtClean="0"/>
              <a:t>disguise themselves as servants of righteousness</a:t>
            </a:r>
            <a:r>
              <a:rPr lang="en-US" dirty="0" smtClean="0"/>
              <a:t>, whose end will</a:t>
            </a:r>
            <a:r>
              <a:rPr lang="en-US" spc="-150" dirty="0" smtClean="0"/>
              <a:t> be </a:t>
            </a:r>
            <a:r>
              <a:rPr lang="en-US" dirty="0" smtClean="0"/>
              <a:t>according to their deeds. </a:t>
            </a:r>
            <a:endParaRPr lang="en-US" b="1" dirty="0" smtClean="0"/>
          </a:p>
        </p:txBody>
      </p:sp>
    </p:spTree>
    <p:extLst>
      <p:ext uri="{BB962C8B-B14F-4D97-AF65-F5344CB8AC3E}">
        <p14:creationId xmlns="" xmlns:p14="http://schemas.microsoft.com/office/powerpoint/2010/main"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F26FB8-8BDD-44A5-9966-508BEA09E184}"/>
              </a:ext>
            </a:extLst>
          </p:cNvPr>
          <p:cNvSpPr>
            <a:spLocks noGrp="1"/>
          </p:cNvSpPr>
          <p:nvPr>
            <p:ph type="title"/>
          </p:nvPr>
        </p:nvSpPr>
        <p:spPr/>
        <p:txBody>
          <a:bodyPr>
            <a:noAutofit/>
          </a:bodyPr>
          <a:lstStyle/>
          <a:p>
            <a:r>
              <a:rPr lang="en-US" b="0" dirty="0" smtClean="0">
                <a:solidFill>
                  <a:srgbClr val="76280B"/>
                </a:solidFill>
              </a:rPr>
              <a:t>THE ARMOR SO FAR</a:t>
            </a:r>
            <a:endParaRPr lang="en-US" b="0" dirty="0">
              <a:solidFill>
                <a:srgbClr val="76280B"/>
              </a:solidFill>
            </a:endParaRPr>
          </a:p>
        </p:txBody>
      </p:sp>
      <p:sp>
        <p:nvSpPr>
          <p:cNvPr id="3" name="Content Placeholder 2">
            <a:extLst>
              <a:ext uri="{FF2B5EF4-FFF2-40B4-BE49-F238E27FC236}">
                <a16:creationId xmlns="" xmlns:a16="http://schemas.microsoft.com/office/drawing/2014/main" id="{900ACB66-1957-43E1-B08F-86DC83D993D7}"/>
              </a:ext>
            </a:extLst>
          </p:cNvPr>
          <p:cNvSpPr>
            <a:spLocks noGrp="1"/>
          </p:cNvSpPr>
          <p:nvPr>
            <p:ph idx="1"/>
          </p:nvPr>
        </p:nvSpPr>
        <p:spPr>
          <a:xfrm>
            <a:off x="0" y="851338"/>
            <a:ext cx="10058400" cy="6921062"/>
          </a:xfrm>
        </p:spPr>
        <p:txBody>
          <a:bodyPr>
            <a:noAutofit/>
          </a:bodyPr>
          <a:lstStyle/>
          <a:p>
            <a:pPr>
              <a:lnSpc>
                <a:spcPct val="89000"/>
              </a:lnSpc>
              <a:spcBef>
                <a:spcPts val="300"/>
              </a:spcBef>
            </a:pPr>
            <a:r>
              <a:rPr lang="en-US" dirty="0" smtClean="0"/>
              <a:t>Truth (the belt) is holding everything together and within easy reach for quick use</a:t>
            </a:r>
          </a:p>
          <a:p>
            <a:pPr>
              <a:lnSpc>
                <a:spcPct val="89000"/>
              </a:lnSpc>
              <a:spcBef>
                <a:spcPts val="300"/>
              </a:spcBef>
            </a:pPr>
            <a:r>
              <a:rPr lang="en-US" dirty="0" smtClean="0"/>
              <a:t>We are protecting our heart with the breastplate of righteousness; we are guarding our state of being and the actions that flow from it</a:t>
            </a:r>
          </a:p>
          <a:p>
            <a:pPr>
              <a:lnSpc>
                <a:spcPct val="89000"/>
              </a:lnSpc>
              <a:spcBef>
                <a:spcPts val="300"/>
              </a:spcBef>
            </a:pPr>
            <a:r>
              <a:rPr lang="en-US" dirty="0" smtClean="0"/>
              <a:t>We are standing firm in a state of peace on a firm, prepared foundation; when we loose peace, we are understanding that this is God’s advance warning system</a:t>
            </a:r>
          </a:p>
          <a:p>
            <a:pPr>
              <a:lnSpc>
                <a:spcPct val="89000"/>
              </a:lnSpc>
              <a:spcBef>
                <a:spcPts val="300"/>
              </a:spcBef>
            </a:pPr>
            <a:r>
              <a:rPr lang="en-US" b="1" dirty="0" smtClean="0"/>
              <a:t>1 John </a:t>
            </a:r>
            <a:r>
              <a:rPr lang="en-US" b="1" dirty="0" smtClean="0"/>
              <a:t>3:18-21</a:t>
            </a:r>
            <a:r>
              <a:rPr lang="en-US" dirty="0" smtClean="0"/>
              <a:t> Little children, let us not love with word or with tongue, but in deed and truth. </a:t>
            </a:r>
            <a:r>
              <a:rPr lang="en-US" dirty="0" smtClean="0"/>
              <a:t>We </a:t>
            </a:r>
            <a:r>
              <a:rPr lang="en-US" dirty="0" smtClean="0"/>
              <a:t>will know by this that we are of the truth, and will assure our heart before Him </a:t>
            </a:r>
            <a:r>
              <a:rPr lang="en-US" dirty="0" smtClean="0"/>
              <a:t>in </a:t>
            </a:r>
            <a:r>
              <a:rPr lang="en-US" dirty="0" smtClean="0"/>
              <a:t>whatever our heart condemns us; for God is greater than our heart and knows all things. </a:t>
            </a:r>
            <a:r>
              <a:rPr lang="en-US" dirty="0" smtClean="0"/>
              <a:t>Beloved</a:t>
            </a:r>
            <a:r>
              <a:rPr lang="en-US" dirty="0" smtClean="0"/>
              <a:t>, if our heart does not condemn us, we have confidence before God; </a:t>
            </a:r>
            <a:endParaRPr lang="en-US" dirty="0" smtClean="0"/>
          </a:p>
          <a:p>
            <a:pPr>
              <a:lnSpc>
                <a:spcPct val="89000"/>
              </a:lnSpc>
              <a:spcBef>
                <a:spcPts val="300"/>
              </a:spcBef>
            </a:pPr>
            <a:r>
              <a:rPr lang="en-US" dirty="0" smtClean="0"/>
              <a:t>Heart: emotions or feelings</a:t>
            </a:r>
          </a:p>
          <a:p>
            <a:pPr>
              <a:lnSpc>
                <a:spcPct val="89000"/>
              </a:lnSpc>
              <a:spcBef>
                <a:spcPts val="300"/>
              </a:spcBef>
            </a:pPr>
            <a:r>
              <a:rPr lang="en-US" dirty="0" smtClean="0"/>
              <a:t>Spiritual warfare can greatly impact us emotionally; it can destroy peace, </a:t>
            </a:r>
            <a:r>
              <a:rPr lang="en-US" smtClean="0"/>
              <a:t>encourage unrighteousness, </a:t>
            </a:r>
            <a:r>
              <a:rPr lang="en-US" dirty="0" smtClean="0"/>
              <a:t>allow deception.</a:t>
            </a:r>
            <a:endParaRPr lang="en-US" dirty="0"/>
          </a:p>
        </p:txBody>
      </p:sp>
    </p:spTree>
    <p:extLst>
      <p:ext uri="{BB962C8B-B14F-4D97-AF65-F5344CB8AC3E}">
        <p14:creationId xmlns="" xmlns:p14="http://schemas.microsoft.com/office/powerpoint/2010/main"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 xmlns:a16="http://schemas.microsoft.com/office/drawing/2014/main"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will be considering the interdependency between righteousness and peace.</a:t>
            </a:r>
          </a:p>
          <a:p>
            <a:pPr>
              <a:spcBef>
                <a:spcPts val="300"/>
              </a:spcBef>
            </a:pPr>
            <a:r>
              <a:rPr lang="en-US" dirty="0" smtClean="0"/>
              <a:t>Just as there are two forms of peace (with God and of God) there are two forms of righteousness: imputed and imparted</a:t>
            </a:r>
          </a:p>
          <a:p>
            <a:pPr>
              <a:spcBef>
                <a:spcPts val="300"/>
              </a:spcBef>
            </a:pPr>
            <a:r>
              <a:rPr lang="en-US" b="1" dirty="0" smtClean="0"/>
              <a:t>Ephesians 6:14 </a:t>
            </a:r>
            <a:r>
              <a:rPr lang="en-US" dirty="0" smtClean="0"/>
              <a:t> Stand firm therefore, </a:t>
            </a:r>
            <a:r>
              <a:rPr lang="en-US" cap="small" dirty="0" smtClean="0"/>
              <a:t>HAVING GIRDED YOUR LOINS WITH TRUTH</a:t>
            </a:r>
            <a:r>
              <a:rPr lang="en-US" dirty="0" smtClean="0"/>
              <a:t>, and </a:t>
            </a:r>
            <a:r>
              <a:rPr lang="en-US" cap="small" dirty="0" smtClean="0"/>
              <a:t>HAVING</a:t>
            </a:r>
            <a:r>
              <a:rPr lang="en-US" dirty="0" smtClean="0"/>
              <a:t> </a:t>
            </a:r>
            <a:r>
              <a:rPr lang="en-US" cap="small" dirty="0" smtClean="0"/>
              <a:t>PUT ON THE BREASTPLATE OF RIGHTEOUSNESS….</a:t>
            </a:r>
          </a:p>
          <a:p>
            <a:pPr>
              <a:spcBef>
                <a:spcPts val="300"/>
              </a:spcBef>
            </a:pPr>
            <a:r>
              <a:rPr lang="en-US" dirty="0" smtClean="0"/>
              <a:t>Righteousness: </a:t>
            </a:r>
            <a:r>
              <a:rPr lang="en-US" i="1" dirty="0" err="1" smtClean="0"/>
              <a:t>dikaiosune</a:t>
            </a:r>
            <a:r>
              <a:rPr lang="en-US" i="1" dirty="0" smtClean="0"/>
              <a:t>: </a:t>
            </a:r>
            <a:r>
              <a:rPr lang="en-US" dirty="0" smtClean="0"/>
              <a:t>to be counted as righteous or made right in God’s </a:t>
            </a:r>
            <a:r>
              <a:rPr lang="en-US" dirty="0" smtClean="0"/>
              <a:t>sight; an imputed state of being or an action flowing from it</a:t>
            </a:r>
            <a:r>
              <a:rPr lang="en-US" dirty="0" smtClean="0"/>
              <a:t/>
            </a:r>
            <a:br>
              <a:rPr lang="en-US" dirty="0" smtClean="0"/>
            </a:br>
            <a:endParaRPr lang="en-US" dirty="0" smtClean="0"/>
          </a:p>
        </p:txBody>
      </p:sp>
    </p:spTree>
    <p:extLst>
      <p:ext uri="{BB962C8B-B14F-4D97-AF65-F5344CB8AC3E}">
        <p14:creationId xmlns="" xmlns:p14="http://schemas.microsoft.com/office/powerpoint/2010/main"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79DC50-9124-4B42-9E2B-85A3526B981F}"/>
              </a:ext>
            </a:extLst>
          </p:cNvPr>
          <p:cNvSpPr>
            <a:spLocks noGrp="1"/>
          </p:cNvSpPr>
          <p:nvPr>
            <p:ph type="title"/>
          </p:nvPr>
        </p:nvSpPr>
        <p:spPr>
          <a:xfrm>
            <a:off x="29571" y="0"/>
            <a:ext cx="9999257" cy="1034321"/>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POSITIONAL RIGHTEOUSNESS</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 xmlns:a16="http://schemas.microsoft.com/office/drawing/2014/main" id="{B369576B-CAB5-4C52-90C7-05BF7EE6F5F4}"/>
              </a:ext>
            </a:extLst>
          </p:cNvPr>
          <p:cNvSpPr>
            <a:spLocks noGrp="1"/>
          </p:cNvSpPr>
          <p:nvPr>
            <p:ph idx="1"/>
          </p:nvPr>
        </p:nvSpPr>
        <p:spPr>
          <a:xfrm>
            <a:off x="0" y="1034321"/>
            <a:ext cx="10058400" cy="6738079"/>
          </a:xfrm>
        </p:spPr>
        <p:txBody>
          <a:bodyPr>
            <a:normAutofit lnSpcReduction="10000"/>
          </a:bodyPr>
          <a:lstStyle/>
          <a:p>
            <a:pPr>
              <a:lnSpc>
                <a:spcPct val="95000"/>
              </a:lnSpc>
              <a:spcBef>
                <a:spcPts val="300"/>
              </a:spcBef>
            </a:pPr>
            <a:r>
              <a:rPr lang="en-US" b="1" dirty="0" smtClean="0"/>
              <a:t>2 Corinthians 5:20-21 </a:t>
            </a:r>
            <a:r>
              <a:rPr lang="en-US" dirty="0" smtClean="0"/>
              <a:t> Therefore, we are ambassadors for Christ, as though God were making an appeal through us; we beg you on behalf of Christ, be reconciled to God. </a:t>
            </a:r>
            <a:br>
              <a:rPr lang="en-US" dirty="0" smtClean="0"/>
            </a:br>
            <a:r>
              <a:rPr lang="en-US" dirty="0" smtClean="0"/>
              <a:t>He made Him who knew no sin </a:t>
            </a:r>
            <a:r>
              <a:rPr lang="en-US" i="1" dirty="0" smtClean="0"/>
              <a:t>to be</a:t>
            </a:r>
            <a:r>
              <a:rPr lang="en-US" dirty="0" smtClean="0"/>
              <a:t> sin on our behalf, so that we might become the righteousness of God in Him.</a:t>
            </a:r>
          </a:p>
          <a:p>
            <a:pPr>
              <a:lnSpc>
                <a:spcPct val="95000"/>
              </a:lnSpc>
              <a:spcBef>
                <a:spcPts val="300"/>
              </a:spcBef>
            </a:pPr>
            <a:r>
              <a:rPr lang="en-US" b="1" dirty="0" smtClean="0"/>
              <a:t>Romans 8:9-10  </a:t>
            </a:r>
            <a:r>
              <a:rPr lang="en-US" dirty="0" smtClean="0"/>
              <a:t>However, you are not in the flesh but in the Spirit, if indeed the Spirit of God dwells in you. But if anyone </a:t>
            </a:r>
            <a:r>
              <a:rPr lang="en-US" spc="-150" dirty="0" smtClean="0"/>
              <a:t>does not </a:t>
            </a:r>
            <a:r>
              <a:rPr lang="en-US" dirty="0" smtClean="0"/>
              <a:t>have the Spirit of Christ, he does not belong to Him. If Christ is in you, though the body is dead because of sin, yet the spirit is alive because of righteousness. </a:t>
            </a:r>
          </a:p>
          <a:p>
            <a:pPr>
              <a:lnSpc>
                <a:spcPct val="95000"/>
              </a:lnSpc>
              <a:spcBef>
                <a:spcPts val="300"/>
              </a:spcBef>
            </a:pPr>
            <a:r>
              <a:rPr lang="en-US" dirty="0" smtClean="0"/>
              <a:t>There is no condemnation for those in Christ because His righteousness has been imputed to us</a:t>
            </a:r>
          </a:p>
          <a:p>
            <a:pPr>
              <a:lnSpc>
                <a:spcPct val="95000"/>
              </a:lnSpc>
              <a:spcBef>
                <a:spcPts val="300"/>
              </a:spcBef>
            </a:pPr>
            <a:r>
              <a:rPr lang="en-US" b="1" dirty="0" smtClean="0"/>
              <a:t>1 Timothy 6:11-12 </a:t>
            </a:r>
            <a:r>
              <a:rPr lang="en-US" dirty="0" smtClean="0"/>
              <a:t> But flee from these things, you man of God, and </a:t>
            </a:r>
            <a:r>
              <a:rPr lang="en-US" b="1" dirty="0" smtClean="0"/>
              <a:t>pursue righteousness</a:t>
            </a:r>
            <a:r>
              <a:rPr lang="en-US" dirty="0" smtClean="0"/>
              <a:t>, godliness, faith, love, perseverance </a:t>
            </a:r>
            <a:r>
              <a:rPr lang="en-US" i="1" dirty="0" smtClean="0"/>
              <a:t>and</a:t>
            </a:r>
            <a:r>
              <a:rPr lang="en-US" dirty="0" smtClean="0"/>
              <a:t> gentleness. Fight the good fight of faith; take hold of the eternal life to which you were called, and you made the good confession in the presence of many witnesses.  </a:t>
            </a:r>
          </a:p>
        </p:txBody>
      </p:sp>
    </p:spTree>
    <p:extLst>
      <p:ext uri="{BB962C8B-B14F-4D97-AF65-F5344CB8AC3E}">
        <p14:creationId xmlns="" xmlns:p14="http://schemas.microsoft.com/office/powerpoint/2010/main"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0C76DE6-D10B-4F58-AF1F-110DF0A3B872}"/>
              </a:ext>
            </a:extLst>
          </p:cNvPr>
          <p:cNvSpPr>
            <a:spLocks noGrp="1"/>
          </p:cNvSpPr>
          <p:nvPr>
            <p:ph idx="1"/>
          </p:nvPr>
        </p:nvSpPr>
        <p:spPr>
          <a:xfrm>
            <a:off x="0" y="1019332"/>
            <a:ext cx="9999257" cy="6753068"/>
          </a:xfrm>
        </p:spPr>
        <p:txBody>
          <a:bodyPr>
            <a:noAutofit/>
          </a:bodyPr>
          <a:lstStyle/>
          <a:p>
            <a:pPr>
              <a:spcBef>
                <a:spcPts val="200"/>
              </a:spcBef>
            </a:pPr>
            <a:r>
              <a:rPr lang="en-US" b="1" dirty="0" smtClean="0"/>
              <a:t>2 Timothy 3:16-17 </a:t>
            </a:r>
            <a:r>
              <a:rPr lang="en-US" dirty="0" smtClean="0"/>
              <a:t> All Scripture is inspired by God and profitable for teaching, for reproof, for correction, for training in righteousness; so that the man of God may be adequate, equipped for every good work. </a:t>
            </a:r>
          </a:p>
          <a:p>
            <a:pPr>
              <a:spcBef>
                <a:spcPts val="200"/>
              </a:spcBef>
            </a:pPr>
            <a:r>
              <a:rPr lang="en-US" b="1" dirty="0" smtClean="0">
                <a:latin typeface="Tahoma" panose="020B0604030504040204" pitchFamily="34" charset="0"/>
                <a:ea typeface="Tahoma" panose="020B0604030504040204" pitchFamily="34" charset="0"/>
                <a:cs typeface="Tahoma" panose="020B0604030504040204" pitchFamily="34" charset="0"/>
              </a:rPr>
              <a:t>Teaching:</a:t>
            </a:r>
            <a:r>
              <a:rPr lang="en-US" dirty="0" smtClean="0">
                <a:latin typeface="Tahoma" panose="020B0604030504040204" pitchFamily="34" charset="0"/>
                <a:ea typeface="Tahoma" panose="020B0604030504040204" pitchFamily="34" charset="0"/>
                <a:cs typeface="Tahoma" panose="020B0604030504040204" pitchFamily="34" charset="0"/>
              </a:rPr>
              <a:t> </a:t>
            </a:r>
            <a:r>
              <a:rPr lang="en-US" i="1" dirty="0" err="1" smtClean="0">
                <a:latin typeface="Tahoma" panose="020B0604030504040204" pitchFamily="34" charset="0"/>
                <a:ea typeface="Tahoma" panose="020B0604030504040204" pitchFamily="34" charset="0"/>
                <a:cs typeface="Tahoma" panose="020B0604030504040204" pitchFamily="34" charset="0"/>
              </a:rPr>
              <a:t>didaskalian</a:t>
            </a:r>
            <a:r>
              <a:rPr lang="en-US" i="1" dirty="0" smtClean="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instruction, particularly in doctrine </a:t>
            </a:r>
          </a:p>
          <a:p>
            <a:pPr>
              <a:spcBef>
                <a:spcPts val="200"/>
              </a:spcBef>
            </a:pPr>
            <a:r>
              <a:rPr lang="en-US" b="1" dirty="0" smtClean="0"/>
              <a:t>Reproof: </a:t>
            </a:r>
            <a:r>
              <a:rPr lang="en-US" i="1" dirty="0" err="1" smtClean="0"/>
              <a:t>elegmon</a:t>
            </a:r>
            <a:r>
              <a:rPr lang="en-US" i="1" dirty="0" smtClean="0"/>
              <a:t>: </a:t>
            </a:r>
            <a:r>
              <a:rPr lang="en-US" dirty="0" smtClean="0"/>
              <a:t> rebuke, bringing conviction</a:t>
            </a:r>
          </a:p>
          <a:p>
            <a:pPr>
              <a:spcBef>
                <a:spcPts val="200"/>
              </a:spcBef>
            </a:pPr>
            <a:r>
              <a:rPr lang="en-US" b="1" dirty="0" smtClean="0">
                <a:latin typeface="Tahoma" panose="020B0604030504040204" pitchFamily="34" charset="0"/>
                <a:ea typeface="Tahoma" panose="020B0604030504040204" pitchFamily="34" charset="0"/>
                <a:cs typeface="Tahoma" panose="020B0604030504040204" pitchFamily="34" charset="0"/>
              </a:rPr>
              <a:t>Correction: </a:t>
            </a:r>
            <a:r>
              <a:rPr lang="en-US" i="1" dirty="0" err="1" smtClean="0">
                <a:latin typeface="Tahoma" panose="020B0604030504040204" pitchFamily="34" charset="0"/>
                <a:ea typeface="Tahoma" panose="020B0604030504040204" pitchFamily="34" charset="0"/>
                <a:cs typeface="Tahoma" panose="020B0604030504040204" pitchFamily="34" charset="0"/>
              </a:rPr>
              <a:t>epanorthosin</a:t>
            </a:r>
            <a:r>
              <a:rPr lang="en-US" i="1" dirty="0" smtClean="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to make straight; to fix</a:t>
            </a:r>
          </a:p>
          <a:p>
            <a:pPr>
              <a:spcBef>
                <a:spcPts val="200"/>
              </a:spcBef>
            </a:pPr>
            <a:r>
              <a:rPr lang="en-US" b="1" dirty="0" smtClean="0"/>
              <a:t>Training</a:t>
            </a:r>
            <a:r>
              <a:rPr lang="en-US" dirty="0" smtClean="0"/>
              <a:t> in righteousness: </a:t>
            </a:r>
            <a:r>
              <a:rPr lang="en-US" i="1" dirty="0" err="1" smtClean="0"/>
              <a:t>paideian</a:t>
            </a:r>
            <a:r>
              <a:rPr lang="en-US" i="1" dirty="0" smtClean="0"/>
              <a:t>: </a:t>
            </a:r>
            <a:r>
              <a:rPr lang="en-US" dirty="0" smtClean="0"/>
              <a:t>education, nurture</a:t>
            </a:r>
          </a:p>
          <a:p>
            <a:pPr algn="ctr">
              <a:spcBef>
                <a:spcPts val="0"/>
              </a:spcBef>
              <a:buNone/>
            </a:pPr>
            <a:r>
              <a:rPr lang="en-US" b="1" dirty="0" smtClean="0">
                <a:latin typeface="Tahoma" panose="020B0604030504040204" pitchFamily="34" charset="0"/>
                <a:ea typeface="Tahoma" panose="020B0604030504040204" pitchFamily="34" charset="0"/>
                <a:cs typeface="Tahoma" panose="020B0604030504040204" pitchFamily="34" charset="0"/>
              </a:rPr>
              <a:t>GOD INSTRUCTS, SHOWS US WHERE WE </a:t>
            </a:r>
          </a:p>
          <a:p>
            <a:pPr algn="ctr">
              <a:spcBef>
                <a:spcPts val="0"/>
              </a:spcBef>
              <a:buNone/>
            </a:pPr>
            <a:r>
              <a:rPr lang="en-US" b="1" dirty="0" smtClean="0">
                <a:latin typeface="Tahoma" panose="020B0604030504040204" pitchFamily="34" charset="0"/>
                <a:ea typeface="Tahoma" panose="020B0604030504040204" pitchFamily="34" charset="0"/>
                <a:cs typeface="Tahoma" panose="020B0604030504040204" pitchFamily="34" charset="0"/>
              </a:rPr>
              <a:t>GET IT WRONG, TELLS US HOW TO FIX IT, </a:t>
            </a:r>
          </a:p>
          <a:p>
            <a:pPr algn="ctr">
              <a:spcBef>
                <a:spcPts val="0"/>
              </a:spcBef>
              <a:buNone/>
            </a:pPr>
            <a:r>
              <a:rPr lang="en-US" b="1" dirty="0" smtClean="0">
                <a:latin typeface="Tahoma" panose="020B0604030504040204" pitchFamily="34" charset="0"/>
                <a:ea typeface="Tahoma" panose="020B0604030504040204" pitchFamily="34" charset="0"/>
                <a:cs typeface="Tahoma" panose="020B0604030504040204" pitchFamily="34" charset="0"/>
              </a:rPr>
              <a:t>NURTURES US SO WE DON’T DO IT AGAIN!</a:t>
            </a:r>
          </a:p>
          <a:p>
            <a:pPr>
              <a:spcBef>
                <a:spcPts val="200"/>
              </a:spcBef>
            </a:pPr>
            <a:r>
              <a:rPr lang="en-US" dirty="0" smtClean="0"/>
              <a:t>Satan makes sure you know you got it wrong and condemns</a:t>
            </a:r>
          </a:p>
          <a:p>
            <a:pPr>
              <a:spcBef>
                <a:spcPts val="200"/>
              </a:spcBef>
            </a:pPr>
            <a:r>
              <a:rPr lang="en-US" b="1" dirty="0" smtClean="0"/>
              <a:t>Ephesians 4:25-27 </a:t>
            </a:r>
            <a:r>
              <a:rPr lang="en-US" dirty="0" smtClean="0"/>
              <a:t> Therefore, laying aside falsehood, </a:t>
            </a:r>
            <a:r>
              <a:rPr lang="en-US" sz="2400" cap="small" dirty="0" smtClean="0"/>
              <a:t>SPEAK TRUTH EACH ONE</a:t>
            </a:r>
            <a:r>
              <a:rPr lang="en-US" sz="2400" dirty="0" smtClean="0"/>
              <a:t> </a:t>
            </a:r>
            <a:r>
              <a:rPr lang="en-US" i="1" dirty="0" smtClean="0"/>
              <a:t>of you</a:t>
            </a:r>
            <a:r>
              <a:rPr lang="en-US" dirty="0" smtClean="0"/>
              <a:t> </a:t>
            </a:r>
            <a:r>
              <a:rPr lang="en-US" sz="2400" cap="small" dirty="0" smtClean="0"/>
              <a:t>WITH HIS NEIGHBOR</a:t>
            </a:r>
            <a:r>
              <a:rPr lang="en-US" dirty="0" smtClean="0"/>
              <a:t>, for we are members of one another. </a:t>
            </a:r>
            <a:r>
              <a:rPr lang="en-US" sz="2400" cap="small" dirty="0" smtClean="0"/>
              <a:t>BE ANGRY</a:t>
            </a:r>
            <a:r>
              <a:rPr lang="en-US" sz="2400" dirty="0" smtClean="0"/>
              <a:t>, </a:t>
            </a:r>
            <a:r>
              <a:rPr lang="en-US" sz="2400" cap="small" dirty="0" smtClean="0"/>
              <a:t>AND</a:t>
            </a:r>
            <a:r>
              <a:rPr lang="en-US" sz="2400" dirty="0" smtClean="0"/>
              <a:t> </a:t>
            </a:r>
            <a:r>
              <a:rPr lang="en-US" i="1" dirty="0" smtClean="0"/>
              <a:t>yet</a:t>
            </a:r>
            <a:r>
              <a:rPr lang="en-US" dirty="0" smtClean="0"/>
              <a:t> </a:t>
            </a:r>
            <a:r>
              <a:rPr lang="en-US" sz="2400" cap="small" dirty="0" smtClean="0"/>
              <a:t>DO NOT SIN</a:t>
            </a:r>
            <a:r>
              <a:rPr lang="en-US" dirty="0" smtClean="0"/>
              <a:t>; do not let the sun go down on your anger, and do not give the devil an </a:t>
            </a:r>
            <a:r>
              <a:rPr lang="en-US" u="sng" dirty="0" smtClean="0"/>
              <a:t>opportunity. </a:t>
            </a:r>
          </a:p>
          <a:p>
            <a:pPr>
              <a:spcBef>
                <a:spcPts val="200"/>
              </a:spcBef>
            </a:pPr>
            <a:endParaRPr lang="en-US" u="sng"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 xmlns:a16="http://schemas.microsoft.com/office/drawing/2014/main" id="{52F9391E-5CCB-421F-A3F7-D5AE971583CA}"/>
              </a:ext>
            </a:extLst>
          </p:cNvPr>
          <p:cNvSpPr>
            <a:spLocks noGrp="1"/>
          </p:cNvSpPr>
          <p:nvPr>
            <p:ph type="title"/>
          </p:nvPr>
        </p:nvSpPr>
        <p:spPr>
          <a:xfrm>
            <a:off x="29571" y="0"/>
            <a:ext cx="9999257" cy="914400"/>
          </a:xfrm>
        </p:spPr>
        <p:txBody>
          <a:bodyPr>
            <a:normAutofit/>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WHEN WE FAIL</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 xmlns:p14="http://schemas.microsoft.com/office/powerpoint/2010/main"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D9D7BC-87DB-4700-859A-E65D8F1F100F}"/>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rPr>
              <a:t>THE DEVIL IS AN OPPORTUNIST</a:t>
            </a:r>
            <a:endParaRPr lang="en-US" b="0" dirty="0">
              <a:solidFill>
                <a:srgbClr val="76280B"/>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D5D51950-8CD0-472A-948C-DB0FC71C4816}"/>
              </a:ext>
            </a:extLst>
          </p:cNvPr>
          <p:cNvSpPr>
            <a:spLocks noGrp="1"/>
          </p:cNvSpPr>
          <p:nvPr>
            <p:ph idx="1"/>
          </p:nvPr>
        </p:nvSpPr>
        <p:spPr>
          <a:xfrm>
            <a:off x="0" y="813775"/>
            <a:ext cx="10058400" cy="6958625"/>
          </a:xfrm>
        </p:spPr>
        <p:txBody>
          <a:bodyPr>
            <a:noAutofit/>
          </a:bodyPr>
          <a:lstStyle/>
          <a:p>
            <a:pPr marL="514350" indent="-514350">
              <a:spcBef>
                <a:spcPts val="400"/>
              </a:spcBef>
            </a:pPr>
            <a:r>
              <a:rPr lang="en-US" dirty="0" smtClean="0"/>
              <a:t>Opportunity:</a:t>
            </a:r>
            <a:r>
              <a:rPr lang="en-US" b="1" dirty="0" smtClean="0"/>
              <a:t>  </a:t>
            </a:r>
            <a:r>
              <a:rPr lang="en-US" i="1" dirty="0" err="1" smtClean="0"/>
              <a:t>topos</a:t>
            </a:r>
            <a:r>
              <a:rPr lang="en-US" i="1" dirty="0" smtClean="0"/>
              <a:t>: </a:t>
            </a:r>
            <a:r>
              <a:rPr lang="en-US" dirty="0" smtClean="0"/>
              <a:t>a place; room, space</a:t>
            </a:r>
          </a:p>
          <a:p>
            <a:pPr marL="514350" indent="-514350">
              <a:spcBef>
                <a:spcPts val="400"/>
              </a:spcBef>
            </a:pPr>
            <a:r>
              <a:rPr lang="en-US" dirty="0" smtClean="0"/>
              <a:t>Anger, when acted upon inappropriately, produces sin</a:t>
            </a:r>
          </a:p>
          <a:p>
            <a:pPr marL="514350" indent="-514350">
              <a:spcBef>
                <a:spcPts val="400"/>
              </a:spcBef>
            </a:pPr>
            <a:r>
              <a:rPr lang="en-US" dirty="0" smtClean="0"/>
              <a:t>Lying is always sin</a:t>
            </a:r>
          </a:p>
          <a:p>
            <a:pPr marL="514350" indent="-514350">
              <a:spcBef>
                <a:spcPts val="400"/>
              </a:spcBef>
            </a:pPr>
            <a:r>
              <a:rPr lang="en-US" b="1" dirty="0" smtClean="0"/>
              <a:t>James 4:17 </a:t>
            </a:r>
            <a:r>
              <a:rPr lang="en-US" dirty="0" smtClean="0"/>
              <a:t> Therefore, to one who knows </a:t>
            </a:r>
            <a:r>
              <a:rPr lang="en-US" i="1" dirty="0" smtClean="0"/>
              <a:t>the</a:t>
            </a:r>
            <a:r>
              <a:rPr lang="en-US" dirty="0" smtClean="0"/>
              <a:t> right thing to do and does not do it, to him it is sin.</a:t>
            </a:r>
          </a:p>
          <a:p>
            <a:pPr marL="514350" indent="-514350">
              <a:spcBef>
                <a:spcPts val="400"/>
              </a:spcBef>
            </a:pPr>
            <a:r>
              <a:rPr lang="en-US" b="1" dirty="0" smtClean="0"/>
              <a:t>Ephesians 4:29-30 </a:t>
            </a:r>
            <a:r>
              <a:rPr lang="en-US" dirty="0" smtClean="0"/>
              <a:t> Let no unwholesome word proceed from your mouth, but only such </a:t>
            </a:r>
            <a:r>
              <a:rPr lang="en-US" i="1" dirty="0" smtClean="0"/>
              <a:t>a word</a:t>
            </a:r>
            <a:r>
              <a:rPr lang="en-US" dirty="0" smtClean="0"/>
              <a:t> as is good for edification according to the need </a:t>
            </a:r>
            <a:r>
              <a:rPr lang="en-US" i="1" dirty="0" smtClean="0"/>
              <a:t>of the moment,</a:t>
            </a:r>
            <a:r>
              <a:rPr lang="en-US" dirty="0" smtClean="0"/>
              <a:t> so that it will give grace to those who hear.  Do not grieve the Holy Spirit of God, by whom you were sealed for the day of redemption. </a:t>
            </a:r>
          </a:p>
          <a:p>
            <a:pPr marL="514350" indent="-514350">
              <a:spcBef>
                <a:spcPts val="400"/>
              </a:spcBef>
            </a:pPr>
            <a:r>
              <a:rPr lang="en-US" dirty="0" smtClean="0"/>
              <a:t>Unwholesome: </a:t>
            </a:r>
            <a:r>
              <a:rPr lang="en-US" i="1" dirty="0" err="1" smtClean="0"/>
              <a:t>sapros</a:t>
            </a:r>
            <a:r>
              <a:rPr lang="en-US" i="1" dirty="0" smtClean="0"/>
              <a:t>: </a:t>
            </a:r>
            <a:r>
              <a:rPr lang="en-US" dirty="0" smtClean="0"/>
              <a:t>foul or abusive</a:t>
            </a:r>
          </a:p>
          <a:p>
            <a:pPr marL="514350" indent="-514350">
              <a:spcBef>
                <a:spcPts val="400"/>
              </a:spcBef>
            </a:pPr>
            <a:r>
              <a:rPr lang="en-US" b="1" dirty="0" smtClean="0"/>
              <a:t>Ephesians 4:31 </a:t>
            </a:r>
            <a:r>
              <a:rPr lang="en-US" dirty="0" smtClean="0"/>
              <a:t> Let all bitterness and wrath and anger and clamor and slander be put away from you, along with all </a:t>
            </a:r>
            <a:r>
              <a:rPr lang="en-US" u="sng" dirty="0" smtClean="0"/>
              <a:t>malice</a:t>
            </a:r>
            <a:r>
              <a:rPr lang="en-US" dirty="0" smtClean="0"/>
              <a:t>. </a:t>
            </a:r>
          </a:p>
          <a:p>
            <a:pPr marL="514350" indent="-514350">
              <a:spcBef>
                <a:spcPts val="400"/>
              </a:spcBef>
            </a:pPr>
            <a:r>
              <a:rPr lang="en-US" b="1" dirty="0" smtClean="0"/>
              <a:t>Malice: </a:t>
            </a:r>
            <a:r>
              <a:rPr lang="en-US" i="1" dirty="0" err="1" smtClean="0"/>
              <a:t>kakia</a:t>
            </a:r>
            <a:r>
              <a:rPr lang="en-US" i="1" dirty="0" smtClean="0"/>
              <a:t>: </a:t>
            </a:r>
            <a:r>
              <a:rPr lang="en-US" dirty="0" smtClean="0"/>
              <a:t>wickedness directed at another, often to the point of wishing bad things for them</a:t>
            </a:r>
            <a:endParaRPr lang="en-US" dirty="0"/>
          </a:p>
        </p:txBody>
      </p:sp>
    </p:spTree>
    <p:extLst>
      <p:ext uri="{BB962C8B-B14F-4D97-AF65-F5344CB8AC3E}">
        <p14:creationId xmlns="" xmlns:p14="http://schemas.microsoft.com/office/powerpoint/2010/main"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15CF1B-53AF-41BE-ADFB-2049404C6C85}"/>
              </a:ext>
            </a:extLst>
          </p:cNvPr>
          <p:cNvSpPr>
            <a:spLocks noGrp="1"/>
          </p:cNvSpPr>
          <p:nvPr>
            <p:ph type="title"/>
          </p:nvPr>
        </p:nvSpPr>
        <p:spPr>
          <a:xfrm>
            <a:off x="-1" y="0"/>
            <a:ext cx="9999257" cy="856342"/>
          </a:xfrm>
        </p:spPr>
        <p:txBody>
          <a:bodyPr>
            <a:normAutofit/>
          </a:bodyPr>
          <a:lstStyle/>
          <a:p>
            <a:r>
              <a:rPr lang="en-US" b="0" dirty="0" smtClean="0">
                <a:solidFill>
                  <a:srgbClr val="76280B"/>
                </a:solidFill>
              </a:rPr>
              <a:t>NOT FLESH AND BLOOD</a:t>
            </a:r>
            <a:endParaRPr lang="en-US" b="0" dirty="0">
              <a:solidFill>
                <a:srgbClr val="76280B"/>
              </a:solidFill>
            </a:endParaRPr>
          </a:p>
        </p:txBody>
      </p:sp>
      <p:sp>
        <p:nvSpPr>
          <p:cNvPr id="3" name="Content Placeholder 2">
            <a:extLst>
              <a:ext uri="{FF2B5EF4-FFF2-40B4-BE49-F238E27FC236}">
                <a16:creationId xmlns="" xmlns:a16="http://schemas.microsoft.com/office/drawing/2014/main" id="{7C59EF7C-D06A-4F34-BD40-FA726A86BABC}"/>
              </a:ext>
            </a:extLst>
          </p:cNvPr>
          <p:cNvSpPr>
            <a:spLocks noGrp="1"/>
          </p:cNvSpPr>
          <p:nvPr>
            <p:ph idx="1"/>
          </p:nvPr>
        </p:nvSpPr>
        <p:spPr>
          <a:xfrm>
            <a:off x="0" y="841829"/>
            <a:ext cx="9999257" cy="6930572"/>
          </a:xfrm>
        </p:spPr>
        <p:txBody>
          <a:bodyPr>
            <a:noAutofit/>
          </a:bodyPr>
          <a:lstStyle/>
          <a:p>
            <a:pPr>
              <a:lnSpc>
                <a:spcPct val="88000"/>
              </a:lnSpc>
              <a:spcBef>
                <a:spcPts val="200"/>
              </a:spcBef>
            </a:pPr>
            <a:r>
              <a:rPr lang="en-US" b="1" dirty="0" smtClean="0"/>
              <a:t>1 John 4:1 </a:t>
            </a:r>
            <a:r>
              <a:rPr lang="en-US" dirty="0" smtClean="0"/>
              <a:t> Beloved, do not believe every spirit, but test the spirits to see whether they are from God, because many false prophets have gone out into the world.  </a:t>
            </a:r>
          </a:p>
          <a:p>
            <a:pPr>
              <a:lnSpc>
                <a:spcPct val="88000"/>
              </a:lnSpc>
              <a:spcBef>
                <a:spcPts val="200"/>
              </a:spcBef>
            </a:pPr>
            <a:r>
              <a:rPr lang="en-US" b="1" dirty="0" smtClean="0"/>
              <a:t>1 John 4:5-6  </a:t>
            </a:r>
            <a:r>
              <a:rPr lang="en-US" dirty="0" smtClean="0"/>
              <a:t>They are from the world; therefore they speak </a:t>
            </a:r>
            <a:r>
              <a:rPr lang="en-US" i="1" dirty="0" smtClean="0"/>
              <a:t>as</a:t>
            </a:r>
            <a:r>
              <a:rPr lang="en-US" dirty="0" smtClean="0"/>
              <a:t> from the world, and the world listens to them. We are from God; he who knows God listens to us; he who is not from God does not listen to us. By this we know the spirit of truth and the spirit of error. </a:t>
            </a:r>
          </a:p>
          <a:p>
            <a:pPr>
              <a:lnSpc>
                <a:spcPct val="88000"/>
              </a:lnSpc>
              <a:spcBef>
                <a:spcPts val="200"/>
              </a:spcBef>
            </a:pPr>
            <a:r>
              <a:rPr lang="en-US" dirty="0" smtClean="0"/>
              <a:t>HAVE YOU LOST PEACE?</a:t>
            </a:r>
          </a:p>
          <a:p>
            <a:pPr>
              <a:lnSpc>
                <a:spcPct val="88000"/>
              </a:lnSpc>
              <a:spcBef>
                <a:spcPts val="200"/>
              </a:spcBef>
            </a:pPr>
            <a:r>
              <a:rPr lang="en-US" b="1" dirty="0" smtClean="0"/>
              <a:t>Philippians 4:7 </a:t>
            </a:r>
            <a:r>
              <a:rPr lang="en-US" dirty="0" smtClean="0"/>
              <a:t>And the peace of God, which surpasses all comprehension, will </a:t>
            </a:r>
            <a:r>
              <a:rPr lang="en-US" u="sng" dirty="0" smtClean="0"/>
              <a:t>guard</a:t>
            </a:r>
            <a:r>
              <a:rPr lang="en-US" dirty="0" smtClean="0"/>
              <a:t> your hearts and your minds in Christ Jesus. </a:t>
            </a:r>
          </a:p>
          <a:p>
            <a:pPr>
              <a:lnSpc>
                <a:spcPct val="88000"/>
              </a:lnSpc>
              <a:spcBef>
                <a:spcPts val="200"/>
              </a:spcBef>
            </a:pPr>
            <a:r>
              <a:rPr lang="en-US" dirty="0" smtClean="0"/>
              <a:t>Righteousness is closely associated with peace; when we are in right standing with God, we feel His peace within </a:t>
            </a:r>
          </a:p>
          <a:p>
            <a:pPr>
              <a:lnSpc>
                <a:spcPct val="88000"/>
              </a:lnSpc>
              <a:spcBef>
                <a:spcPts val="200"/>
              </a:spcBef>
            </a:pPr>
            <a:r>
              <a:rPr lang="en-US" b="1" dirty="0" smtClean="0"/>
              <a:t>Ephesians 6:15 …</a:t>
            </a:r>
            <a:r>
              <a:rPr lang="en-US" dirty="0" smtClean="0"/>
              <a:t> and having shod </a:t>
            </a:r>
            <a:r>
              <a:rPr lang="en-US" sz="2400" cap="small" dirty="0" smtClean="0"/>
              <a:t>YOUR FEET WITH THE PREPARATION OF THE GOSPEL OF PEACE</a:t>
            </a:r>
            <a:r>
              <a:rPr lang="en-US" sz="2400" dirty="0" smtClean="0"/>
              <a:t>; </a:t>
            </a:r>
          </a:p>
          <a:p>
            <a:pPr>
              <a:lnSpc>
                <a:spcPct val="88000"/>
              </a:lnSpc>
              <a:spcBef>
                <a:spcPts val="200"/>
              </a:spcBef>
            </a:pPr>
            <a:r>
              <a:rPr lang="en-US" dirty="0" smtClean="0"/>
              <a:t>Preparation: </a:t>
            </a:r>
            <a:r>
              <a:rPr lang="en-US" i="1" dirty="0" err="1" smtClean="0"/>
              <a:t>hetoimasia</a:t>
            </a:r>
            <a:r>
              <a:rPr lang="en-US" i="1" dirty="0" smtClean="0"/>
              <a:t>: </a:t>
            </a:r>
            <a:r>
              <a:rPr lang="en-US" dirty="0" smtClean="0"/>
              <a:t>readiness</a:t>
            </a:r>
          </a:p>
          <a:p>
            <a:pPr>
              <a:lnSpc>
                <a:spcPct val="88000"/>
              </a:lnSpc>
              <a:spcBef>
                <a:spcPts val="200"/>
              </a:spcBef>
            </a:pPr>
            <a:r>
              <a:rPr lang="en-US" dirty="0" smtClean="0"/>
              <a:t>Shod: </a:t>
            </a:r>
            <a:r>
              <a:rPr lang="en-US" i="1" dirty="0" err="1" smtClean="0"/>
              <a:t>hupodesamenoi</a:t>
            </a:r>
            <a:r>
              <a:rPr lang="en-US" i="1" dirty="0" smtClean="0"/>
              <a:t>: </a:t>
            </a:r>
            <a:r>
              <a:rPr lang="en-US" dirty="0" smtClean="0"/>
              <a:t>to bind underneath</a:t>
            </a:r>
            <a:br>
              <a:rPr lang="en-US" dirty="0" smtClean="0"/>
            </a:br>
            <a:r>
              <a:rPr lang="en-US" dirty="0" smtClean="0"/>
              <a:t/>
            </a:r>
            <a:br>
              <a:rPr lang="en-US" dirty="0" smtClean="0"/>
            </a:br>
            <a:endParaRPr lang="en-US" dirty="0" smtClean="0"/>
          </a:p>
          <a:p>
            <a:pPr>
              <a:lnSpc>
                <a:spcPct val="88000"/>
              </a:lnSpc>
              <a:spcBef>
                <a:spcPts val="200"/>
              </a:spcBef>
            </a:pPr>
            <a:endParaRPr lang="en-US" dirty="0" smtClean="0"/>
          </a:p>
          <a:p>
            <a:pPr>
              <a:lnSpc>
                <a:spcPct val="88000"/>
              </a:lnSpc>
              <a:spcBef>
                <a:spcPts val="200"/>
              </a:spcBef>
            </a:pPr>
            <a:endParaRPr lang="en-US" dirty="0" smtClean="0"/>
          </a:p>
        </p:txBody>
      </p:sp>
    </p:spTree>
    <p:extLst>
      <p:ext uri="{BB962C8B-B14F-4D97-AF65-F5344CB8AC3E}">
        <p14:creationId xmlns="" xmlns:p14="http://schemas.microsoft.com/office/powerpoint/2010/main"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C293BF-B604-4E52-BEFA-5025D7F6287E}"/>
              </a:ext>
            </a:extLst>
          </p:cNvPr>
          <p:cNvSpPr>
            <a:spLocks noGrp="1"/>
          </p:cNvSpPr>
          <p:nvPr>
            <p:ph type="title"/>
          </p:nvPr>
        </p:nvSpPr>
        <p:spPr>
          <a:xfrm>
            <a:off x="29571" y="0"/>
            <a:ext cx="9999257" cy="813775"/>
          </a:xfrm>
        </p:spPr>
        <p:txBody>
          <a:bodyPr>
            <a:noAutofit/>
          </a:bodyPr>
          <a:lstStyle/>
          <a:p>
            <a:r>
              <a:rPr lang="en-US" b="0" dirty="0" smtClean="0">
                <a:solidFill>
                  <a:srgbClr val="76280B"/>
                </a:solidFill>
              </a:rPr>
              <a:t>ABOUT THE SHOES</a:t>
            </a:r>
            <a:endParaRPr lang="en-US" b="0" dirty="0">
              <a:solidFill>
                <a:srgbClr val="76280B"/>
              </a:solidFill>
            </a:endParaRPr>
          </a:p>
        </p:txBody>
      </p:sp>
      <p:sp>
        <p:nvSpPr>
          <p:cNvPr id="3" name="Content Placeholder 2">
            <a:extLst>
              <a:ext uri="{FF2B5EF4-FFF2-40B4-BE49-F238E27FC236}">
                <a16:creationId xmlns="" xmlns:a16="http://schemas.microsoft.com/office/drawing/2014/main" id="{A4EFE5FC-9D9B-451B-9336-352E7EF5027D}"/>
              </a:ext>
            </a:extLst>
          </p:cNvPr>
          <p:cNvSpPr>
            <a:spLocks noGrp="1"/>
          </p:cNvSpPr>
          <p:nvPr>
            <p:ph idx="1"/>
          </p:nvPr>
        </p:nvSpPr>
        <p:spPr>
          <a:xfrm>
            <a:off x="0" y="957943"/>
            <a:ext cx="9999257" cy="6814457"/>
          </a:xfrm>
        </p:spPr>
        <p:txBody>
          <a:bodyPr>
            <a:noAutofit/>
          </a:bodyPr>
          <a:lstStyle/>
          <a:p>
            <a:pPr>
              <a:spcBef>
                <a:spcPts val="300"/>
              </a:spcBef>
            </a:pPr>
            <a:r>
              <a:rPr lang="en-US" dirty="0" err="1" smtClean="0"/>
              <a:t>Shodding</a:t>
            </a:r>
            <a:r>
              <a:rPr lang="en-US" dirty="0" smtClean="0"/>
              <a:t> your feet isn’t speaking of taking the gospel message to the world; it isn’t about evangelism</a:t>
            </a:r>
          </a:p>
          <a:p>
            <a:pPr>
              <a:spcBef>
                <a:spcPts val="300"/>
              </a:spcBef>
            </a:pPr>
            <a:r>
              <a:rPr lang="en-US" dirty="0" smtClean="0"/>
              <a:t>Ephesians 6:10 tells us that we are putting on the armor so that we can </a:t>
            </a:r>
            <a:r>
              <a:rPr lang="en-US" b="1" dirty="0" smtClean="0"/>
              <a:t>stand</a:t>
            </a:r>
          </a:p>
          <a:p>
            <a:pPr>
              <a:spcBef>
                <a:spcPts val="300"/>
              </a:spcBef>
            </a:pPr>
            <a:r>
              <a:rPr lang="en-US" dirty="0" smtClean="0"/>
              <a:t>The shoes are speaking of stability: we stand on our feet; they have to be stable so that we don’t fall</a:t>
            </a:r>
          </a:p>
          <a:p>
            <a:pPr>
              <a:spcBef>
                <a:spcPts val="300"/>
              </a:spcBef>
            </a:pPr>
            <a:r>
              <a:rPr lang="en-US" dirty="0" smtClean="0"/>
              <a:t>The Gospel of Peace prepares us to stand</a:t>
            </a:r>
          </a:p>
          <a:p>
            <a:pPr>
              <a:spcBef>
                <a:spcPts val="300"/>
              </a:spcBef>
            </a:pPr>
            <a:r>
              <a:rPr lang="en-US" b="1" dirty="0" smtClean="0"/>
              <a:t>Romans 10:14-15 </a:t>
            </a:r>
            <a:r>
              <a:rPr lang="en-US" dirty="0" smtClean="0"/>
              <a:t> How then will they call on Him in whom they have not believed? How will they believe in Him whom they have not heard? And how will they hear without a preacher?  How will they preach unless they are </a:t>
            </a:r>
            <a:r>
              <a:rPr lang="en-US" b="1" dirty="0" smtClean="0"/>
              <a:t>sent</a:t>
            </a:r>
            <a:r>
              <a:rPr lang="en-US" dirty="0" smtClean="0"/>
              <a:t>? Just as it is written, </a:t>
            </a:r>
            <a:r>
              <a:rPr lang="en-US" sz="2400" dirty="0" smtClean="0"/>
              <a:t>"</a:t>
            </a:r>
            <a:r>
              <a:rPr lang="en-US" sz="2400" cap="small" dirty="0" smtClean="0"/>
              <a:t>HOW BEAUTIFUL ARE THE FEET OF THOSE</a:t>
            </a:r>
            <a:r>
              <a:rPr lang="en-US" sz="2400" dirty="0" smtClean="0"/>
              <a:t> </a:t>
            </a:r>
            <a:r>
              <a:rPr lang="en-US" sz="2400" cap="small" dirty="0" smtClean="0"/>
              <a:t>WHO</a:t>
            </a:r>
            <a:r>
              <a:rPr lang="en-US" sz="2400" dirty="0" smtClean="0"/>
              <a:t> </a:t>
            </a:r>
            <a:r>
              <a:rPr lang="en-US" sz="2400" cap="small" dirty="0" smtClean="0"/>
              <a:t>BRING GOOD NEWS OF GOOD THINGS</a:t>
            </a:r>
            <a:r>
              <a:rPr lang="en-US" sz="2400" dirty="0" smtClean="0"/>
              <a:t>!" </a:t>
            </a:r>
            <a:endParaRPr lang="en-US" sz="2400" dirty="0" smtClean="0"/>
          </a:p>
          <a:p>
            <a:pPr>
              <a:spcBef>
                <a:spcPts val="300"/>
              </a:spcBef>
            </a:pPr>
            <a:r>
              <a:rPr lang="en-US" dirty="0" smtClean="0"/>
              <a:t>You will never be able to withstand the onslaught of the enemy if you are </a:t>
            </a:r>
            <a:r>
              <a:rPr lang="en-US" b="1" dirty="0" smtClean="0"/>
              <a:t>lacking the peace </a:t>
            </a:r>
            <a:r>
              <a:rPr lang="en-US" dirty="0" smtClean="0"/>
              <a:t>of God </a:t>
            </a:r>
          </a:p>
          <a:p>
            <a:pPr>
              <a:spcBef>
                <a:spcPts val="300"/>
              </a:spcBef>
            </a:pPr>
            <a:r>
              <a:rPr lang="en-US" dirty="0" smtClean="0"/>
              <a:t>You loose the peace of God when you are </a:t>
            </a:r>
            <a:r>
              <a:rPr lang="en-US" b="1" dirty="0" smtClean="0"/>
              <a:t>not in right standing</a:t>
            </a:r>
            <a:r>
              <a:rPr lang="en-US" dirty="0" smtClean="0"/>
              <a:t> with Him</a:t>
            </a:r>
            <a:r>
              <a:rPr lang="en-US" dirty="0" smtClean="0"/>
              <a:t/>
            </a:r>
            <a:br>
              <a:rPr lang="en-US" dirty="0" smtClean="0"/>
            </a:br>
            <a:endParaRPr lang="en-US" dirty="0"/>
          </a:p>
        </p:txBody>
      </p:sp>
    </p:spTree>
    <p:extLst>
      <p:ext uri="{BB962C8B-B14F-4D97-AF65-F5344CB8AC3E}">
        <p14:creationId xmlns="" xmlns:p14="http://schemas.microsoft.com/office/powerpoint/2010/main"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RIGHTEOUSNESS OF GOD</a:t>
            </a:r>
            <a:endParaRPr lang="en-US" b="0" dirty="0">
              <a:solidFill>
                <a:srgbClr val="76280B"/>
              </a:solidFill>
            </a:endParaRPr>
          </a:p>
        </p:txBody>
      </p:sp>
      <p:sp>
        <p:nvSpPr>
          <p:cNvPr id="3" name="Content Placeholder 2">
            <a:extLst>
              <a:ext uri="{FF2B5EF4-FFF2-40B4-BE49-F238E27FC236}">
                <a16:creationId xmlns="" xmlns:a16="http://schemas.microsoft.com/office/drawing/2014/main" id="{DF0A1319-3A45-4D2E-803F-CAB610E56E68}"/>
              </a:ext>
            </a:extLst>
          </p:cNvPr>
          <p:cNvSpPr>
            <a:spLocks noGrp="1"/>
          </p:cNvSpPr>
          <p:nvPr>
            <p:ph idx="1"/>
          </p:nvPr>
        </p:nvSpPr>
        <p:spPr>
          <a:xfrm>
            <a:off x="0" y="1023582"/>
            <a:ext cx="9999257" cy="6748818"/>
          </a:xfrm>
        </p:spPr>
        <p:txBody>
          <a:bodyPr>
            <a:noAutofit/>
          </a:bodyPr>
          <a:lstStyle/>
          <a:p>
            <a:pPr>
              <a:spcBef>
                <a:spcPts val="400"/>
              </a:spcBef>
            </a:pPr>
            <a:r>
              <a:rPr lang="en-US" b="1" dirty="0" smtClean="0"/>
              <a:t>Romans </a:t>
            </a:r>
            <a:r>
              <a:rPr lang="en-US" b="1" dirty="0" smtClean="0"/>
              <a:t>3:21-25a </a:t>
            </a:r>
            <a:r>
              <a:rPr lang="en-US" dirty="0" smtClean="0"/>
              <a:t> But now apart from the Law </a:t>
            </a:r>
            <a:r>
              <a:rPr lang="en-US" i="1" dirty="0" smtClean="0"/>
              <a:t>the</a:t>
            </a:r>
            <a:r>
              <a:rPr lang="en-US" dirty="0" smtClean="0"/>
              <a:t> </a:t>
            </a:r>
            <a:r>
              <a:rPr lang="en-US" b="1" dirty="0" smtClean="0"/>
              <a:t>righteousness </a:t>
            </a:r>
            <a:r>
              <a:rPr lang="en-US" spc="-150" dirty="0" smtClean="0"/>
              <a:t>of God has been </a:t>
            </a:r>
            <a:r>
              <a:rPr lang="en-US" dirty="0" smtClean="0"/>
              <a:t>manifested, being witnessed by the Law and the Prophets, </a:t>
            </a:r>
            <a:r>
              <a:rPr lang="en-US" dirty="0" smtClean="0"/>
              <a:t>even </a:t>
            </a:r>
            <a:r>
              <a:rPr lang="en-US" i="1" dirty="0" smtClean="0"/>
              <a:t>the</a:t>
            </a:r>
            <a:r>
              <a:rPr lang="en-US" dirty="0" smtClean="0"/>
              <a:t> </a:t>
            </a:r>
            <a:r>
              <a:rPr lang="en-US" b="1" dirty="0" smtClean="0"/>
              <a:t>righteousness</a:t>
            </a:r>
            <a:r>
              <a:rPr lang="en-US" dirty="0" smtClean="0"/>
              <a:t> of God through faith in Jesus Christ for all those who believe; for there is no distinction; </a:t>
            </a:r>
            <a:r>
              <a:rPr lang="en-US" dirty="0" smtClean="0"/>
              <a:t>for </a:t>
            </a:r>
            <a:r>
              <a:rPr lang="en-US" dirty="0" smtClean="0"/>
              <a:t>all have sinned and fall short of the glory of God, </a:t>
            </a:r>
            <a:r>
              <a:rPr lang="en-US" dirty="0" smtClean="0"/>
              <a:t>being </a:t>
            </a:r>
            <a:r>
              <a:rPr lang="en-US" b="1" dirty="0" smtClean="0"/>
              <a:t>justified</a:t>
            </a:r>
            <a:r>
              <a:rPr lang="en-US" dirty="0" smtClean="0"/>
              <a:t> as a gift by His grace through the </a:t>
            </a:r>
            <a:r>
              <a:rPr lang="en-US" u="sng" dirty="0" smtClean="0"/>
              <a:t>redemption</a:t>
            </a:r>
            <a:r>
              <a:rPr lang="en-US" dirty="0" smtClean="0"/>
              <a:t> which is in Christ </a:t>
            </a:r>
            <a:r>
              <a:rPr lang="en-US" dirty="0" smtClean="0"/>
              <a:t>Jesus;</a:t>
            </a:r>
            <a:r>
              <a:rPr lang="en-US" dirty="0" smtClean="0"/>
              <a:t> whom God displayed publicly as a </a:t>
            </a:r>
            <a:r>
              <a:rPr lang="en-US" u="sng" dirty="0" smtClean="0"/>
              <a:t>propitiation</a:t>
            </a:r>
            <a:r>
              <a:rPr lang="en-US" dirty="0" smtClean="0"/>
              <a:t> in His blood through faith</a:t>
            </a:r>
            <a:r>
              <a:rPr lang="en-US" dirty="0" smtClean="0"/>
              <a:t>.</a:t>
            </a:r>
          </a:p>
          <a:p>
            <a:pPr>
              <a:spcBef>
                <a:spcPts val="400"/>
              </a:spcBef>
            </a:pPr>
            <a:r>
              <a:rPr lang="en-US" b="1" dirty="0" smtClean="0"/>
              <a:t>There</a:t>
            </a:r>
            <a:r>
              <a:rPr lang="en-US" dirty="0" smtClean="0"/>
              <a:t> is righteousness that is a character trait</a:t>
            </a:r>
          </a:p>
          <a:p>
            <a:pPr>
              <a:spcBef>
                <a:spcPts val="400"/>
              </a:spcBef>
            </a:pPr>
            <a:r>
              <a:rPr lang="en-US" b="1" dirty="0" smtClean="0"/>
              <a:t>There</a:t>
            </a:r>
            <a:r>
              <a:rPr lang="en-US" dirty="0" smtClean="0"/>
              <a:t> is righteousness that is an action associated with the character trait, in which case the word </a:t>
            </a:r>
            <a:r>
              <a:rPr lang="en-US" i="1" dirty="0" err="1" smtClean="0"/>
              <a:t>dikaiosune</a:t>
            </a:r>
            <a:r>
              <a:rPr lang="en-US" dirty="0" smtClean="0"/>
              <a:t>  or a form of </a:t>
            </a:r>
            <a:r>
              <a:rPr lang="en-US" i="1" dirty="0" err="1" smtClean="0"/>
              <a:t>dikaios</a:t>
            </a:r>
            <a:r>
              <a:rPr lang="en-US" dirty="0" smtClean="0"/>
              <a:t> or </a:t>
            </a:r>
            <a:r>
              <a:rPr lang="en-US" i="1" dirty="0" err="1" smtClean="0"/>
              <a:t>dikaioo</a:t>
            </a:r>
            <a:r>
              <a:rPr lang="en-US" dirty="0" smtClean="0"/>
              <a:t> is translated </a:t>
            </a:r>
            <a:r>
              <a:rPr lang="en-US" dirty="0" smtClean="0"/>
              <a:t>justice</a:t>
            </a:r>
          </a:p>
          <a:p>
            <a:pPr>
              <a:spcBef>
                <a:spcPts val="400"/>
              </a:spcBef>
            </a:pPr>
            <a:r>
              <a:rPr lang="en-US" b="1" dirty="0" smtClean="0"/>
              <a:t>Redemption: </a:t>
            </a:r>
            <a:r>
              <a:rPr lang="en-US" i="1" dirty="0" err="1" smtClean="0"/>
              <a:t>apolutrosis</a:t>
            </a:r>
            <a:r>
              <a:rPr lang="en-US" i="1" dirty="0" smtClean="0"/>
              <a:t>: </a:t>
            </a:r>
            <a:r>
              <a:rPr lang="en-US" dirty="0" smtClean="0"/>
              <a:t>to free by paying purchase price</a:t>
            </a:r>
          </a:p>
          <a:p>
            <a:pPr>
              <a:spcBef>
                <a:spcPts val="400"/>
              </a:spcBef>
            </a:pPr>
            <a:r>
              <a:rPr lang="en-US" b="1" dirty="0" smtClean="0"/>
              <a:t>Propitiation: </a:t>
            </a:r>
            <a:r>
              <a:rPr lang="en-US" i="1" dirty="0" err="1" smtClean="0"/>
              <a:t>hilasterion</a:t>
            </a:r>
            <a:r>
              <a:rPr lang="en-US" i="1" dirty="0" smtClean="0"/>
              <a:t>: </a:t>
            </a:r>
            <a:r>
              <a:rPr lang="en-US" dirty="0" smtClean="0"/>
              <a:t>associated with mercy and the mercy seat</a:t>
            </a:r>
            <a:r>
              <a:rPr lang="en-US" dirty="0" smtClean="0"/>
              <a:t/>
            </a:r>
            <a:br>
              <a:rPr lang="en-US" dirty="0" smtClean="0"/>
            </a:br>
            <a:endParaRPr lang="en-US" dirty="0" smtClean="0"/>
          </a:p>
          <a:p>
            <a:pPr>
              <a:spcBef>
                <a:spcPts val="400"/>
              </a:spcBef>
            </a:pPr>
            <a:endParaRPr lang="en-US" dirty="0"/>
          </a:p>
        </p:txBody>
      </p:sp>
    </p:spTree>
    <p:extLst>
      <p:ext uri="{BB962C8B-B14F-4D97-AF65-F5344CB8AC3E}">
        <p14:creationId xmlns="" xmlns:p14="http://schemas.microsoft.com/office/powerpoint/2010/main"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20731C-E378-4562-8224-F8D5EE46453B}"/>
              </a:ext>
            </a:extLst>
          </p:cNvPr>
          <p:cNvSpPr>
            <a:spLocks noGrp="1"/>
          </p:cNvSpPr>
          <p:nvPr>
            <p:ph type="title"/>
          </p:nvPr>
        </p:nvSpPr>
        <p:spPr>
          <a:xfrm>
            <a:off x="29571" y="98564"/>
            <a:ext cx="9999257" cy="755875"/>
          </a:xfrm>
        </p:spPr>
        <p:txBody>
          <a:bodyPr>
            <a:noAutofit/>
          </a:bodyPr>
          <a:lstStyle/>
          <a:p>
            <a:r>
              <a:rPr lang="en-US" sz="4800" b="0" dirty="0" smtClean="0">
                <a:solidFill>
                  <a:srgbClr val="76280B"/>
                </a:solidFill>
              </a:rPr>
              <a:t>DEMONSTRATED RIGHTEOUSNESS</a:t>
            </a:r>
            <a:endParaRPr lang="en-US" sz="4800" b="0" dirty="0">
              <a:solidFill>
                <a:srgbClr val="76280B"/>
              </a:solidFill>
            </a:endParaRPr>
          </a:p>
        </p:txBody>
      </p:sp>
      <p:sp>
        <p:nvSpPr>
          <p:cNvPr id="3" name="Content Placeholder 2">
            <a:extLst>
              <a:ext uri="{FF2B5EF4-FFF2-40B4-BE49-F238E27FC236}">
                <a16:creationId xmlns="" xmlns:a16="http://schemas.microsoft.com/office/drawing/2014/main" id="{662A8EEE-AF93-4044-9D2A-DD9480C8E653}"/>
              </a:ext>
            </a:extLst>
          </p:cNvPr>
          <p:cNvSpPr>
            <a:spLocks noGrp="1"/>
          </p:cNvSpPr>
          <p:nvPr>
            <p:ph idx="1"/>
          </p:nvPr>
        </p:nvSpPr>
        <p:spPr>
          <a:xfrm>
            <a:off x="0" y="854439"/>
            <a:ext cx="9999257" cy="6917961"/>
          </a:xfrm>
        </p:spPr>
        <p:txBody>
          <a:bodyPr>
            <a:noAutofit/>
          </a:bodyPr>
          <a:lstStyle/>
          <a:p>
            <a:pPr>
              <a:spcBef>
                <a:spcPts val="400"/>
              </a:spcBef>
            </a:pPr>
            <a:r>
              <a:rPr lang="en-US" b="1" dirty="0" smtClean="0"/>
              <a:t>Romans 3:25b-26 </a:t>
            </a:r>
            <a:r>
              <a:rPr lang="en-US" i="1" dirty="0" smtClean="0"/>
              <a:t> This </a:t>
            </a:r>
            <a:r>
              <a:rPr lang="en-US" i="1" dirty="0" smtClean="0"/>
              <a:t>was</a:t>
            </a:r>
            <a:r>
              <a:rPr lang="en-US" dirty="0" smtClean="0"/>
              <a:t> to demonstrate His </a:t>
            </a:r>
            <a:r>
              <a:rPr lang="en-US" b="1" dirty="0" smtClean="0"/>
              <a:t>righteousness</a:t>
            </a:r>
            <a:r>
              <a:rPr lang="en-US" dirty="0" smtClean="0"/>
              <a:t>, because in the </a:t>
            </a:r>
            <a:r>
              <a:rPr lang="en-US" u="sng" dirty="0" smtClean="0"/>
              <a:t>forbearance</a:t>
            </a:r>
            <a:r>
              <a:rPr lang="en-US" dirty="0" smtClean="0"/>
              <a:t> of God He passed over the sins previously committed; for the demonstration, </a:t>
            </a:r>
            <a:r>
              <a:rPr lang="en-US" i="1" dirty="0" smtClean="0"/>
              <a:t>I say,</a:t>
            </a:r>
            <a:r>
              <a:rPr lang="en-US" dirty="0" smtClean="0"/>
              <a:t> of His </a:t>
            </a:r>
            <a:r>
              <a:rPr lang="en-US" b="1" dirty="0" smtClean="0"/>
              <a:t>righteousness</a:t>
            </a:r>
            <a:r>
              <a:rPr lang="en-US" dirty="0" smtClean="0"/>
              <a:t> at the present time, so that He would be </a:t>
            </a:r>
            <a:r>
              <a:rPr lang="en-US" b="1" dirty="0" smtClean="0"/>
              <a:t>just</a:t>
            </a:r>
            <a:r>
              <a:rPr lang="en-US" dirty="0" smtClean="0"/>
              <a:t> and the </a:t>
            </a:r>
            <a:r>
              <a:rPr lang="en-US" b="1" dirty="0" smtClean="0"/>
              <a:t>justifier</a:t>
            </a:r>
            <a:r>
              <a:rPr lang="en-US" dirty="0" smtClean="0"/>
              <a:t> of the one who has faith in Jesus</a:t>
            </a:r>
            <a:r>
              <a:rPr lang="en-US" dirty="0" smtClean="0"/>
              <a:t>.</a:t>
            </a:r>
          </a:p>
          <a:p>
            <a:pPr>
              <a:spcBef>
                <a:spcPts val="400"/>
              </a:spcBef>
            </a:pPr>
            <a:r>
              <a:rPr lang="en-US" b="1" dirty="0" smtClean="0"/>
              <a:t>2 Corinthians 5:21 </a:t>
            </a:r>
            <a:r>
              <a:rPr lang="en-US" dirty="0" smtClean="0"/>
              <a:t> He made Him who knew no sin </a:t>
            </a:r>
            <a:r>
              <a:rPr lang="en-US" i="1" dirty="0" smtClean="0"/>
              <a:t>to be</a:t>
            </a:r>
            <a:r>
              <a:rPr lang="en-US" dirty="0" smtClean="0"/>
              <a:t> sin on our behalf, so that we might become the righteousness of God in Him. </a:t>
            </a:r>
            <a:endParaRPr lang="en-US" dirty="0" smtClean="0"/>
          </a:p>
          <a:p>
            <a:pPr>
              <a:spcBef>
                <a:spcPts val="400"/>
              </a:spcBef>
            </a:pPr>
            <a:r>
              <a:rPr lang="en-US" dirty="0" smtClean="0"/>
              <a:t>God has the character trait of righteousness but also of omniscience (knowing everything, past, present, future)</a:t>
            </a:r>
          </a:p>
          <a:p>
            <a:pPr>
              <a:spcBef>
                <a:spcPts val="400"/>
              </a:spcBef>
            </a:pPr>
            <a:r>
              <a:rPr lang="en-US" dirty="0" err="1" smtClean="0"/>
              <a:t>Forebearance</a:t>
            </a:r>
            <a:r>
              <a:rPr lang="en-US" dirty="0" smtClean="0"/>
              <a:t>: </a:t>
            </a:r>
            <a:r>
              <a:rPr lang="en-US" i="1" dirty="0" err="1" smtClean="0"/>
              <a:t>anoche</a:t>
            </a:r>
            <a:r>
              <a:rPr lang="en-US" i="1" dirty="0" smtClean="0"/>
              <a:t>: </a:t>
            </a:r>
            <a:r>
              <a:rPr lang="en-US" dirty="0" smtClean="0"/>
              <a:t>holding back, tolerance</a:t>
            </a:r>
          </a:p>
          <a:p>
            <a:pPr>
              <a:spcBef>
                <a:spcPts val="400"/>
              </a:spcBef>
            </a:pPr>
            <a:r>
              <a:rPr lang="en-US" b="1" dirty="0" smtClean="0"/>
              <a:t>Romans 5:1-2 </a:t>
            </a:r>
            <a:r>
              <a:rPr lang="en-US" dirty="0" smtClean="0"/>
              <a:t> Therefore, having been justified by faith, we have peace with God through our Lord Jesus Christ, </a:t>
            </a:r>
            <a:br>
              <a:rPr lang="en-US" dirty="0" smtClean="0"/>
            </a:br>
            <a:r>
              <a:rPr lang="en-US" dirty="0" smtClean="0"/>
              <a:t>through </a:t>
            </a:r>
            <a:r>
              <a:rPr lang="en-US" dirty="0" smtClean="0"/>
              <a:t>whom also we have obtained our introduction by faith into this grace in which we stand; and we exult in hope of the glory of God. </a:t>
            </a:r>
          </a:p>
          <a:p>
            <a:pPr>
              <a:spcBef>
                <a:spcPts val="400"/>
              </a:spcBef>
            </a:pPr>
            <a:endParaRPr lang="en-US" dirty="0" smtClean="0"/>
          </a:p>
          <a:p>
            <a:pPr>
              <a:lnSpc>
                <a:spcPct val="88000"/>
              </a:lnSpc>
              <a:spcBef>
                <a:spcPts val="200"/>
              </a:spcBef>
            </a:pPr>
            <a:endParaRPr lang="en-US" dirty="0"/>
          </a:p>
        </p:txBody>
      </p:sp>
    </p:spTree>
    <p:extLst>
      <p:ext uri="{BB962C8B-B14F-4D97-AF65-F5344CB8AC3E}">
        <p14:creationId xmlns="" xmlns:p14="http://schemas.microsoft.com/office/powerpoint/2010/main"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5251</TotalTime>
  <Words>347</Words>
  <Application>Microsoft Office PowerPoint</Application>
  <PresentationFormat>Custom</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8</vt:lpstr>
      <vt:lpstr>WORD FOR THE JOURNEY</vt:lpstr>
      <vt:lpstr>POSITIONAL RIGHTEOUSNESS</vt:lpstr>
      <vt:lpstr>WHEN WE FAIL</vt:lpstr>
      <vt:lpstr>THE DEVIL IS AN OPPORTUNIST</vt:lpstr>
      <vt:lpstr>NOT FLESH AND BLOOD</vt:lpstr>
      <vt:lpstr>ABOUT THE SHOES</vt:lpstr>
      <vt:lpstr>RIGHTEOUSNESS OF GOD</vt:lpstr>
      <vt:lpstr>DEMONSTRATED RIGHTEOUSNESS</vt:lpstr>
      <vt:lpstr>RIGHTEOUS CHARACTERISTICS</vt:lpstr>
      <vt:lpstr>BEWARE OF APPEARANCES</vt:lpstr>
      <vt:lpstr>THE ARMOR SO FAR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20</cp:revision>
  <cp:lastPrinted>2018-09-14T13:40:37Z</cp:lastPrinted>
  <dcterms:created xsi:type="dcterms:W3CDTF">2018-08-14T16:05:04Z</dcterms:created>
  <dcterms:modified xsi:type="dcterms:W3CDTF">2018-10-25T14:21:16Z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