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56" r:id="rId2"/>
    <p:sldId id="257" r:id="rId3"/>
    <p:sldId id="258" r:id="rId4"/>
    <p:sldId id="264" r:id="rId5"/>
    <p:sldId id="265" r:id="rId6"/>
    <p:sldId id="260" r:id="rId7"/>
    <p:sldId id="261" r:id="rId8"/>
    <p:sldId id="266" r:id="rId9"/>
    <p:sldId id="267" r:id="rId10"/>
    <p:sldId id="268" r:id="rId11"/>
    <p:sldId id="269" r:id="rId12"/>
    <p:sldId id="270" r:id="rId13"/>
    <p:sldId id="271" r:id="rId14"/>
    <p:sldId id="272" r:id="rId15"/>
    <p:sldId id="273" r:id="rId16"/>
    <p:sldId id="274" r:id="rId17"/>
    <p:sldId id="275" r:id="rId18"/>
    <p:sldId id="276" r:id="rId19"/>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1" d="100"/>
          <a:sy n="71" d="100"/>
        </p:scale>
        <p:origin x="-1356" y="-2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E7C086E-FBB5-4E13-96ED-390C5B9896E2}" type="datetimeFigureOut">
              <a:rPr lang="en-US" smtClean="0"/>
              <a:pPr/>
              <a:t>3/10/2013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0C21E509-4386-4EA0-8E08-2F1C9A9BA63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56256DB2-8236-4C99-99A2-A2D3DA219399}" type="datetimeFigureOut">
              <a:rPr lang="en-US" smtClean="0"/>
              <a:pPr/>
              <a:t>3/10/2013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9422EA86-2212-4B1E-9BB4-5E7084731AD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AD1B124-71A8-4071-994B-D5CB89310005}" type="datetime1">
              <a:rPr lang="en-US" smtClean="0"/>
              <a:pPr/>
              <a:t>3/10/2013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80FCD8-6D4B-4716-B22E-FC784A37CC42}" type="datetime1">
              <a:rPr lang="en-US" smtClean="0"/>
              <a:pPr/>
              <a:t>3/10/2013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5256FA-70EA-4F30-AA27-D32049ED6560}" type="datetime1">
              <a:rPr lang="en-US" smtClean="0"/>
              <a:pPr/>
              <a:t>3/10/2013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7BC73B0-DFA7-43CC-BCBD-96FAD27FA782}" type="datetime1">
              <a:rPr lang="en-US" smtClean="0"/>
              <a:pPr/>
              <a:t>3/10/2013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3933DC-80B3-48E9-9A0A-E4BC36155C6A}" type="datetime1">
              <a:rPr lang="en-US" smtClean="0"/>
              <a:pPr/>
              <a:t>3/10/2013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2EEC0D-0EA0-4A42-BEE2-6963EF5B9FD4}" type="datetime1">
              <a:rPr lang="en-US" smtClean="0"/>
              <a:pPr/>
              <a:t>3/10/2013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BD185E3-7139-469D-B960-5E08A611EA24}" type="datetime1">
              <a:rPr lang="en-US" smtClean="0"/>
              <a:pPr/>
              <a:t>3/10/2013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6F520F0-D4D2-41EE-A82A-95CAA9A99398}" type="datetime1">
              <a:rPr lang="en-US" smtClean="0"/>
              <a:pPr/>
              <a:t>3/10/2013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5673EF5-A616-49BC-A033-21F0488B3E9D}" type="datetime1">
              <a:rPr lang="en-US" smtClean="0"/>
              <a:pPr/>
              <a:t>3/10/2013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E20B02-CE8C-4753-A938-0AF6D48A6BA5}" type="datetime1">
              <a:rPr lang="en-US" smtClean="0"/>
              <a:pPr/>
              <a:t>3/10/2013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4FA41FB-0746-4654-A261-9A607C8B3CFC}" type="datetime1">
              <a:rPr lang="en-US" smtClean="0"/>
              <a:pPr/>
              <a:t>3/10/2013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12F2040-F692-46C5-AAEF-82A848359331}" type="datetime1">
              <a:rPr lang="en-US" smtClean="0"/>
              <a:pPr/>
              <a:t>3/10/2013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17BEC98-8F74-4C51-9E05-022476D6520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en.wikipedia.org/wiki/Suez_Crisi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n.wikipedia.org/wiki/Six-Day_War"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en.wikipedia.org/wiki/War_of_Attri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en.wikipedia.org/wiki/Yom_Kippur_War"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n.wikipedia.org/wiki/Palestinian_insurgency_in_South_Lebano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en.wikipedia.org/wiki/1982_Lebanon_Wa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First_Intifada" TargetMode="External"/><Relationship Id="rId2" Type="http://schemas.openxmlformats.org/officeDocument/2006/relationships/hyperlink" Target="http://en.wikipedia.org/wiki/South_Lebanon_conflict_(1982%E2%80%932000)" TargetMode="External"/><Relationship Id="rId1" Type="http://schemas.openxmlformats.org/officeDocument/2006/relationships/slideLayout" Target="../slideLayouts/slideLayout2.xml"/><Relationship Id="rId4" Type="http://schemas.openxmlformats.org/officeDocument/2006/relationships/hyperlink" Target="http://en.wikipedia.org/wiki/Second_Intifada"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en.wikipedia.org/wiki/2006_Lebanon_War"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en.wikipedia.org/wiki/Operation_Pillar_of_Defense" TargetMode="External"/><Relationship Id="rId2" Type="http://schemas.openxmlformats.org/officeDocument/2006/relationships/hyperlink" Target="http://en.wikipedia.org/wiki/Gaza_War"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en.wikipedia.org/wiki/1948_Arab%E2%80%93Israeli_Wa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en.wikipedia.org/wiki/Reprisal_operation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1926102"/>
          </a:xfrm>
        </p:spPr>
        <p:txBody>
          <a:bodyPr/>
          <a:lstStyle/>
          <a:p>
            <a:pPr algn="ctr"/>
            <a:r>
              <a:rPr lang="en-US" dirty="0" smtClean="0">
                <a:latin typeface="Tahoma" pitchFamily="34" charset="0"/>
                <a:cs typeface="Tahoma" pitchFamily="34" charset="0"/>
              </a:rPr>
              <a:t>REVERENCE FOR GOD’S PROMISES</a:t>
            </a:r>
            <a:endParaRPr lang="en-US" dirty="0">
              <a:latin typeface="Tahoma" pitchFamily="34" charset="0"/>
              <a:cs typeface="Tahoma" pitchFamily="34" charset="0"/>
            </a:endParaRPr>
          </a:p>
        </p:txBody>
      </p:sp>
      <p:sp>
        <p:nvSpPr>
          <p:cNvPr id="3" name="Subtitle 2"/>
          <p:cNvSpPr>
            <a:spLocks noGrp="1"/>
          </p:cNvSpPr>
          <p:nvPr>
            <p:ph type="subTitle" idx="1"/>
          </p:nvPr>
        </p:nvSpPr>
        <p:spPr>
          <a:xfrm>
            <a:off x="1432560" y="4038600"/>
            <a:ext cx="7406640" cy="2133600"/>
          </a:xfrm>
        </p:spPr>
        <p:txBody>
          <a:bodyPr>
            <a:normAutofit/>
          </a:bodyPr>
          <a:lstStyle/>
          <a:p>
            <a:pPr algn="ctr"/>
            <a:r>
              <a:rPr lang="en-US" sz="2400" dirty="0" err="1" smtClean="0">
                <a:latin typeface="Tahoma" pitchFamily="34" charset="0"/>
                <a:cs typeface="Tahoma" pitchFamily="34" charset="0"/>
              </a:rPr>
              <a:t>JoLynn</a:t>
            </a:r>
            <a:r>
              <a:rPr lang="en-US" sz="2400" dirty="0" smtClean="0">
                <a:latin typeface="Tahoma" pitchFamily="34" charset="0"/>
                <a:cs typeface="Tahoma" pitchFamily="34" charset="0"/>
              </a:rPr>
              <a:t> Gower</a:t>
            </a:r>
          </a:p>
          <a:p>
            <a:pPr algn="ctr"/>
            <a:r>
              <a:rPr lang="en-US" sz="2400" dirty="0" smtClean="0">
                <a:latin typeface="Tahoma" pitchFamily="34" charset="0"/>
                <a:cs typeface="Tahoma" pitchFamily="34" charset="0"/>
              </a:rPr>
              <a:t>352-2458    cell 493-6151</a:t>
            </a:r>
          </a:p>
          <a:p>
            <a:pPr algn="ctr"/>
            <a:r>
              <a:rPr lang="en-US" sz="2400" dirty="0" smtClean="0">
                <a:latin typeface="Tahoma" pitchFamily="34" charset="0"/>
                <a:cs typeface="Tahoma" pitchFamily="34" charset="0"/>
              </a:rPr>
              <a:t>jgower@guardingthetruth.org</a:t>
            </a:r>
            <a:endParaRPr lang="en-US" sz="2400"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a:t>
            </a:fld>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latin typeface="Tahoma" pitchFamily="34" charset="0"/>
                <a:cs typeface="Tahoma" pitchFamily="34" charset="0"/>
              </a:rPr>
              <a:t>WAR #3</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447800"/>
            <a:ext cx="8305800" cy="5410200"/>
          </a:xfrm>
        </p:spPr>
        <p:txBody>
          <a:bodyPr>
            <a:normAutofit fontScale="92500" lnSpcReduction="20000"/>
          </a:bodyPr>
          <a:lstStyle/>
          <a:p>
            <a:r>
              <a:rPr lang="en-US" b="1" dirty="0" smtClean="0">
                <a:latin typeface="Tahoma" pitchFamily="34" charset="0"/>
                <a:cs typeface="Tahoma" pitchFamily="34" charset="0"/>
                <a:hlinkClick r:id="rId2" tooltip="Suez Crisis"/>
              </a:rPr>
              <a:t>Suez Crisis</a:t>
            </a:r>
            <a:r>
              <a:rPr lang="en-US" dirty="0" smtClean="0">
                <a:latin typeface="Tahoma" pitchFamily="34" charset="0"/>
                <a:cs typeface="Tahoma" pitchFamily="34" charset="0"/>
              </a:rPr>
              <a:t> (October 1956) - A military attack on Egypt by </a:t>
            </a:r>
            <a:r>
              <a:rPr lang="en-US" dirty="0" smtClean="0">
                <a:latin typeface="Tahoma" pitchFamily="34" charset="0"/>
                <a:cs typeface="Tahoma" pitchFamily="34" charset="0"/>
              </a:rPr>
              <a:t>Britain, France and Israel, </a:t>
            </a:r>
            <a:r>
              <a:rPr lang="en-US" dirty="0" smtClean="0">
                <a:latin typeface="Tahoma" pitchFamily="34" charset="0"/>
                <a:cs typeface="Tahoma" pitchFamily="34" charset="0"/>
              </a:rPr>
              <a:t>beginning on 29 October 1956, with the intention to occupy the </a:t>
            </a:r>
            <a:r>
              <a:rPr lang="en-US" dirty="0" smtClean="0">
                <a:latin typeface="Tahoma" pitchFamily="34" charset="0"/>
                <a:cs typeface="Tahoma" pitchFamily="34" charset="0"/>
              </a:rPr>
              <a:t>Sinai Peninsula</a:t>
            </a:r>
            <a:r>
              <a:rPr lang="en-US" dirty="0" smtClean="0">
                <a:latin typeface="Tahoma" pitchFamily="34" charset="0"/>
                <a:cs typeface="Tahoma" pitchFamily="34" charset="0"/>
              </a:rPr>
              <a:t> and to take over the </a:t>
            </a:r>
            <a:r>
              <a:rPr lang="en-US" dirty="0" smtClean="0">
                <a:latin typeface="Tahoma" pitchFamily="34" charset="0"/>
                <a:cs typeface="Tahoma" pitchFamily="34" charset="0"/>
              </a:rPr>
              <a:t>Suez Canal.  The </a:t>
            </a:r>
            <a:r>
              <a:rPr lang="en-US" dirty="0" smtClean="0">
                <a:latin typeface="Tahoma" pitchFamily="34" charset="0"/>
                <a:cs typeface="Tahoma" pitchFamily="34" charset="0"/>
              </a:rPr>
              <a:t>attack followed Egypt's decision of 26 July 1956 to nationalize the </a:t>
            </a:r>
            <a:r>
              <a:rPr lang="en-US" dirty="0" smtClean="0">
                <a:latin typeface="Tahoma" pitchFamily="34" charset="0"/>
                <a:cs typeface="Tahoma" pitchFamily="34" charset="0"/>
              </a:rPr>
              <a:t>Suez Canal</a:t>
            </a:r>
            <a:r>
              <a:rPr lang="en-US" dirty="0" smtClean="0">
                <a:latin typeface="Tahoma" pitchFamily="34" charset="0"/>
                <a:cs typeface="Tahoma" pitchFamily="34" charset="0"/>
              </a:rPr>
              <a:t> after the withdrawal of an offer by Britain and the United States to fund the building of the </a:t>
            </a:r>
            <a:r>
              <a:rPr lang="en-US" dirty="0" smtClean="0">
                <a:latin typeface="Tahoma" pitchFamily="34" charset="0"/>
                <a:cs typeface="Tahoma" pitchFamily="34" charset="0"/>
              </a:rPr>
              <a:t>Aswan Dam.  </a:t>
            </a:r>
            <a:r>
              <a:rPr lang="en-US" dirty="0" smtClean="0">
                <a:latin typeface="Tahoma" pitchFamily="34" charset="0"/>
                <a:cs typeface="Tahoma" pitchFamily="34" charset="0"/>
              </a:rPr>
              <a:t>Although the Israeli invasion of the Sinai was successful, the </a:t>
            </a:r>
            <a:r>
              <a:rPr lang="en-US" dirty="0" smtClean="0">
                <a:latin typeface="Tahoma" pitchFamily="34" charset="0"/>
                <a:cs typeface="Tahoma" pitchFamily="34" charset="0"/>
              </a:rPr>
              <a:t>US</a:t>
            </a:r>
            <a:r>
              <a:rPr lang="en-US" dirty="0" smtClean="0">
                <a:latin typeface="Tahoma" pitchFamily="34" charset="0"/>
                <a:cs typeface="Tahoma" pitchFamily="34" charset="0"/>
              </a:rPr>
              <a:t> and </a:t>
            </a:r>
            <a:r>
              <a:rPr lang="en-US" dirty="0" smtClean="0">
                <a:latin typeface="Tahoma" pitchFamily="34" charset="0"/>
                <a:cs typeface="Tahoma" pitchFamily="34" charset="0"/>
              </a:rPr>
              <a:t>USSR</a:t>
            </a:r>
            <a:r>
              <a:rPr lang="en-US" dirty="0" smtClean="0">
                <a:latin typeface="Tahoma" pitchFamily="34" charset="0"/>
                <a:cs typeface="Tahoma" pitchFamily="34" charset="0"/>
              </a:rPr>
              <a:t> forced it to retreat. Even so, Israel managed to re-open the </a:t>
            </a:r>
            <a:r>
              <a:rPr lang="en-US" dirty="0" smtClean="0">
                <a:latin typeface="Tahoma" pitchFamily="34" charset="0"/>
                <a:cs typeface="Tahoma" pitchFamily="34" charset="0"/>
              </a:rPr>
              <a:t>Straits of Tiran</a:t>
            </a:r>
            <a:r>
              <a:rPr lang="en-US" dirty="0" smtClean="0">
                <a:latin typeface="Tahoma" pitchFamily="34" charset="0"/>
                <a:cs typeface="Tahoma" pitchFamily="34" charset="0"/>
              </a:rPr>
              <a:t> and pacified its southern border.</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lstStyle/>
          <a:p>
            <a:pPr algn="ctr"/>
            <a:r>
              <a:rPr lang="en-US" dirty="0" smtClean="0">
                <a:latin typeface="Tahoma" pitchFamily="34" charset="0"/>
                <a:cs typeface="Tahoma" pitchFamily="34" charset="0"/>
              </a:rPr>
              <a:t>WAR #4</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447800"/>
            <a:ext cx="8305800" cy="5410200"/>
          </a:xfrm>
        </p:spPr>
        <p:txBody>
          <a:bodyPr>
            <a:normAutofit lnSpcReduction="10000"/>
          </a:bodyPr>
          <a:lstStyle/>
          <a:p>
            <a:r>
              <a:rPr lang="en-US" b="1" dirty="0" smtClean="0">
                <a:latin typeface="Tahoma" pitchFamily="34" charset="0"/>
                <a:cs typeface="Tahoma" pitchFamily="34" charset="0"/>
                <a:hlinkClick r:id="rId2" tooltip="Six-Day War"/>
              </a:rPr>
              <a:t>Six-Day War</a:t>
            </a:r>
            <a:r>
              <a:rPr lang="en-US" dirty="0" smtClean="0">
                <a:latin typeface="Tahoma" pitchFamily="34" charset="0"/>
                <a:cs typeface="Tahoma" pitchFamily="34" charset="0"/>
              </a:rPr>
              <a:t> (June 1967) - Fought between </a:t>
            </a:r>
            <a:r>
              <a:rPr lang="en-US" dirty="0" smtClean="0">
                <a:latin typeface="Tahoma" pitchFamily="34" charset="0"/>
                <a:cs typeface="Tahoma" pitchFamily="34" charset="0"/>
              </a:rPr>
              <a:t>Israel</a:t>
            </a:r>
            <a:r>
              <a:rPr lang="en-US" dirty="0" smtClean="0">
                <a:latin typeface="Tahoma" pitchFamily="34" charset="0"/>
                <a:cs typeface="Tahoma" pitchFamily="34" charset="0"/>
              </a:rPr>
              <a:t> and </a:t>
            </a:r>
            <a:r>
              <a:rPr lang="en-US" dirty="0" smtClean="0">
                <a:latin typeface="Tahoma" pitchFamily="34" charset="0"/>
                <a:cs typeface="Tahoma" pitchFamily="34" charset="0"/>
              </a:rPr>
              <a:t>Arab neighbors</a:t>
            </a:r>
            <a:r>
              <a:rPr lang="en-US" dirty="0" smtClean="0">
                <a:latin typeface="Tahoma" pitchFamily="34" charset="0"/>
                <a:cs typeface="Tahoma" pitchFamily="34" charset="0"/>
              </a:rPr>
              <a:t> </a:t>
            </a:r>
            <a:r>
              <a:rPr lang="en-US" dirty="0" smtClean="0">
                <a:latin typeface="Tahoma" pitchFamily="34" charset="0"/>
                <a:cs typeface="Tahoma" pitchFamily="34" charset="0"/>
              </a:rPr>
              <a:t>Egypt, Jordan and Syria.  </a:t>
            </a:r>
            <a:r>
              <a:rPr lang="en-US" dirty="0" smtClean="0">
                <a:latin typeface="Tahoma" pitchFamily="34" charset="0"/>
                <a:cs typeface="Tahoma" pitchFamily="34" charset="0"/>
              </a:rPr>
              <a:t>The nations of </a:t>
            </a:r>
            <a:r>
              <a:rPr lang="en-US" dirty="0" smtClean="0">
                <a:latin typeface="Tahoma" pitchFamily="34" charset="0"/>
                <a:cs typeface="Tahoma" pitchFamily="34" charset="0"/>
              </a:rPr>
              <a:t> Iraq, Saudi Arabia, </a:t>
            </a:r>
            <a:r>
              <a:rPr lang="en-US" dirty="0" err="1" smtClean="0">
                <a:latin typeface="Tahoma" pitchFamily="34" charset="0"/>
                <a:cs typeface="Tahoma" pitchFamily="34" charset="0"/>
              </a:rPr>
              <a:t>Kuwair</a:t>
            </a:r>
            <a:r>
              <a:rPr lang="en-US" dirty="0" smtClean="0">
                <a:latin typeface="Tahoma" pitchFamily="34" charset="0"/>
                <a:cs typeface="Tahoma" pitchFamily="34" charset="0"/>
              </a:rPr>
              <a:t>, Algeria, </a:t>
            </a:r>
            <a:r>
              <a:rPr lang="en-US" dirty="0" smtClean="0">
                <a:latin typeface="Tahoma" pitchFamily="34" charset="0"/>
                <a:cs typeface="Tahoma" pitchFamily="34" charset="0"/>
              </a:rPr>
              <a:t>and others also contributed troops and arms to the Arab forces. Following the war, the territory held by Israel expanded significantly </a:t>
            </a:r>
            <a:r>
              <a:rPr lang="en-US" dirty="0" smtClean="0">
                <a:latin typeface="Tahoma" pitchFamily="34" charset="0"/>
                <a:cs typeface="Tahoma" pitchFamily="34" charset="0"/>
              </a:rPr>
              <a:t>(“The Purple Line”): </a:t>
            </a:r>
            <a:r>
              <a:rPr lang="en-US" dirty="0" smtClean="0">
                <a:latin typeface="Tahoma" pitchFamily="34" charset="0"/>
                <a:cs typeface="Tahoma" pitchFamily="34" charset="0"/>
              </a:rPr>
              <a:t>The </a:t>
            </a:r>
            <a:r>
              <a:rPr lang="en-US" dirty="0" smtClean="0">
                <a:latin typeface="Tahoma" pitchFamily="34" charset="0"/>
                <a:cs typeface="Tahoma" pitchFamily="34" charset="0"/>
              </a:rPr>
              <a:t>West Bank</a:t>
            </a:r>
            <a:r>
              <a:rPr lang="en-US" dirty="0" smtClean="0">
                <a:latin typeface="Tahoma" pitchFamily="34" charset="0"/>
                <a:cs typeface="Tahoma" pitchFamily="34" charset="0"/>
              </a:rPr>
              <a:t> (including </a:t>
            </a:r>
            <a:r>
              <a:rPr lang="en-US" dirty="0" smtClean="0">
                <a:latin typeface="Tahoma" pitchFamily="34" charset="0"/>
                <a:cs typeface="Tahoma" pitchFamily="34" charset="0"/>
              </a:rPr>
              <a:t>East Jerusalem) </a:t>
            </a:r>
            <a:r>
              <a:rPr lang="en-US" dirty="0" smtClean="0">
                <a:latin typeface="Tahoma" pitchFamily="34" charset="0"/>
                <a:cs typeface="Tahoma" pitchFamily="34" charset="0"/>
              </a:rPr>
              <a:t>from Jordan, </a:t>
            </a:r>
            <a:r>
              <a:rPr lang="en-US" dirty="0" smtClean="0">
                <a:latin typeface="Tahoma" pitchFamily="34" charset="0"/>
                <a:cs typeface="Tahoma" pitchFamily="34" charset="0"/>
              </a:rPr>
              <a:t>Golan Heights</a:t>
            </a:r>
            <a:r>
              <a:rPr lang="en-US" dirty="0" smtClean="0">
                <a:latin typeface="Tahoma" pitchFamily="34" charset="0"/>
                <a:cs typeface="Tahoma" pitchFamily="34" charset="0"/>
              </a:rPr>
              <a:t> from Syria, </a:t>
            </a:r>
            <a:r>
              <a:rPr lang="en-US" dirty="0" smtClean="0">
                <a:latin typeface="Tahoma" pitchFamily="34" charset="0"/>
                <a:cs typeface="Tahoma" pitchFamily="34" charset="0"/>
              </a:rPr>
              <a:t>Sinai, </a:t>
            </a:r>
            <a:r>
              <a:rPr lang="en-US" dirty="0" smtClean="0">
                <a:latin typeface="Tahoma" pitchFamily="34" charset="0"/>
                <a:cs typeface="Tahoma" pitchFamily="34" charset="0"/>
              </a:rPr>
              <a:t>and </a:t>
            </a:r>
            <a:r>
              <a:rPr lang="en-US" dirty="0" smtClean="0">
                <a:latin typeface="Tahoma" pitchFamily="34" charset="0"/>
                <a:cs typeface="Tahoma" pitchFamily="34" charset="0"/>
              </a:rPr>
              <a:t>Gaza</a:t>
            </a:r>
            <a:r>
              <a:rPr lang="en-US" dirty="0" smtClean="0">
                <a:latin typeface="Tahoma" pitchFamily="34" charset="0"/>
                <a:cs typeface="Tahoma" pitchFamily="34" charset="0"/>
              </a:rPr>
              <a:t> from Egypt.</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latin typeface="Tahoma" pitchFamily="34" charset="0"/>
                <a:cs typeface="Tahoma" pitchFamily="34" charset="0"/>
              </a:rPr>
              <a:t>WAR #5</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447800"/>
            <a:ext cx="8305800" cy="5410200"/>
          </a:xfrm>
        </p:spPr>
        <p:txBody>
          <a:bodyPr>
            <a:normAutofit fontScale="92500" lnSpcReduction="10000"/>
          </a:bodyPr>
          <a:lstStyle/>
          <a:p>
            <a:r>
              <a:rPr lang="en-US" b="1" dirty="0" smtClean="0">
                <a:latin typeface="Tahoma" pitchFamily="34" charset="0"/>
                <a:cs typeface="Tahoma" pitchFamily="34" charset="0"/>
                <a:hlinkClick r:id="rId2" tooltip="War of Attrition"/>
              </a:rPr>
              <a:t>War of Attrition</a:t>
            </a:r>
            <a:r>
              <a:rPr lang="en-US" dirty="0" smtClean="0">
                <a:latin typeface="Tahoma" pitchFamily="34" charset="0"/>
                <a:cs typeface="Tahoma" pitchFamily="34" charset="0"/>
              </a:rPr>
              <a:t> (1967–1970) - A </a:t>
            </a:r>
            <a:r>
              <a:rPr lang="en-US" dirty="0" smtClean="0">
                <a:latin typeface="Tahoma" pitchFamily="34" charset="0"/>
                <a:cs typeface="Tahoma" pitchFamily="34" charset="0"/>
              </a:rPr>
              <a:t>limited war</a:t>
            </a:r>
            <a:r>
              <a:rPr lang="en-US" dirty="0" smtClean="0">
                <a:latin typeface="Tahoma" pitchFamily="34" charset="0"/>
                <a:cs typeface="Tahoma" pitchFamily="34" charset="0"/>
              </a:rPr>
              <a:t> fought between the </a:t>
            </a:r>
            <a:r>
              <a:rPr lang="en-US" dirty="0" smtClean="0">
                <a:latin typeface="Tahoma" pitchFamily="34" charset="0"/>
                <a:cs typeface="Tahoma" pitchFamily="34" charset="0"/>
              </a:rPr>
              <a:t>Israeli</a:t>
            </a:r>
            <a:r>
              <a:rPr lang="en-US" dirty="0" smtClean="0">
                <a:latin typeface="Tahoma" pitchFamily="34" charset="0"/>
                <a:cs typeface="Tahoma" pitchFamily="34" charset="0"/>
              </a:rPr>
              <a:t> military and forces of </a:t>
            </a:r>
            <a:r>
              <a:rPr lang="en-US" dirty="0" smtClean="0">
                <a:latin typeface="Tahoma" pitchFamily="34" charset="0"/>
                <a:cs typeface="Tahoma" pitchFamily="34" charset="0"/>
              </a:rPr>
              <a:t>the Egyptian</a:t>
            </a:r>
            <a:r>
              <a:rPr lang="en-US" dirty="0" smtClean="0">
                <a:latin typeface="Tahoma" pitchFamily="34" charset="0"/>
                <a:cs typeface="Tahoma" pitchFamily="34" charset="0"/>
              </a:rPr>
              <a:t> Republic, the </a:t>
            </a:r>
            <a:r>
              <a:rPr lang="en-US" dirty="0" smtClean="0">
                <a:latin typeface="Tahoma" pitchFamily="34" charset="0"/>
                <a:cs typeface="Tahoma" pitchFamily="34" charset="0"/>
              </a:rPr>
              <a:t>USSR, Jordan, Syria, </a:t>
            </a:r>
            <a:r>
              <a:rPr lang="en-US" dirty="0" smtClean="0">
                <a:latin typeface="Tahoma" pitchFamily="34" charset="0"/>
                <a:cs typeface="Tahoma" pitchFamily="34" charset="0"/>
              </a:rPr>
              <a:t>and the </a:t>
            </a:r>
            <a:r>
              <a:rPr lang="en-US" dirty="0" smtClean="0">
                <a:latin typeface="Tahoma" pitchFamily="34" charset="0"/>
                <a:cs typeface="Tahoma" pitchFamily="34" charset="0"/>
              </a:rPr>
              <a:t>Palestine Liberation Organization from </a:t>
            </a:r>
            <a:r>
              <a:rPr lang="en-US" dirty="0" smtClean="0">
                <a:latin typeface="Tahoma" pitchFamily="34" charset="0"/>
                <a:cs typeface="Tahoma" pitchFamily="34" charset="0"/>
              </a:rPr>
              <a:t>1967 to 1970. It was initiated by the Egyptians as a way of recapturing the </a:t>
            </a:r>
            <a:r>
              <a:rPr lang="en-US" dirty="0" smtClean="0">
                <a:latin typeface="Tahoma" pitchFamily="34" charset="0"/>
                <a:cs typeface="Tahoma" pitchFamily="34" charset="0"/>
              </a:rPr>
              <a:t>Sinai</a:t>
            </a:r>
            <a:r>
              <a:rPr lang="en-US" dirty="0" smtClean="0">
                <a:latin typeface="Tahoma" pitchFamily="34" charset="0"/>
                <a:cs typeface="Tahoma" pitchFamily="34" charset="0"/>
              </a:rPr>
              <a:t> from the Israelis, who had been in control of the territory since the mid-1967 Six-Day War. The hostilities ended with a ceasefire signed between the countries in 1970 with frontiers remaining in the same place as when the war began.</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19288" cy="1143000"/>
          </a:xfrm>
        </p:spPr>
        <p:txBody>
          <a:bodyPr/>
          <a:lstStyle/>
          <a:p>
            <a:pPr algn="ctr"/>
            <a:r>
              <a:rPr lang="en-US" dirty="0" smtClean="0">
                <a:latin typeface="Tahoma" pitchFamily="34" charset="0"/>
                <a:cs typeface="Tahoma" pitchFamily="34" charset="0"/>
              </a:rPr>
              <a:t>WAR #6</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447800"/>
            <a:ext cx="8305800" cy="5410200"/>
          </a:xfrm>
        </p:spPr>
        <p:txBody>
          <a:bodyPr>
            <a:normAutofit fontScale="92500" lnSpcReduction="20000"/>
          </a:bodyPr>
          <a:lstStyle/>
          <a:p>
            <a:r>
              <a:rPr lang="en-US" b="1" dirty="0" smtClean="0">
                <a:latin typeface="Tahoma" pitchFamily="34" charset="0"/>
                <a:cs typeface="Tahoma" pitchFamily="34" charset="0"/>
                <a:hlinkClick r:id="rId2" tooltip="Yom Kippur War"/>
              </a:rPr>
              <a:t>Yom Kippur War</a:t>
            </a:r>
            <a:r>
              <a:rPr lang="en-US" dirty="0" smtClean="0">
                <a:latin typeface="Tahoma" pitchFamily="34" charset="0"/>
                <a:cs typeface="Tahoma" pitchFamily="34" charset="0"/>
              </a:rPr>
              <a:t> (October 1973) - Fought from October 6 to October 26, 1973 by a coalition of Arab states led by Egypt and Syria against Israel as a way of recapturing part of the territories which they lost to the Israelis back in the Six-Day War. The war began with a surprise joint attack by Egypt and Syria on the Jewish holiday of  Yom Kippur. Egypt and Syria crossed the cease-fire lines in the Sinai and Golan Heights, respectively. Eventually Arab forces were defeated by Israel and there were no significant territorial changes.</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latin typeface="Tahoma" pitchFamily="34" charset="0"/>
                <a:cs typeface="Tahoma" pitchFamily="34" charset="0"/>
              </a:rPr>
              <a:t>WAR #7</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447800"/>
            <a:ext cx="8305800" cy="5410200"/>
          </a:xfrm>
        </p:spPr>
        <p:txBody>
          <a:bodyPr>
            <a:normAutofit lnSpcReduction="10000"/>
          </a:bodyPr>
          <a:lstStyle/>
          <a:p>
            <a:r>
              <a:rPr lang="en-US" b="1" dirty="0" smtClean="0">
                <a:latin typeface="Tahoma" pitchFamily="34" charset="0"/>
                <a:cs typeface="Tahoma" pitchFamily="34" charset="0"/>
                <a:hlinkClick r:id="rId2" tooltip="Palestinian insurgency in South Lebanon"/>
              </a:rPr>
              <a:t>Palestinian insurgency in South Lebanon</a:t>
            </a:r>
            <a:r>
              <a:rPr lang="en-US" dirty="0" smtClean="0">
                <a:latin typeface="Tahoma" pitchFamily="34" charset="0"/>
                <a:cs typeface="Tahoma" pitchFamily="34" charset="0"/>
              </a:rPr>
              <a:t> (1971-1982) - PLO relocate to South Lebanon from Jordan and stage attacks on the Galilee and as a base for international operations. In 1978, Israel launches </a:t>
            </a:r>
            <a:r>
              <a:rPr lang="en-US" dirty="0" smtClean="0">
                <a:latin typeface="Tahoma" pitchFamily="34" charset="0"/>
                <a:cs typeface="Tahoma" pitchFamily="34" charset="0"/>
              </a:rPr>
              <a:t>Operation </a:t>
            </a:r>
            <a:r>
              <a:rPr lang="en-US" dirty="0" err="1" smtClean="0">
                <a:latin typeface="Tahoma" pitchFamily="34" charset="0"/>
                <a:cs typeface="Tahoma" pitchFamily="34" charset="0"/>
              </a:rPr>
              <a:t>Litani</a:t>
            </a:r>
            <a:r>
              <a:rPr lang="en-US" dirty="0" smtClean="0">
                <a:latin typeface="Tahoma" pitchFamily="34" charset="0"/>
                <a:cs typeface="Tahoma" pitchFamily="34" charset="0"/>
              </a:rPr>
              <a:t> - the first Israeli large-scale invasion of Lebanon, which was carried out by the Israel Defense Forces in order to expel </a:t>
            </a:r>
            <a:r>
              <a:rPr lang="en-US" dirty="0" smtClean="0">
                <a:latin typeface="Tahoma" pitchFamily="34" charset="0"/>
                <a:cs typeface="Tahoma" pitchFamily="34" charset="0"/>
              </a:rPr>
              <a:t>PLO forces </a:t>
            </a:r>
            <a:r>
              <a:rPr lang="en-US" dirty="0" smtClean="0">
                <a:latin typeface="Tahoma" pitchFamily="34" charset="0"/>
                <a:cs typeface="Tahoma" pitchFamily="34" charset="0"/>
              </a:rPr>
              <a:t>from the territory. Continuing ground and rocket attacks, and Israeli retaliations, eventually escalate into the 1982 War.</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019288" cy="1143000"/>
          </a:xfrm>
        </p:spPr>
        <p:txBody>
          <a:bodyPr>
            <a:normAutofit/>
          </a:bodyPr>
          <a:lstStyle/>
          <a:p>
            <a:pPr algn="ctr"/>
            <a:r>
              <a:rPr lang="en-US" dirty="0" smtClean="0">
                <a:latin typeface="Tahoma" pitchFamily="34" charset="0"/>
                <a:cs typeface="Tahoma" pitchFamily="34" charset="0"/>
              </a:rPr>
              <a:t>WAR #8</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447800"/>
            <a:ext cx="8305800" cy="5410200"/>
          </a:xfrm>
        </p:spPr>
        <p:txBody>
          <a:bodyPr>
            <a:normAutofit fontScale="92500" lnSpcReduction="20000"/>
          </a:bodyPr>
          <a:lstStyle/>
          <a:p>
            <a:r>
              <a:rPr lang="en-US" b="1" dirty="0" smtClean="0">
                <a:hlinkClick r:id="rId2" tooltip="1982 Lebanon War"/>
              </a:rPr>
              <a:t>1982 Lebanon War</a:t>
            </a:r>
            <a:r>
              <a:rPr lang="en-US" dirty="0" smtClean="0"/>
              <a:t> (1982) - Began in 6 June 1982, when the </a:t>
            </a:r>
            <a:r>
              <a:rPr lang="en-US" dirty="0" smtClean="0"/>
              <a:t>Israel Defense Forces invaded southern Lebanon</a:t>
            </a:r>
            <a:r>
              <a:rPr lang="en-US" dirty="0" smtClean="0"/>
              <a:t> to expel the PLO from the territory. </a:t>
            </a:r>
            <a:r>
              <a:rPr lang="en-US" dirty="0" smtClean="0"/>
              <a:t> The</a:t>
            </a:r>
            <a:r>
              <a:rPr lang="en-US" dirty="0" smtClean="0"/>
              <a:t> </a:t>
            </a:r>
            <a:r>
              <a:rPr lang="en-US" dirty="0" smtClean="0"/>
              <a:t>Government of Israel ordered </a:t>
            </a:r>
            <a:r>
              <a:rPr lang="en-US" dirty="0" smtClean="0"/>
              <a:t>the invasion as a response to the assassination attempt against Israel's ambassador to </a:t>
            </a:r>
            <a:r>
              <a:rPr lang="en-US" dirty="0" smtClean="0"/>
              <a:t>the United Kingdom, </a:t>
            </a:r>
            <a:r>
              <a:rPr lang="en-US" dirty="0" err="1" smtClean="0"/>
              <a:t>Shlomo</a:t>
            </a:r>
            <a:r>
              <a:rPr lang="en-US" dirty="0" smtClean="0"/>
              <a:t> </a:t>
            </a:r>
            <a:r>
              <a:rPr lang="en-US" dirty="0" err="1" smtClean="0"/>
              <a:t>Argov</a:t>
            </a:r>
            <a:r>
              <a:rPr lang="en-US" dirty="0" smtClean="0"/>
              <a:t>, </a:t>
            </a:r>
            <a:r>
              <a:rPr lang="en-US" dirty="0" smtClean="0"/>
              <a:t>by the </a:t>
            </a:r>
            <a:r>
              <a:rPr lang="en-US" dirty="0" smtClean="0"/>
              <a:t>Abu </a:t>
            </a:r>
            <a:r>
              <a:rPr lang="en-US" dirty="0" err="1" smtClean="0"/>
              <a:t>Nidal</a:t>
            </a:r>
            <a:r>
              <a:rPr lang="en-US" dirty="0" smtClean="0"/>
              <a:t> Organization and </a:t>
            </a:r>
            <a:r>
              <a:rPr lang="en-US" dirty="0" smtClean="0"/>
              <a:t>due to the constant terror attacks on northern Israel made by the Palestinian guerilla organizations which resided in Lebanon. The war resulted in the expulsion of the PLO from Lebanon and created </a:t>
            </a:r>
            <a:r>
              <a:rPr lang="en-US" dirty="0" smtClean="0"/>
              <a:t>an Israeli Security Zone</a:t>
            </a:r>
            <a:r>
              <a:rPr lang="en-US" dirty="0" smtClean="0"/>
              <a:t> in southern Lebanon.</a:t>
            </a:r>
            <a:endParaRPr lang="en-US" dirty="0"/>
          </a:p>
        </p:txBody>
      </p:sp>
      <p:sp>
        <p:nvSpPr>
          <p:cNvPr id="4" name="Slide Number Placeholder 3"/>
          <p:cNvSpPr>
            <a:spLocks noGrp="1"/>
          </p:cNvSpPr>
          <p:nvPr>
            <p:ph type="sldNum" sz="quarter" idx="12"/>
          </p:nvPr>
        </p:nvSpPr>
        <p:spPr/>
        <p:txBody>
          <a:bodyPr/>
          <a:lstStyle/>
          <a:p>
            <a:fld id="{217BEC98-8F74-4C51-9E05-022476D6520C}"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latin typeface="Tahoma" pitchFamily="34" charset="0"/>
                <a:cs typeface="Tahoma" pitchFamily="34" charset="0"/>
              </a:rPr>
              <a:t>WAR #9, 10, 11</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447800"/>
            <a:ext cx="8305800" cy="5410200"/>
          </a:xfrm>
        </p:spPr>
        <p:txBody>
          <a:bodyPr>
            <a:normAutofit fontScale="92500" lnSpcReduction="20000"/>
          </a:bodyPr>
          <a:lstStyle/>
          <a:p>
            <a:r>
              <a:rPr lang="en-US" b="1" dirty="0" smtClean="0">
                <a:latin typeface="Tahoma" pitchFamily="34" charset="0"/>
                <a:cs typeface="Tahoma" pitchFamily="34" charset="0"/>
                <a:hlinkClick r:id="rId2" tooltip="South Lebanon conflict (1982–2000)"/>
              </a:rPr>
              <a:t>South Lebanon conflict</a:t>
            </a:r>
            <a:r>
              <a:rPr lang="en-US" dirty="0" smtClean="0">
                <a:latin typeface="Tahoma" pitchFamily="34" charset="0"/>
                <a:cs typeface="Tahoma" pitchFamily="34" charset="0"/>
              </a:rPr>
              <a:t> (1982–2000) - Nearly 20 years of warfare between the </a:t>
            </a:r>
            <a:r>
              <a:rPr lang="en-US" dirty="0" smtClean="0">
                <a:latin typeface="Tahoma" pitchFamily="34" charset="0"/>
                <a:cs typeface="Tahoma" pitchFamily="34" charset="0"/>
              </a:rPr>
              <a:t>Israel Defense Forces</a:t>
            </a:r>
            <a:r>
              <a:rPr lang="en-US" dirty="0" smtClean="0">
                <a:latin typeface="Tahoma" pitchFamily="34" charset="0"/>
                <a:cs typeface="Tahoma" pitchFamily="34" charset="0"/>
              </a:rPr>
              <a:t> and its Lebanese </a:t>
            </a:r>
            <a:r>
              <a:rPr lang="en-US" dirty="0" smtClean="0">
                <a:latin typeface="Tahoma" pitchFamily="34" charset="0"/>
                <a:cs typeface="Tahoma" pitchFamily="34" charset="0"/>
              </a:rPr>
              <a:t>proxy militias with </a:t>
            </a:r>
            <a:r>
              <a:rPr lang="en-US" dirty="0" smtClean="0">
                <a:latin typeface="Tahoma" pitchFamily="34" charset="0"/>
                <a:cs typeface="Tahoma" pitchFamily="34" charset="0"/>
              </a:rPr>
              <a:t>Lebanese Muslim </a:t>
            </a:r>
            <a:r>
              <a:rPr lang="en-US" dirty="0" smtClean="0">
                <a:latin typeface="Tahoma" pitchFamily="34" charset="0"/>
                <a:cs typeface="Tahoma" pitchFamily="34" charset="0"/>
              </a:rPr>
              <a:t>guerrilla, </a:t>
            </a:r>
            <a:r>
              <a:rPr lang="en-US" dirty="0" smtClean="0">
                <a:latin typeface="Tahoma" pitchFamily="34" charset="0"/>
                <a:cs typeface="Tahoma" pitchFamily="34" charset="0"/>
              </a:rPr>
              <a:t>led by </a:t>
            </a:r>
            <a:r>
              <a:rPr lang="en-US" dirty="0" smtClean="0">
                <a:latin typeface="Tahoma" pitchFamily="34" charset="0"/>
                <a:cs typeface="Tahoma" pitchFamily="34" charset="0"/>
              </a:rPr>
              <a:t>Iranian-backed Hezbollah, </a:t>
            </a:r>
            <a:r>
              <a:rPr lang="en-US" dirty="0" smtClean="0">
                <a:latin typeface="Tahoma" pitchFamily="34" charset="0"/>
                <a:cs typeface="Tahoma" pitchFamily="34" charset="0"/>
              </a:rPr>
              <a:t>within what was defined by Israelis as the "Security Zone" in South Lebanon.</a:t>
            </a:r>
          </a:p>
          <a:p>
            <a:r>
              <a:rPr lang="en-US" b="1" dirty="0" smtClean="0">
                <a:latin typeface="Tahoma" pitchFamily="34" charset="0"/>
                <a:cs typeface="Tahoma" pitchFamily="34" charset="0"/>
                <a:hlinkClick r:id="rId3" tooltip="First Intifada"/>
              </a:rPr>
              <a:t>First Intifada</a:t>
            </a:r>
            <a:r>
              <a:rPr lang="en-US" dirty="0" smtClean="0">
                <a:latin typeface="Tahoma" pitchFamily="34" charset="0"/>
                <a:cs typeface="Tahoma" pitchFamily="34" charset="0"/>
              </a:rPr>
              <a:t> (1987–1993) - First large-scale </a:t>
            </a:r>
            <a:r>
              <a:rPr lang="en-US" dirty="0" smtClean="0">
                <a:latin typeface="Tahoma" pitchFamily="34" charset="0"/>
                <a:cs typeface="Tahoma" pitchFamily="34" charset="0"/>
              </a:rPr>
              <a:t>Palestinian uprising against</a:t>
            </a:r>
            <a:r>
              <a:rPr lang="en-US" dirty="0" smtClean="0">
                <a:latin typeface="Tahoma" pitchFamily="34" charset="0"/>
                <a:cs typeface="Tahoma" pitchFamily="34" charset="0"/>
              </a:rPr>
              <a:t> </a:t>
            </a:r>
            <a:r>
              <a:rPr lang="en-US" dirty="0" smtClean="0">
                <a:latin typeface="Tahoma" pitchFamily="34" charset="0"/>
                <a:cs typeface="Tahoma" pitchFamily="34" charset="0"/>
              </a:rPr>
              <a:t>Israel</a:t>
            </a:r>
            <a:r>
              <a:rPr lang="en-US" dirty="0" smtClean="0">
                <a:latin typeface="Tahoma" pitchFamily="34" charset="0"/>
                <a:cs typeface="Tahoma" pitchFamily="34" charset="0"/>
              </a:rPr>
              <a:t> in the </a:t>
            </a:r>
            <a:r>
              <a:rPr lang="en-US" dirty="0" smtClean="0">
                <a:latin typeface="Tahoma" pitchFamily="34" charset="0"/>
                <a:cs typeface="Tahoma" pitchFamily="34" charset="0"/>
              </a:rPr>
              <a:t>West Bank and the Gaza Strip.</a:t>
            </a:r>
            <a:endParaRPr lang="en-US" dirty="0" smtClean="0">
              <a:latin typeface="Tahoma" pitchFamily="34" charset="0"/>
              <a:cs typeface="Tahoma" pitchFamily="34" charset="0"/>
            </a:endParaRPr>
          </a:p>
          <a:p>
            <a:r>
              <a:rPr lang="en-US" b="1" dirty="0" smtClean="0">
                <a:latin typeface="Tahoma" pitchFamily="34" charset="0"/>
                <a:cs typeface="Tahoma" pitchFamily="34" charset="0"/>
                <a:hlinkClick r:id="rId4" tooltip="Second Intifada"/>
              </a:rPr>
              <a:t>Second Intifada</a:t>
            </a:r>
            <a:r>
              <a:rPr lang="en-US" dirty="0" smtClean="0">
                <a:latin typeface="Tahoma" pitchFamily="34" charset="0"/>
                <a:cs typeface="Tahoma" pitchFamily="34" charset="0"/>
              </a:rPr>
              <a:t> (2000–2005) – Second   Palestinian uprising, a period of intensified violence, which began in late September 2000.</a:t>
            </a:r>
          </a:p>
          <a:p>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latin typeface="Tahoma" pitchFamily="34" charset="0"/>
                <a:cs typeface="Tahoma" pitchFamily="34" charset="0"/>
              </a:rPr>
              <a:t>WAR #12</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447800"/>
            <a:ext cx="8305800" cy="5410200"/>
          </a:xfrm>
        </p:spPr>
        <p:txBody>
          <a:bodyPr>
            <a:normAutofit fontScale="85000" lnSpcReduction="20000"/>
          </a:bodyPr>
          <a:lstStyle/>
          <a:p>
            <a:pPr>
              <a:lnSpc>
                <a:spcPct val="105000"/>
              </a:lnSpc>
            </a:pPr>
            <a:r>
              <a:rPr lang="en-US" b="1" dirty="0" smtClean="0">
                <a:latin typeface="Tahoma" pitchFamily="34" charset="0"/>
                <a:cs typeface="Tahoma" pitchFamily="34" charset="0"/>
                <a:hlinkClick r:id="rId2" tooltip="2006 Lebanon War"/>
              </a:rPr>
              <a:t>2006 Lebanon War</a:t>
            </a:r>
            <a:r>
              <a:rPr lang="en-US" dirty="0" smtClean="0">
                <a:latin typeface="Tahoma" pitchFamily="34" charset="0"/>
                <a:cs typeface="Tahoma" pitchFamily="34" charset="0"/>
              </a:rPr>
              <a:t> (summer 2006) - Began as a military operation in response to the abduction of two Israeli reserve soldiers by </a:t>
            </a:r>
            <a:r>
              <a:rPr lang="en-US" dirty="0" smtClean="0">
                <a:latin typeface="Tahoma" pitchFamily="34" charset="0"/>
                <a:cs typeface="Tahoma" pitchFamily="34" charset="0"/>
              </a:rPr>
              <a:t>the Hezbollah. </a:t>
            </a:r>
            <a:r>
              <a:rPr lang="en-US" dirty="0" smtClean="0">
                <a:latin typeface="Tahoma" pitchFamily="34" charset="0"/>
                <a:cs typeface="Tahoma" pitchFamily="34" charset="0"/>
              </a:rPr>
              <a:t>The operation gradually strengthened, to become a wider confrontation. The principal participants were Hezbollah paramilitary forces and </a:t>
            </a:r>
            <a:r>
              <a:rPr lang="en-US" dirty="0" smtClean="0">
                <a:latin typeface="Tahoma" pitchFamily="34" charset="0"/>
                <a:cs typeface="Tahoma" pitchFamily="34" charset="0"/>
              </a:rPr>
              <a:t>the Israeli military.</a:t>
            </a:r>
            <a:r>
              <a:rPr lang="en-US" dirty="0" smtClean="0">
                <a:latin typeface="Tahoma" pitchFamily="34" charset="0"/>
                <a:cs typeface="Tahoma" pitchFamily="34" charset="0"/>
              </a:rPr>
              <a:t> </a:t>
            </a:r>
            <a:r>
              <a:rPr lang="en-US" dirty="0" smtClean="0">
                <a:latin typeface="Tahoma" pitchFamily="34" charset="0"/>
                <a:cs typeface="Tahoma" pitchFamily="34" charset="0"/>
              </a:rPr>
              <a:t>  </a:t>
            </a:r>
            <a:r>
              <a:rPr lang="en-US" dirty="0" smtClean="0">
                <a:latin typeface="Tahoma" pitchFamily="34" charset="0"/>
                <a:cs typeface="Tahoma" pitchFamily="34" charset="0"/>
              </a:rPr>
              <a:t>The conflict started on 12 July 2006 and continued until a </a:t>
            </a:r>
            <a:r>
              <a:rPr lang="en-US" dirty="0" smtClean="0">
                <a:latin typeface="Tahoma" pitchFamily="34" charset="0"/>
                <a:cs typeface="Tahoma" pitchFamily="34" charset="0"/>
              </a:rPr>
              <a:t>United Nations-brokered ceasefire</a:t>
            </a:r>
            <a:r>
              <a:rPr lang="en-US" dirty="0" smtClean="0">
                <a:latin typeface="Tahoma" pitchFamily="34" charset="0"/>
                <a:cs typeface="Tahoma" pitchFamily="34" charset="0"/>
              </a:rPr>
              <a:t> went into effect on 14 August 2006, though it formally ended on 8 September 2006, when Israel lifted its naval </a:t>
            </a:r>
            <a:r>
              <a:rPr lang="en-US" dirty="0" smtClean="0">
                <a:latin typeface="Tahoma" pitchFamily="34" charset="0"/>
                <a:cs typeface="Tahoma" pitchFamily="34" charset="0"/>
              </a:rPr>
              <a:t>blockade</a:t>
            </a:r>
            <a:r>
              <a:rPr lang="en-US" dirty="0" smtClean="0">
                <a:latin typeface="Tahoma" pitchFamily="34" charset="0"/>
                <a:cs typeface="Tahoma" pitchFamily="34" charset="0"/>
              </a:rPr>
              <a:t> of Lebanon. The war resulted in the pacification of southern Lebanon and in the weakness of the Hezbollah (which suffered serious casualties but managed to survive the Israeli onslaught).</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715962"/>
          </a:xfrm>
        </p:spPr>
        <p:txBody>
          <a:bodyPr>
            <a:noAutofit/>
          </a:bodyPr>
          <a:lstStyle/>
          <a:p>
            <a:pPr algn="ctr"/>
            <a:r>
              <a:rPr lang="en-US" sz="4400" dirty="0" smtClean="0">
                <a:latin typeface="Tahoma" pitchFamily="34" charset="0"/>
                <a:cs typeface="Tahoma" pitchFamily="34" charset="0"/>
              </a:rPr>
              <a:t>WAR #13, 14</a:t>
            </a:r>
            <a:endParaRPr lang="en-US" sz="4400" dirty="0">
              <a:latin typeface="Tahoma" pitchFamily="34" charset="0"/>
              <a:cs typeface="Tahoma" pitchFamily="34" charset="0"/>
            </a:endParaRPr>
          </a:p>
        </p:txBody>
      </p:sp>
      <p:sp>
        <p:nvSpPr>
          <p:cNvPr id="3" name="Content Placeholder 2"/>
          <p:cNvSpPr>
            <a:spLocks noGrp="1"/>
          </p:cNvSpPr>
          <p:nvPr>
            <p:ph idx="1"/>
          </p:nvPr>
        </p:nvSpPr>
        <p:spPr>
          <a:xfrm>
            <a:off x="914400" y="1143000"/>
            <a:ext cx="8229600" cy="5715000"/>
          </a:xfrm>
        </p:spPr>
        <p:txBody>
          <a:bodyPr>
            <a:noAutofit/>
          </a:bodyPr>
          <a:lstStyle/>
          <a:p>
            <a:pPr>
              <a:lnSpc>
                <a:spcPct val="88000"/>
              </a:lnSpc>
            </a:pPr>
            <a:r>
              <a:rPr lang="en-US" sz="2600" b="1" dirty="0" smtClean="0">
                <a:latin typeface="Tahoma" pitchFamily="34" charset="0"/>
                <a:cs typeface="Tahoma" pitchFamily="34" charset="0"/>
                <a:hlinkClick r:id="rId2" tooltip="Gaza War"/>
              </a:rPr>
              <a:t>Gaza War</a:t>
            </a:r>
            <a:r>
              <a:rPr lang="en-US" sz="2600" dirty="0" smtClean="0">
                <a:latin typeface="Tahoma" pitchFamily="34" charset="0"/>
                <a:cs typeface="Tahoma" pitchFamily="34" charset="0"/>
              </a:rPr>
              <a:t> (December 2008 - January 2009) - Three-week armed conflict between </a:t>
            </a:r>
            <a:r>
              <a:rPr lang="en-US" sz="2600" dirty="0" smtClean="0">
                <a:latin typeface="Tahoma" pitchFamily="34" charset="0"/>
                <a:cs typeface="Tahoma" pitchFamily="34" charset="0"/>
              </a:rPr>
              <a:t>Israel and Hamas</a:t>
            </a:r>
            <a:r>
              <a:rPr lang="en-US" sz="2600" dirty="0" smtClean="0">
                <a:latin typeface="Tahoma" pitchFamily="34" charset="0"/>
                <a:cs typeface="Tahoma" pitchFamily="34" charset="0"/>
              </a:rPr>
              <a:t> during the winter of 2008–2009. In an escalation of the ongoing </a:t>
            </a:r>
            <a:r>
              <a:rPr lang="en-US" sz="2600" dirty="0" smtClean="0">
                <a:latin typeface="Tahoma" pitchFamily="34" charset="0"/>
                <a:cs typeface="Tahoma" pitchFamily="34" charset="0"/>
              </a:rPr>
              <a:t>Israeli-Palestinian conflict, </a:t>
            </a:r>
            <a:r>
              <a:rPr lang="en-US" sz="2600" dirty="0" smtClean="0">
                <a:latin typeface="Tahoma" pitchFamily="34" charset="0"/>
                <a:cs typeface="Tahoma" pitchFamily="34" charset="0"/>
              </a:rPr>
              <a:t>Israel responded to ongoing rocket fire from the Gaza Strip with military force in an action titled "Operation Cast Lead". Israel opened the attack with a surprise air strike on December 27, 2008. Israel's stated aim was to stop such rocket fire from and the import of arms into Gaza. Israeli forces attacked military and civilian targets, police stations, and government buildings in the opening assault. Israel declared an end to the conflict on January 18 and completed its withdrawal on January 21, 2009.</a:t>
            </a:r>
          </a:p>
          <a:p>
            <a:pPr>
              <a:lnSpc>
                <a:spcPct val="88000"/>
              </a:lnSpc>
            </a:pPr>
            <a:r>
              <a:rPr lang="en-US" sz="2600" b="1" dirty="0" smtClean="0">
                <a:latin typeface="Tahoma" pitchFamily="34" charset="0"/>
                <a:cs typeface="Tahoma" pitchFamily="34" charset="0"/>
                <a:hlinkClick r:id="rId3" tooltip="Operation Pillar of Defense"/>
              </a:rPr>
              <a:t>Operation Pillar of Defense</a:t>
            </a:r>
            <a:r>
              <a:rPr lang="en-US" sz="2600" dirty="0" smtClean="0">
                <a:latin typeface="Tahoma" pitchFamily="34" charset="0"/>
                <a:cs typeface="Tahoma" pitchFamily="34" charset="0"/>
              </a:rPr>
              <a:t> (November 2012) - Military offensive on the Gaza Strip.</a:t>
            </a:r>
          </a:p>
          <a:p>
            <a:pPr>
              <a:lnSpc>
                <a:spcPct val="88000"/>
              </a:lnSpc>
            </a:pPr>
            <a:endParaRPr lang="en-US" sz="2600"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18</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8305800" cy="838200"/>
          </a:xfrm>
        </p:spPr>
        <p:txBody>
          <a:bodyPr>
            <a:normAutofit/>
          </a:bodyPr>
          <a:lstStyle/>
          <a:p>
            <a:pPr algn="ctr"/>
            <a:r>
              <a:rPr lang="en-US" dirty="0" smtClean="0">
                <a:latin typeface="Tahoma" pitchFamily="34" charset="0"/>
                <a:cs typeface="Tahoma" pitchFamily="34" charset="0"/>
              </a:rPr>
              <a:t> </a:t>
            </a:r>
            <a:r>
              <a:rPr lang="en-US" dirty="0" smtClean="0">
                <a:latin typeface="Tahoma" pitchFamily="34" charset="0"/>
                <a:cs typeface="Tahoma" pitchFamily="34" charset="0"/>
              </a:rPr>
              <a:t>THE </a:t>
            </a:r>
            <a:r>
              <a:rPr lang="en-US" dirty="0" smtClean="0">
                <a:latin typeface="Tahoma" pitchFamily="34" charset="0"/>
                <a:cs typeface="Tahoma" pitchFamily="34" charset="0"/>
              </a:rPr>
              <a:t>DRY BONES</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219200"/>
            <a:ext cx="8305800" cy="5638800"/>
          </a:xfrm>
        </p:spPr>
        <p:txBody>
          <a:bodyPr>
            <a:noAutofit/>
          </a:bodyPr>
          <a:lstStyle/>
          <a:p>
            <a:pPr>
              <a:lnSpc>
                <a:spcPct val="90000"/>
              </a:lnSpc>
              <a:spcBef>
                <a:spcPts val="300"/>
              </a:spcBef>
            </a:pPr>
            <a:r>
              <a:rPr lang="en-US" sz="2800" dirty="0" smtClean="0">
                <a:solidFill>
                  <a:schemeClr val="tx2">
                    <a:lumMod val="50000"/>
                  </a:schemeClr>
                </a:solidFill>
                <a:latin typeface="Tahoma" pitchFamily="34" charset="0"/>
                <a:cs typeface="Tahoma" pitchFamily="34" charset="0"/>
              </a:rPr>
              <a:t>From August 2, 70 (9</a:t>
            </a:r>
            <a:r>
              <a:rPr lang="en-US" sz="2800" baseline="30000" dirty="0" smtClean="0">
                <a:solidFill>
                  <a:schemeClr val="tx2">
                    <a:lumMod val="50000"/>
                  </a:schemeClr>
                </a:solidFill>
                <a:latin typeface="Tahoma" pitchFamily="34" charset="0"/>
                <a:cs typeface="Tahoma" pitchFamily="34" charset="0"/>
              </a:rPr>
              <a:t>th</a:t>
            </a:r>
            <a:r>
              <a:rPr lang="en-US" sz="2800" dirty="0" smtClean="0">
                <a:solidFill>
                  <a:schemeClr val="tx2">
                    <a:lumMod val="50000"/>
                  </a:schemeClr>
                </a:solidFill>
                <a:latin typeface="Tahoma" pitchFamily="34" charset="0"/>
                <a:cs typeface="Tahoma" pitchFamily="34" charset="0"/>
              </a:rPr>
              <a:t> of Av 3830) until May 14, 1948 (6</a:t>
            </a:r>
            <a:r>
              <a:rPr lang="en-US" sz="2800" baseline="30000" dirty="0" smtClean="0">
                <a:solidFill>
                  <a:schemeClr val="tx2">
                    <a:lumMod val="50000"/>
                  </a:schemeClr>
                </a:solidFill>
                <a:latin typeface="Tahoma" pitchFamily="34" charset="0"/>
                <a:cs typeface="Tahoma" pitchFamily="34" charset="0"/>
              </a:rPr>
              <a:t>th</a:t>
            </a:r>
            <a:r>
              <a:rPr lang="en-US" sz="2800" dirty="0" smtClean="0">
                <a:solidFill>
                  <a:schemeClr val="tx2">
                    <a:lumMod val="50000"/>
                  </a:schemeClr>
                </a:solidFill>
                <a:latin typeface="Tahoma" pitchFamily="34" charset="0"/>
                <a:cs typeface="Tahoma" pitchFamily="34" charset="0"/>
              </a:rPr>
              <a:t> </a:t>
            </a:r>
            <a:r>
              <a:rPr lang="en-US" sz="2800" dirty="0" err="1" smtClean="0">
                <a:solidFill>
                  <a:schemeClr val="tx2">
                    <a:lumMod val="50000"/>
                  </a:schemeClr>
                </a:solidFill>
                <a:latin typeface="Tahoma" pitchFamily="34" charset="0"/>
                <a:cs typeface="Tahoma" pitchFamily="34" charset="0"/>
              </a:rPr>
              <a:t>Iyyar</a:t>
            </a:r>
            <a:r>
              <a:rPr lang="en-US" sz="2800" dirty="0" smtClean="0">
                <a:solidFill>
                  <a:schemeClr val="tx2">
                    <a:lumMod val="50000"/>
                  </a:schemeClr>
                </a:solidFill>
                <a:latin typeface="Tahoma" pitchFamily="34" charset="0"/>
                <a:cs typeface="Tahoma" pitchFamily="34" charset="0"/>
              </a:rPr>
              <a:t> 5708) the Jewish people had no state</a:t>
            </a:r>
          </a:p>
          <a:p>
            <a:pPr>
              <a:lnSpc>
                <a:spcPct val="90000"/>
              </a:lnSpc>
              <a:spcBef>
                <a:spcPts val="300"/>
              </a:spcBef>
            </a:pPr>
            <a:r>
              <a:rPr lang="en-US" sz="2800" dirty="0" smtClean="0">
                <a:solidFill>
                  <a:schemeClr val="tx2">
                    <a:lumMod val="50000"/>
                  </a:schemeClr>
                </a:solidFill>
                <a:latin typeface="Tahoma" pitchFamily="34" charset="0"/>
                <a:cs typeface="Tahoma" pitchFamily="34" charset="0"/>
              </a:rPr>
              <a:t>They were scattered among the nations</a:t>
            </a:r>
          </a:p>
          <a:p>
            <a:pPr>
              <a:lnSpc>
                <a:spcPct val="90000"/>
              </a:lnSpc>
              <a:spcBef>
                <a:spcPts val="300"/>
              </a:spcBef>
            </a:pPr>
            <a:r>
              <a:rPr lang="en-US" sz="2800" b="1" dirty="0" smtClean="0">
                <a:solidFill>
                  <a:schemeClr val="tx2">
                    <a:lumMod val="50000"/>
                  </a:schemeClr>
                </a:solidFill>
                <a:latin typeface="Tahoma" pitchFamily="34" charset="0"/>
                <a:cs typeface="Tahoma" pitchFamily="34" charset="0"/>
              </a:rPr>
              <a:t>Ezekiel 36:24-28 </a:t>
            </a:r>
            <a:r>
              <a:rPr lang="en-US" sz="2800" b="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For </a:t>
            </a:r>
            <a:r>
              <a:rPr lang="en-US" sz="2800" dirty="0" smtClean="0">
                <a:solidFill>
                  <a:schemeClr val="tx2">
                    <a:lumMod val="50000"/>
                  </a:schemeClr>
                </a:solidFill>
                <a:latin typeface="Tahoma" pitchFamily="34" charset="0"/>
                <a:cs typeface="Tahoma" pitchFamily="34" charset="0"/>
              </a:rPr>
              <a:t>I will take you from the nations, gather you from all the lands and bring you into your own land. </a:t>
            </a:r>
            <a:r>
              <a:rPr lang="en-US" sz="2800" dirty="0" smtClean="0">
                <a:solidFill>
                  <a:schemeClr val="tx2">
                    <a:lumMod val="50000"/>
                  </a:schemeClr>
                </a:solidFill>
                <a:latin typeface="Tahoma" pitchFamily="34" charset="0"/>
                <a:cs typeface="Tahoma" pitchFamily="34" charset="0"/>
              </a:rPr>
              <a:t>Then </a:t>
            </a:r>
            <a:r>
              <a:rPr lang="en-US" sz="2800" dirty="0" smtClean="0">
                <a:solidFill>
                  <a:schemeClr val="tx2">
                    <a:lumMod val="50000"/>
                  </a:schemeClr>
                </a:solidFill>
                <a:latin typeface="Tahoma" pitchFamily="34" charset="0"/>
                <a:cs typeface="Tahoma" pitchFamily="34" charset="0"/>
              </a:rPr>
              <a:t>I will sprinkle clean water on you, and you will be clean; I will cleanse you from all your filthiness and from all your idols. </a:t>
            </a:r>
            <a:r>
              <a:rPr lang="en-US" sz="2800" dirty="0" smtClean="0">
                <a:solidFill>
                  <a:schemeClr val="tx2">
                    <a:lumMod val="50000"/>
                  </a:schemeClr>
                </a:solidFill>
                <a:latin typeface="Tahoma" pitchFamily="34" charset="0"/>
                <a:cs typeface="Tahoma" pitchFamily="34" charset="0"/>
              </a:rPr>
              <a:t>Moreover</a:t>
            </a:r>
            <a:r>
              <a:rPr lang="en-US" sz="2800" dirty="0" smtClean="0">
                <a:solidFill>
                  <a:schemeClr val="tx2">
                    <a:lumMod val="50000"/>
                  </a:schemeClr>
                </a:solidFill>
                <a:latin typeface="Tahoma" pitchFamily="34" charset="0"/>
                <a:cs typeface="Tahoma" pitchFamily="34" charset="0"/>
              </a:rPr>
              <a:t>, I will give you a new heart and put a new spirit within you; and I will remove the heart of stone from your flesh and give you a heart of flesh</a:t>
            </a:r>
            <a:r>
              <a:rPr lang="en-US" sz="2800" dirty="0" smtClean="0">
                <a:solidFill>
                  <a:schemeClr val="tx2">
                    <a:lumMod val="50000"/>
                  </a:schemeClr>
                </a:solidFill>
                <a:latin typeface="Tahoma" pitchFamily="34" charset="0"/>
                <a:cs typeface="Tahoma" pitchFamily="34" charset="0"/>
              </a:rPr>
              <a:t>.” </a:t>
            </a:r>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2</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944562"/>
          </a:xfrm>
        </p:spPr>
        <p:txBody>
          <a:bodyPr>
            <a:normAutofit/>
          </a:bodyPr>
          <a:lstStyle/>
          <a:p>
            <a:pPr algn="ctr"/>
            <a:r>
              <a:rPr lang="en-US" dirty="0" smtClean="0">
                <a:latin typeface="Tahoma" pitchFamily="34" charset="0"/>
                <a:cs typeface="Tahoma" pitchFamily="34" charset="0"/>
              </a:rPr>
              <a:t>EZEKIEL’S PROPHECY</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295400"/>
            <a:ext cx="8229600" cy="5562600"/>
          </a:xfrm>
        </p:spPr>
        <p:txBody>
          <a:bodyPr>
            <a:normAutofit/>
          </a:bodyPr>
          <a:lstStyle/>
          <a:p>
            <a:r>
              <a:rPr lang="en-US" sz="2800" b="1" dirty="0" smtClean="0">
                <a:solidFill>
                  <a:schemeClr val="tx2">
                    <a:lumMod val="50000"/>
                  </a:schemeClr>
                </a:solidFill>
                <a:latin typeface="Tahoma" pitchFamily="34" charset="0"/>
                <a:cs typeface="Tahoma" pitchFamily="34" charset="0"/>
              </a:rPr>
              <a:t>Ezekiel 37:4-6 </a:t>
            </a:r>
            <a:r>
              <a:rPr lang="en-US" sz="2800" b="1"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Again He said to me, "Prophesy over these bones and say to them, 'O dry bones, hear the word of the Lord</a:t>
            </a:r>
            <a:r>
              <a:rPr lang="en-US" sz="2800" dirty="0" smtClean="0">
                <a:solidFill>
                  <a:schemeClr val="tx2">
                    <a:lumMod val="50000"/>
                  </a:schemeClr>
                </a:solidFill>
                <a:latin typeface="Tahoma" pitchFamily="34" charset="0"/>
                <a:cs typeface="Tahoma" pitchFamily="34" charset="0"/>
              </a:rPr>
              <a:t>.’ Thus </a:t>
            </a:r>
            <a:r>
              <a:rPr lang="en-US" sz="2800" dirty="0" smtClean="0">
                <a:solidFill>
                  <a:schemeClr val="tx2">
                    <a:lumMod val="50000"/>
                  </a:schemeClr>
                </a:solidFill>
                <a:latin typeface="Tahoma" pitchFamily="34" charset="0"/>
                <a:cs typeface="Tahoma" pitchFamily="34" charset="0"/>
              </a:rPr>
              <a:t>says the Lord God to these bones, 'Behold, I will cause breath to enter you that you may come to life. </a:t>
            </a:r>
            <a:r>
              <a:rPr lang="en-US" sz="2800" dirty="0" smtClean="0">
                <a:solidFill>
                  <a:schemeClr val="tx2">
                    <a:lumMod val="50000"/>
                  </a:schemeClr>
                </a:solidFill>
                <a:latin typeface="Tahoma" pitchFamily="34" charset="0"/>
                <a:cs typeface="Tahoma" pitchFamily="34" charset="0"/>
              </a:rPr>
              <a:t>I </a:t>
            </a:r>
            <a:r>
              <a:rPr lang="en-US" sz="2800" dirty="0" smtClean="0">
                <a:solidFill>
                  <a:schemeClr val="tx2">
                    <a:lumMod val="50000"/>
                  </a:schemeClr>
                </a:solidFill>
                <a:latin typeface="Tahoma" pitchFamily="34" charset="0"/>
                <a:cs typeface="Tahoma" pitchFamily="34" charset="0"/>
              </a:rPr>
              <a:t>will put sinews on you, make flesh grow back on you, cover you with skin and put breath in you that you may come alive; and you will know that I am the Lord.' " </a:t>
            </a:r>
            <a:endParaRPr lang="en-US" sz="2800" dirty="0" smtClean="0">
              <a:solidFill>
                <a:schemeClr val="tx2">
                  <a:lumMod val="50000"/>
                </a:schemeClr>
              </a:solidFill>
              <a:latin typeface="Tahoma" pitchFamily="34" charset="0"/>
              <a:cs typeface="Tahoma" pitchFamily="34" charset="0"/>
            </a:endParaRPr>
          </a:p>
          <a:p>
            <a:r>
              <a:rPr lang="en-US" sz="2800" dirty="0" smtClean="0">
                <a:solidFill>
                  <a:schemeClr val="tx2">
                    <a:lumMod val="50000"/>
                  </a:schemeClr>
                </a:solidFill>
                <a:latin typeface="Tahoma" pitchFamily="34" charset="0"/>
                <a:cs typeface="Tahoma" pitchFamily="34" charset="0"/>
              </a:rPr>
              <a:t>The people who were scattered among the nations with no hope, miraculously were given a nation!  </a:t>
            </a:r>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943088" cy="990600"/>
          </a:xfrm>
        </p:spPr>
        <p:txBody>
          <a:bodyPr>
            <a:normAutofit/>
          </a:bodyPr>
          <a:lstStyle/>
          <a:p>
            <a:pPr algn="ctr"/>
            <a:r>
              <a:rPr lang="en-US" dirty="0" smtClean="0">
                <a:latin typeface="Tahoma" pitchFamily="34" charset="0"/>
                <a:cs typeface="Tahoma" pitchFamily="34" charset="0"/>
              </a:rPr>
              <a:t>HISTORICAL BACKGROUND</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4</a:t>
            </a:fld>
            <a:endParaRPr lang="en-US"/>
          </a:p>
        </p:txBody>
      </p:sp>
      <p:sp>
        <p:nvSpPr>
          <p:cNvPr id="7" name="Content Placeholder 6"/>
          <p:cNvSpPr>
            <a:spLocks noGrp="1"/>
          </p:cNvSpPr>
          <p:nvPr>
            <p:ph idx="1"/>
          </p:nvPr>
        </p:nvSpPr>
        <p:spPr>
          <a:xfrm>
            <a:off x="914400" y="990600"/>
            <a:ext cx="8229600" cy="5867400"/>
          </a:xfrm>
        </p:spPr>
        <p:txBody>
          <a:bodyPr>
            <a:normAutofit/>
          </a:bodyPr>
          <a:lstStyle/>
          <a:p>
            <a:r>
              <a:rPr lang="en-US" sz="2800" dirty="0" smtClean="0">
                <a:latin typeface="Tahoma" pitchFamily="34" charset="0"/>
                <a:cs typeface="Tahoma" pitchFamily="34" charset="0"/>
              </a:rPr>
              <a:t>In the year 5657 (1897), at the summons of the spiritual father of the Jewish State, Theodore Herzl, the First Zionist Congress convened and proclaimed the right of the Jewish people to national rebirth in its own country.</a:t>
            </a:r>
          </a:p>
          <a:p>
            <a:r>
              <a:rPr lang="en-US" sz="2800" dirty="0" smtClean="0">
                <a:latin typeface="Tahoma" pitchFamily="34" charset="0"/>
                <a:cs typeface="Tahoma" pitchFamily="34" charset="0"/>
              </a:rPr>
              <a:t>This right was recognized in the Balfour Declaration of the 2nd November, 1917, and re-affirmed in the Mandate of the League of Nations which, in particular, gave international sanction to the historic connection between the Jewish people and </a:t>
            </a:r>
            <a:r>
              <a:rPr lang="en-US" sz="2800" dirty="0" err="1" smtClean="0">
                <a:latin typeface="Tahoma" pitchFamily="34" charset="0"/>
                <a:cs typeface="Tahoma" pitchFamily="34" charset="0"/>
              </a:rPr>
              <a:t>Eretz</a:t>
            </a:r>
            <a:r>
              <a:rPr lang="en-US" sz="2800" dirty="0" smtClean="0">
                <a:latin typeface="Tahoma" pitchFamily="34" charset="0"/>
                <a:cs typeface="Tahoma" pitchFamily="34" charset="0"/>
              </a:rPr>
              <a:t>-Israel and to the right of the Jewish people to rebuild its National Home.</a:t>
            </a:r>
          </a:p>
          <a:p>
            <a:endParaRPr lang="en-US" sz="2800" dirty="0">
              <a:solidFill>
                <a:schemeClr val="tx2">
                  <a:lumMod val="50000"/>
                </a:schemeClr>
              </a:solidFill>
              <a:latin typeface="Tahoma" pitchFamily="34" charset="0"/>
              <a:cs typeface="Tahoma"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944562"/>
          </a:xfrm>
        </p:spPr>
        <p:txBody>
          <a:bodyPr>
            <a:normAutofit/>
          </a:bodyPr>
          <a:lstStyle/>
          <a:p>
            <a:pPr algn="ctr"/>
            <a:r>
              <a:rPr lang="en-US" dirty="0" smtClean="0">
                <a:latin typeface="Tahoma" pitchFamily="34" charset="0"/>
                <a:cs typeface="Tahoma" pitchFamily="34" charset="0"/>
              </a:rPr>
              <a:t>ESTABLISHING A NATION</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295400"/>
            <a:ext cx="8229600" cy="5562600"/>
          </a:xfrm>
        </p:spPr>
        <p:txBody>
          <a:bodyPr>
            <a:normAutofit lnSpcReduction="10000"/>
          </a:bodyPr>
          <a:lstStyle/>
          <a:p>
            <a:r>
              <a:rPr lang="en-US" sz="2800" dirty="0" smtClean="0">
                <a:latin typeface="Tahoma" pitchFamily="34" charset="0"/>
                <a:cs typeface="Tahoma" pitchFamily="34" charset="0"/>
              </a:rPr>
              <a:t>Survivors of the Nazi holocaust in Europe, as well as Jews from other parts of the world, continued to migrate to </a:t>
            </a:r>
            <a:r>
              <a:rPr lang="en-US" sz="2800" dirty="0" err="1" smtClean="0">
                <a:latin typeface="Tahoma" pitchFamily="34" charset="0"/>
                <a:cs typeface="Tahoma" pitchFamily="34" charset="0"/>
              </a:rPr>
              <a:t>Eretz</a:t>
            </a:r>
            <a:r>
              <a:rPr lang="en-US" sz="2800" dirty="0" smtClean="0">
                <a:latin typeface="Tahoma" pitchFamily="34" charset="0"/>
                <a:cs typeface="Tahoma" pitchFamily="34" charset="0"/>
              </a:rPr>
              <a:t>-Israel, undaunted by difficulties, restrictions and dangers, and never ceased to assert their right to a life of dignity, freedom and honest toil in their national homeland.</a:t>
            </a:r>
          </a:p>
          <a:p>
            <a:r>
              <a:rPr lang="en-US" sz="2800" dirty="0" smtClean="0">
                <a:latin typeface="Tahoma" pitchFamily="34" charset="0"/>
                <a:cs typeface="Tahoma" pitchFamily="34" charset="0"/>
              </a:rPr>
              <a:t>In the Second World War, the Jewish community of this country contributed its full share to the struggle of the freedom- and peace-loving nations against the forces of Nazi wickedness and, by the blood of its soldiers and its war effort, gained the right to be reckoned among the peoples who founded the United Nations.</a:t>
            </a:r>
          </a:p>
          <a:p>
            <a:pPr>
              <a:buNone/>
            </a:pPr>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smtClean="0">
              <a:latin typeface="Tahoma" pitchFamily="34" charset="0"/>
              <a:cs typeface="Tahoma" pitchFamily="34" charset="0"/>
            </a:endParaRPr>
          </a:p>
          <a:p>
            <a:endParaRPr lang="en-US" sz="2800"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lstStyle/>
          <a:p>
            <a:pPr algn="ctr"/>
            <a:r>
              <a:rPr lang="en-US" dirty="0" smtClean="0">
                <a:latin typeface="Tahoma" pitchFamily="34" charset="0"/>
                <a:cs typeface="Tahoma" pitchFamily="34" charset="0"/>
              </a:rPr>
              <a:t>THE UN MANDATE</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447800"/>
            <a:ext cx="8229600" cy="5410200"/>
          </a:xfrm>
        </p:spPr>
        <p:txBody>
          <a:bodyPr>
            <a:normAutofit lnSpcReduction="10000"/>
          </a:bodyPr>
          <a:lstStyle/>
          <a:p>
            <a:r>
              <a:rPr lang="en-US" sz="2800" dirty="0" smtClean="0">
                <a:latin typeface="Tahoma" pitchFamily="34" charset="0"/>
                <a:cs typeface="Tahoma" pitchFamily="34" charset="0"/>
              </a:rPr>
              <a:t>On the 29th November, 1947, the United Nations General Assembly passed a resolution calling for the establishment of a Jewish State in </a:t>
            </a:r>
            <a:r>
              <a:rPr lang="en-US" sz="2800" dirty="0" err="1" smtClean="0">
                <a:latin typeface="Tahoma" pitchFamily="34" charset="0"/>
                <a:cs typeface="Tahoma" pitchFamily="34" charset="0"/>
              </a:rPr>
              <a:t>Eretz</a:t>
            </a:r>
            <a:r>
              <a:rPr lang="en-US" sz="2800" dirty="0" smtClean="0">
                <a:latin typeface="Tahoma" pitchFamily="34" charset="0"/>
                <a:cs typeface="Tahoma" pitchFamily="34" charset="0"/>
              </a:rPr>
              <a:t>-Israel; the General Assembly required the inhabitants of </a:t>
            </a:r>
            <a:r>
              <a:rPr lang="en-US" sz="2800" dirty="0" err="1" smtClean="0">
                <a:latin typeface="Tahoma" pitchFamily="34" charset="0"/>
                <a:cs typeface="Tahoma" pitchFamily="34" charset="0"/>
              </a:rPr>
              <a:t>Eretz</a:t>
            </a:r>
            <a:r>
              <a:rPr lang="en-US" sz="2800" dirty="0" smtClean="0">
                <a:latin typeface="Tahoma" pitchFamily="34" charset="0"/>
                <a:cs typeface="Tahoma" pitchFamily="34" charset="0"/>
              </a:rPr>
              <a:t>-Israel to take such steps as were necessary on their part for the implementation of that resolution. This recognition by the United Nations of the right of the Jewish people to establish their State is irrevocable.</a:t>
            </a:r>
          </a:p>
          <a:p>
            <a:r>
              <a:rPr lang="en-US" sz="2800" dirty="0" smtClean="0">
                <a:latin typeface="Tahoma" pitchFamily="34" charset="0"/>
                <a:cs typeface="Tahoma" pitchFamily="34" charset="0"/>
              </a:rPr>
              <a:t>This right is the natural right of the Jewish people to be masters of their own fate, like all other nations, in their own sovereign State.</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868362"/>
          </a:xfrm>
        </p:spPr>
        <p:txBody>
          <a:bodyPr/>
          <a:lstStyle/>
          <a:p>
            <a:pPr algn="ctr"/>
            <a:r>
              <a:rPr lang="en-US" dirty="0" smtClean="0">
                <a:latin typeface="Tahoma" pitchFamily="34" charset="0"/>
                <a:cs typeface="Tahoma" pitchFamily="34" charset="0"/>
              </a:rPr>
              <a:t>THE PROCLAMATION</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219200"/>
            <a:ext cx="8229600" cy="5638800"/>
          </a:xfrm>
        </p:spPr>
        <p:txBody>
          <a:bodyPr>
            <a:normAutofit fontScale="77500" lnSpcReduction="20000"/>
          </a:bodyPr>
          <a:lstStyle/>
          <a:p>
            <a:r>
              <a:rPr lang="en-US" sz="2800" dirty="0" smtClean="0">
                <a:latin typeface="Tahoma" pitchFamily="34" charset="0"/>
                <a:cs typeface="Tahoma" pitchFamily="34" charset="0"/>
              </a:rPr>
              <a:t>ACCORDINGLY WE, MEMBERS OF THE PEOPLE'S COUNCIL, REPRESENTATIVES OF THE JEWISH COMMUNITY OF ERETZ-ISRAEL AND OF THE ZIONIST MOVEMENT, ARE HERE ASSEMBLED ON THE DAY OF THE TERMINATION OF THE BRITISH MANDATE OVER ERETZ-ISRAEL AND, BY VIRTUE OF OUR NATURAL AND HISTORIC RIGHT AND ON THE STRENGTH OF THE RESOLUTION OF THE UNITED NATIONS GENERAL ASSEMBLY, HEREBY DECLARE THE ESTABLISHMENT OF A JEWISH STATE IN ERETZ-ISRAEL, TO BE KNOWN AS THE STATE OF ISRAEL.</a:t>
            </a:r>
          </a:p>
          <a:p>
            <a:r>
              <a:rPr lang="en-US" sz="2800" dirty="0" smtClean="0">
                <a:latin typeface="Tahoma" pitchFamily="34" charset="0"/>
                <a:cs typeface="Tahoma" pitchFamily="34" charset="0"/>
              </a:rPr>
              <a:t>WE DECLARE that, with effect from the moment of the termination of the Mandate being tonight, the eve of Sabbath, the 6th Iyar, 5708 (15th May, 1948), until the establishment of the elected, regular authorities of the State in accordance with the Constitution which shall be adopted by the Elected Constituent Assembly not later than the 1st October 1948, the People's Council shall act as a Provisional Council of State, and its executive organ, the People's Administration, shall be the Provisional Government of the Jewish State, to be called "Israel".</a:t>
            </a:r>
          </a:p>
          <a:p>
            <a:endParaRPr lang="en-US" sz="2800" dirty="0" smtClean="0">
              <a:solidFill>
                <a:schemeClr val="bg2">
                  <a:lumMod val="1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lstStyle/>
          <a:p>
            <a:pPr algn="ctr"/>
            <a:r>
              <a:rPr lang="en-US" dirty="0" smtClean="0">
                <a:latin typeface="Tahoma" pitchFamily="34" charset="0"/>
                <a:cs typeface="Tahoma" pitchFamily="34" charset="0"/>
              </a:rPr>
              <a:t>WAR #1</a:t>
            </a:r>
            <a:endParaRPr lang="en-US" dirty="0">
              <a:latin typeface="Tahoma" pitchFamily="34" charset="0"/>
              <a:cs typeface="Tahoma" pitchFamily="34" charset="0"/>
            </a:endParaRPr>
          </a:p>
        </p:txBody>
      </p:sp>
      <p:sp>
        <p:nvSpPr>
          <p:cNvPr id="3" name="Content Placeholder 2"/>
          <p:cNvSpPr>
            <a:spLocks noGrp="1"/>
          </p:cNvSpPr>
          <p:nvPr>
            <p:ph idx="1"/>
          </p:nvPr>
        </p:nvSpPr>
        <p:spPr>
          <a:xfrm>
            <a:off x="838200" y="1371600"/>
            <a:ext cx="8305800" cy="5486400"/>
          </a:xfrm>
        </p:spPr>
        <p:txBody>
          <a:bodyPr>
            <a:noAutofit/>
          </a:bodyPr>
          <a:lstStyle/>
          <a:p>
            <a:r>
              <a:rPr lang="en-US" sz="2800" b="1" dirty="0" smtClean="0">
                <a:solidFill>
                  <a:schemeClr val="tx2">
                    <a:lumMod val="50000"/>
                  </a:schemeClr>
                </a:solidFill>
                <a:latin typeface="Tahoma" pitchFamily="34" charset="0"/>
                <a:cs typeface="Tahoma" pitchFamily="34" charset="0"/>
                <a:hlinkClick r:id="rId2" tooltip="1948 Arab–Israeli War"/>
              </a:rPr>
              <a:t>1948 Arab–Israeli War</a:t>
            </a:r>
            <a:r>
              <a:rPr lang="en-US" sz="2800" dirty="0" smtClean="0">
                <a:solidFill>
                  <a:schemeClr val="tx2">
                    <a:lumMod val="50000"/>
                  </a:schemeClr>
                </a:solidFill>
                <a:latin typeface="Tahoma" pitchFamily="34" charset="0"/>
                <a:cs typeface="Tahoma" pitchFamily="34" charset="0"/>
              </a:rPr>
              <a:t> (November 1947 - July 1949) - Started as </a:t>
            </a:r>
            <a:r>
              <a:rPr lang="en-US" sz="2800" dirty="0" smtClean="0">
                <a:solidFill>
                  <a:schemeClr val="tx2">
                    <a:lumMod val="50000"/>
                  </a:schemeClr>
                </a:solidFill>
                <a:latin typeface="Tahoma" pitchFamily="34" charset="0"/>
                <a:cs typeface="Tahoma" pitchFamily="34" charset="0"/>
              </a:rPr>
              <a:t>6 months of civil war</a:t>
            </a:r>
            <a:r>
              <a:rPr lang="en-US" sz="2800" dirty="0" smtClean="0">
                <a:solidFill>
                  <a:schemeClr val="tx2">
                    <a:lumMod val="50000"/>
                  </a:schemeClr>
                </a:solidFill>
                <a:latin typeface="Tahoma" pitchFamily="34" charset="0"/>
                <a:cs typeface="Tahoma" pitchFamily="34" charset="0"/>
              </a:rPr>
              <a:t> between Jewish and Arab militias at the end of </a:t>
            </a:r>
            <a:r>
              <a:rPr lang="en-US" sz="2800" dirty="0" smtClean="0">
                <a:solidFill>
                  <a:schemeClr val="tx2">
                    <a:lumMod val="50000"/>
                  </a:schemeClr>
                </a:solidFill>
                <a:latin typeface="Tahoma" pitchFamily="34" charset="0"/>
                <a:cs typeface="Tahoma" pitchFamily="34" charset="0"/>
              </a:rPr>
              <a:t>the British Mandate of Palestine</a:t>
            </a:r>
            <a:r>
              <a:rPr lang="en-US" sz="2800" dirty="0" smtClean="0">
                <a:solidFill>
                  <a:schemeClr val="tx2">
                    <a:lumMod val="50000"/>
                  </a:schemeClr>
                </a:solidFill>
                <a:latin typeface="Tahoma" pitchFamily="34" charset="0"/>
                <a:cs typeface="Tahoma" pitchFamily="34" charset="0"/>
              </a:rPr>
              <a:t> and turned into a </a:t>
            </a:r>
            <a:r>
              <a:rPr lang="en-US" sz="2800" dirty="0" smtClean="0">
                <a:solidFill>
                  <a:schemeClr val="tx2">
                    <a:lumMod val="50000"/>
                  </a:schemeClr>
                </a:solidFill>
                <a:latin typeface="Tahoma" pitchFamily="34" charset="0"/>
                <a:cs typeface="Tahoma" pitchFamily="34" charset="0"/>
              </a:rPr>
              <a:t>regular war</a:t>
            </a:r>
            <a:r>
              <a:rPr lang="en-US" sz="2800" dirty="0" smtClean="0">
                <a:solidFill>
                  <a:schemeClr val="tx2">
                    <a:lumMod val="50000"/>
                  </a:schemeClr>
                </a:solidFill>
                <a:latin typeface="Tahoma" pitchFamily="34" charset="0"/>
                <a:cs typeface="Tahoma" pitchFamily="34" charset="0"/>
              </a:rPr>
              <a:t> after the declaration of independence of Israel and the intervention of several Arab armies. In its conclusion, a set of agreements were signed between </a:t>
            </a:r>
            <a:r>
              <a:rPr lang="en-US" sz="2800" dirty="0" smtClean="0">
                <a:solidFill>
                  <a:schemeClr val="tx2">
                    <a:lumMod val="50000"/>
                  </a:schemeClr>
                </a:solidFill>
                <a:latin typeface="Tahoma" pitchFamily="34" charset="0"/>
                <a:cs typeface="Tahoma" pitchFamily="34" charset="0"/>
              </a:rPr>
              <a:t>Israel, Egypt, Jordan, Lebanon and Syria called </a:t>
            </a:r>
            <a:r>
              <a:rPr lang="en-US" sz="2800" dirty="0" smtClean="0">
                <a:solidFill>
                  <a:schemeClr val="tx2">
                    <a:lumMod val="50000"/>
                  </a:schemeClr>
                </a:solidFill>
                <a:latin typeface="Tahoma" pitchFamily="34" charset="0"/>
                <a:cs typeface="Tahoma" pitchFamily="34" charset="0"/>
              </a:rPr>
              <a:t>the </a:t>
            </a:r>
            <a:r>
              <a:rPr lang="en-US" sz="2800" dirty="0" smtClean="0">
                <a:solidFill>
                  <a:schemeClr val="tx2">
                    <a:lumMod val="50000"/>
                  </a:schemeClr>
                </a:solidFill>
                <a:latin typeface="Tahoma" pitchFamily="34" charset="0"/>
                <a:cs typeface="Tahoma" pitchFamily="34" charset="0"/>
              </a:rPr>
              <a:t>1949 Armistice Agreement </a:t>
            </a:r>
            <a:r>
              <a:rPr lang="en-US" sz="2800" dirty="0" smtClean="0">
                <a:solidFill>
                  <a:schemeClr val="tx2">
                    <a:lumMod val="50000"/>
                  </a:schemeClr>
                </a:solidFill>
                <a:latin typeface="Tahoma" pitchFamily="34" charset="0"/>
                <a:cs typeface="Tahoma" pitchFamily="34" charset="0"/>
              </a:rPr>
              <a:t>which established the </a:t>
            </a:r>
            <a:r>
              <a:rPr lang="en-US" sz="2800" dirty="0" smtClean="0">
                <a:solidFill>
                  <a:schemeClr val="tx2">
                    <a:lumMod val="50000"/>
                  </a:schemeClr>
                </a:solidFill>
                <a:latin typeface="Tahoma" pitchFamily="34" charset="0"/>
                <a:cs typeface="Tahoma" pitchFamily="34" charset="0"/>
              </a:rPr>
              <a:t>armistice</a:t>
            </a:r>
            <a:r>
              <a:rPr lang="en-US" sz="2800" dirty="0" smtClean="0">
                <a:solidFill>
                  <a:schemeClr val="tx2">
                    <a:lumMod val="50000"/>
                  </a:schemeClr>
                </a:solidFill>
                <a:latin typeface="Tahoma" pitchFamily="34" charset="0"/>
                <a:cs typeface="Tahoma" pitchFamily="34" charset="0"/>
              </a:rPr>
              <a:t> lines between Israel and its </a:t>
            </a:r>
            <a:r>
              <a:rPr lang="en-US" sz="2800" dirty="0" err="1" smtClean="0">
                <a:solidFill>
                  <a:schemeClr val="tx2">
                    <a:lumMod val="50000"/>
                  </a:schemeClr>
                </a:solidFill>
                <a:latin typeface="Tahoma" pitchFamily="34" charset="0"/>
                <a:cs typeface="Tahoma" pitchFamily="34" charset="0"/>
              </a:rPr>
              <a:t>neighbours</a:t>
            </a:r>
            <a:r>
              <a:rPr lang="en-US" sz="2800" dirty="0" smtClean="0">
                <a:solidFill>
                  <a:schemeClr val="tx2">
                    <a:lumMod val="50000"/>
                  </a:schemeClr>
                </a:solidFill>
                <a:latin typeface="Tahoma" pitchFamily="34" charset="0"/>
                <a:cs typeface="Tahoma" pitchFamily="34" charset="0"/>
              </a:rPr>
              <a:t>, also known as the </a:t>
            </a:r>
            <a:r>
              <a:rPr lang="en-US" sz="2800" dirty="0" smtClean="0">
                <a:solidFill>
                  <a:schemeClr val="tx2">
                    <a:lumMod val="50000"/>
                  </a:schemeClr>
                </a:solidFill>
                <a:latin typeface="Tahoma" pitchFamily="34" charset="0"/>
                <a:cs typeface="Tahoma" pitchFamily="34" charset="0"/>
              </a:rPr>
              <a:t>Green Line.</a:t>
            </a:r>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lstStyle/>
          <a:p>
            <a:pPr algn="ctr"/>
            <a:r>
              <a:rPr lang="en-US" dirty="0" smtClean="0">
                <a:latin typeface="Tahoma" pitchFamily="34" charset="0"/>
                <a:cs typeface="Tahoma" pitchFamily="34" charset="0"/>
              </a:rPr>
              <a:t>WAR #2</a:t>
            </a:r>
            <a:endParaRPr lang="en-US" dirty="0">
              <a:latin typeface="Tahoma" pitchFamily="34" charset="0"/>
              <a:cs typeface="Tahoma" pitchFamily="34" charset="0"/>
            </a:endParaRPr>
          </a:p>
        </p:txBody>
      </p:sp>
      <p:sp>
        <p:nvSpPr>
          <p:cNvPr id="3" name="Content Placeholder 2"/>
          <p:cNvSpPr>
            <a:spLocks noGrp="1"/>
          </p:cNvSpPr>
          <p:nvPr>
            <p:ph idx="1"/>
          </p:nvPr>
        </p:nvSpPr>
        <p:spPr>
          <a:xfrm>
            <a:off x="990600" y="1447800"/>
            <a:ext cx="8153400" cy="5410200"/>
          </a:xfrm>
        </p:spPr>
        <p:txBody>
          <a:bodyPr>
            <a:normAutofit fontScale="85000" lnSpcReduction="10000"/>
          </a:bodyPr>
          <a:lstStyle/>
          <a:p>
            <a:pPr>
              <a:lnSpc>
                <a:spcPct val="110000"/>
              </a:lnSpc>
            </a:pPr>
            <a:r>
              <a:rPr lang="en-US" b="1" dirty="0" smtClean="0">
                <a:latin typeface="Tahoma" pitchFamily="34" charset="0"/>
                <a:cs typeface="Tahoma" pitchFamily="34" charset="0"/>
                <a:hlinkClick r:id="rId2" tooltip="Reprisal operations"/>
              </a:rPr>
              <a:t>Reprisal operations</a:t>
            </a:r>
            <a:r>
              <a:rPr lang="en-US" dirty="0" smtClean="0">
                <a:latin typeface="Tahoma" pitchFamily="34" charset="0"/>
                <a:cs typeface="Tahoma" pitchFamily="34" charset="0"/>
              </a:rPr>
              <a:t> (1950s - 1960s) - </a:t>
            </a:r>
            <a:r>
              <a:rPr lang="en-US" dirty="0" smtClean="0">
                <a:latin typeface="Tahoma" pitchFamily="34" charset="0"/>
                <a:cs typeface="Tahoma" pitchFamily="34" charset="0"/>
              </a:rPr>
              <a:t>Military operations</a:t>
            </a:r>
            <a:r>
              <a:rPr lang="en-US" dirty="0" smtClean="0">
                <a:latin typeface="Tahoma" pitchFamily="34" charset="0"/>
                <a:cs typeface="Tahoma" pitchFamily="34" charset="0"/>
              </a:rPr>
              <a:t> carried out by the </a:t>
            </a:r>
            <a:r>
              <a:rPr lang="en-US" dirty="0" smtClean="0">
                <a:latin typeface="Tahoma" pitchFamily="34" charset="0"/>
                <a:cs typeface="Tahoma" pitchFamily="34" charset="0"/>
              </a:rPr>
              <a:t>Israel Defense Forces</a:t>
            </a:r>
            <a:r>
              <a:rPr lang="en-US" dirty="0" smtClean="0">
                <a:latin typeface="Tahoma" pitchFamily="34" charset="0"/>
                <a:cs typeface="Tahoma" pitchFamily="34" charset="0"/>
              </a:rPr>
              <a:t> during the 1950s and 1960s. These actions were in response </a:t>
            </a:r>
            <a:r>
              <a:rPr lang="en-US" dirty="0" smtClean="0">
                <a:latin typeface="Tahoma" pitchFamily="34" charset="0"/>
                <a:cs typeface="Tahoma" pitchFamily="34" charset="0"/>
              </a:rPr>
              <a:t>to constant </a:t>
            </a:r>
            <a:r>
              <a:rPr lang="en-US" dirty="0" err="1" smtClean="0">
                <a:latin typeface="Tahoma" pitchFamily="34" charset="0"/>
                <a:cs typeface="Tahoma" pitchFamily="34" charset="0"/>
              </a:rPr>
              <a:t>fedayeen</a:t>
            </a:r>
            <a:r>
              <a:rPr lang="en-US" dirty="0" smtClean="0">
                <a:latin typeface="Tahoma" pitchFamily="34" charset="0"/>
                <a:cs typeface="Tahoma" pitchFamily="34" charset="0"/>
              </a:rPr>
              <a:t> during </a:t>
            </a:r>
            <a:r>
              <a:rPr lang="en-US" dirty="0" smtClean="0">
                <a:latin typeface="Tahoma" pitchFamily="34" charset="0"/>
                <a:cs typeface="Tahoma" pitchFamily="34" charset="0"/>
              </a:rPr>
              <a:t>which Arab guerillas infiltrated from </a:t>
            </a:r>
            <a:r>
              <a:rPr lang="en-US" dirty="0" smtClean="0">
                <a:latin typeface="Tahoma" pitchFamily="34" charset="0"/>
                <a:cs typeface="Tahoma" pitchFamily="34" charset="0"/>
              </a:rPr>
              <a:t>Syria, Egypt and Jordan</a:t>
            </a:r>
            <a:r>
              <a:rPr lang="en-US" dirty="0" smtClean="0">
                <a:latin typeface="Tahoma" pitchFamily="34" charset="0"/>
                <a:cs typeface="Tahoma" pitchFamily="34" charset="0"/>
              </a:rPr>
              <a:t> into Israel to carry </a:t>
            </a:r>
            <a:r>
              <a:rPr lang="en-US" dirty="0" smtClean="0">
                <a:latin typeface="Tahoma" pitchFamily="34" charset="0"/>
                <a:cs typeface="Tahoma" pitchFamily="34" charset="0"/>
              </a:rPr>
              <a:t>out attacks</a:t>
            </a:r>
            <a:r>
              <a:rPr lang="en-US" dirty="0" smtClean="0">
                <a:latin typeface="Tahoma" pitchFamily="34" charset="0"/>
                <a:cs typeface="Tahoma" pitchFamily="34" charset="0"/>
              </a:rPr>
              <a:t> against </a:t>
            </a:r>
            <a:r>
              <a:rPr lang="en-US" dirty="0" smtClean="0">
                <a:latin typeface="Tahoma" pitchFamily="34" charset="0"/>
                <a:cs typeface="Tahoma" pitchFamily="34" charset="0"/>
              </a:rPr>
              <a:t>Israeli civilians and soldiers.  </a:t>
            </a:r>
            <a:r>
              <a:rPr lang="en-US" dirty="0" smtClean="0">
                <a:latin typeface="Tahoma" pitchFamily="34" charset="0"/>
                <a:cs typeface="Tahoma" pitchFamily="34" charset="0"/>
              </a:rPr>
              <a:t>The policy of the reprisal operations was exceptional due to Israel's declared aim of getting a high 'blood cost' among the enemy side which was believed to be necessary in order to deter them from committing future attacks.</a:t>
            </a:r>
            <a:endParaRPr lang="en-US"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1684</TotalTime>
  <Words>850</Words>
  <Application>Microsoft Office PowerPoint</Application>
  <PresentationFormat>On-screen Show (4:3)</PresentationFormat>
  <Paragraphs>74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Solstice</vt:lpstr>
      <vt:lpstr>REVERENCE FOR GOD’S PROMISES</vt:lpstr>
      <vt:lpstr> THE DRY BONES</vt:lpstr>
      <vt:lpstr>EZEKIEL’S PROPHECY</vt:lpstr>
      <vt:lpstr>HISTORICAL BACKGROUND</vt:lpstr>
      <vt:lpstr>ESTABLISHING A NATION</vt:lpstr>
      <vt:lpstr>THE UN MANDATE</vt:lpstr>
      <vt:lpstr>THE PROCLAMATION</vt:lpstr>
      <vt:lpstr>WAR #1</vt:lpstr>
      <vt:lpstr>WAR #2</vt:lpstr>
      <vt:lpstr>WAR #3</vt:lpstr>
      <vt:lpstr>WAR #4</vt:lpstr>
      <vt:lpstr>WAR #5</vt:lpstr>
      <vt:lpstr>WAR #6</vt:lpstr>
      <vt:lpstr>WAR #7</vt:lpstr>
      <vt:lpstr>WAR #8</vt:lpstr>
      <vt:lpstr>WAR #9, 10, 11</vt:lpstr>
      <vt:lpstr>WAR #12</vt:lpstr>
      <vt:lpstr>WAR #13,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REVERENCE FOR GOD’S PROMISES</dc:title>
  <dc:creator> </dc:creator>
  <cp:lastModifiedBy> </cp:lastModifiedBy>
  <cp:revision>11</cp:revision>
  <dcterms:created xsi:type="dcterms:W3CDTF">2013-01-20T19:58:50Z</dcterms:created>
  <dcterms:modified xsi:type="dcterms:W3CDTF">2013-03-11T00:45:11Z</dcterms:modified>
</cp:coreProperties>
</file>