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67" r:id="rId3"/>
    <p:sldId id="266" r:id="rId4"/>
    <p:sldId id="257" r:id="rId5"/>
    <p:sldId id="258" r:id="rId6"/>
    <p:sldId id="259" r:id="rId7"/>
    <p:sldId id="260" r:id="rId8"/>
    <p:sldId id="261" r:id="rId9"/>
    <p:sldId id="264" r:id="rId10"/>
    <p:sldId id="263" r:id="rId11"/>
    <p:sldId id="265"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2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1506" y="-17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19A924AA-3510-408E-9BCB-FFDAF3A93C69}" type="datetimeFigureOut">
              <a:rPr lang="en-US" smtClean="0"/>
              <a:pPr/>
              <a:t>10/23/2012</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77B07A9D-DC1A-4CD9-A978-5D5399E89961}"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F7D83C2D-98D9-46DC-8B3C-4BF6B7B95B96}" type="datetimeFigureOut">
              <a:rPr lang="en-US" smtClean="0"/>
              <a:pPr/>
              <a:t>10/23/2012</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16E778E5-6DE4-4C73-A6BE-EFFD91949E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a:t>
            </a:r>
            <a:endParaRPr lang="en-US" dirty="0"/>
          </a:p>
        </p:txBody>
      </p:sp>
      <p:sp>
        <p:nvSpPr>
          <p:cNvPr id="4" name="Slide Number Placeholder 3"/>
          <p:cNvSpPr>
            <a:spLocks noGrp="1"/>
          </p:cNvSpPr>
          <p:nvPr>
            <p:ph type="sldNum" sz="quarter" idx="10"/>
          </p:nvPr>
        </p:nvSpPr>
        <p:spPr/>
        <p:txBody>
          <a:bodyPr/>
          <a:lstStyle/>
          <a:p>
            <a:fld id="{16E778E5-6DE4-4C73-A6BE-EFFD91949EAC}" type="slidenum">
              <a:rPr lang="en-US" smtClean="0"/>
              <a:pPr/>
              <a:t>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14488"/>
            <a:ext cx="7772400" cy="1470025"/>
          </a:xfrm>
        </p:spPr>
        <p:txBody>
          <a:bodyPr anchor="ctr"/>
          <a:lstStyle/>
          <a:p>
            <a:r>
              <a:rPr kumimoji="0" lang="en-US" smtClean="0"/>
              <a:t>Click to edit Master title style</a:t>
            </a:r>
            <a:endParaRPr kumimoji="0" lang="en-US"/>
          </a:p>
        </p:txBody>
      </p:sp>
      <p:sp>
        <p:nvSpPr>
          <p:cNvPr id="3" name="Subtitle 2"/>
          <p:cNvSpPr>
            <a:spLocks noGrp="1"/>
          </p:cNvSpPr>
          <p:nvPr>
            <p:ph type="subTitle" idx="1"/>
          </p:nvPr>
        </p:nvSpPr>
        <p:spPr>
          <a:xfrm>
            <a:off x="1623397" y="3214686"/>
            <a:ext cx="5897206" cy="1500198"/>
          </a:xfrm>
        </p:spPr>
        <p:txBody>
          <a:bodyPr/>
          <a:lstStyle>
            <a:lvl1pPr marL="0" indent="0" algn="ctr">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68" y="642918"/>
            <a:ext cx="1543032" cy="5483246"/>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42918"/>
            <a:ext cx="6615130" cy="548324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lstStyle>
            <a:lvl1pPr>
              <a:buSzPct val="50000"/>
              <a:buFont typeface="Wingdings"/>
              <a:buChar char=""/>
              <a:defRPr/>
            </a:lvl1pPr>
            <a:lvl2pPr>
              <a:buSzPct val="50000"/>
              <a:buFont typeface="Wingdings 2"/>
              <a:buChar char=""/>
              <a:defRPr/>
            </a:lvl2pPr>
            <a:lvl3pPr>
              <a:buSzPct val="50000"/>
              <a:buFont typeface="Wingdings"/>
              <a:buChar char="Y"/>
              <a:defRPr/>
            </a:lvl3pPr>
            <a:lvl4pPr>
              <a:buSzPct val="50000"/>
              <a:buFont typeface="Wingdings 2"/>
              <a:buChar char="³"/>
              <a:defRPr/>
            </a:lvl4pPr>
            <a:lvl5pPr>
              <a:buSzPct val="50000"/>
              <a:buFont typeface="Wingdings 2"/>
              <a:buChar char=""/>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643183"/>
            <a:ext cx="6457968" cy="1362075"/>
          </a:xfrm>
        </p:spPr>
        <p:txBody>
          <a:bodyPr anchor="ctr"/>
          <a:lstStyle>
            <a:lvl1pPr algn="l">
              <a:defRPr sz="4000" b="0" cap="all"/>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009383"/>
            <a:ext cx="4529142" cy="1500187"/>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DEC9A-5798-4096-A78C-EEBF904ABF9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0"/>
            </a:lvl1pPr>
            <a:lvl2pPr marL="457200" indent="0">
              <a:buNone/>
              <a:defRPr sz="2000" b="0"/>
            </a:lvl2pPr>
            <a:lvl3pPr marL="914400" indent="0">
              <a:buNone/>
              <a:defRPr sz="1800" b="0"/>
            </a:lvl3pPr>
            <a:lvl4pPr marL="1371600" indent="0">
              <a:buNone/>
              <a:defRPr sz="1600" b="0"/>
            </a:lvl4pPr>
            <a:lvl5pPr marL="1828800" indent="0">
              <a:buNone/>
              <a:defRPr sz="1600" b="0"/>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0">
                <a:effectLst/>
              </a:defRPr>
            </a:lvl1pPr>
            <a:lvl2pPr marL="457200" indent="0">
              <a:buNone/>
              <a:defRPr sz="2000" b="0">
                <a:effectLst/>
              </a:defRPr>
            </a:lvl2pPr>
            <a:lvl3pPr marL="914400" indent="0">
              <a:buNone/>
              <a:defRPr sz="1800" b="0">
                <a:effectLst/>
              </a:defRPr>
            </a:lvl3pPr>
            <a:lvl4pPr marL="1371600" indent="0">
              <a:buNone/>
              <a:defRPr sz="1600" b="0">
                <a:effectLst/>
              </a:defRPr>
            </a:lvl4pPr>
            <a:lvl5pPr marL="1828800" indent="0">
              <a:buNone/>
              <a:defRPr sz="1600" b="0">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571480"/>
            <a:ext cx="3008313" cy="1071570"/>
          </a:xfrm>
        </p:spPr>
        <p:txBody>
          <a:bodyPr anchor="t"/>
          <a:lstStyle>
            <a:lvl1pPr algn="l">
              <a:defRPr sz="2000" b="0">
                <a:effectLst/>
              </a:defRPr>
            </a:lvl1pPr>
          </a:lstStyle>
          <a:p>
            <a:r>
              <a:rPr kumimoji="0" lang="en-US" smtClean="0"/>
              <a:t>Click to edit Master title style</a:t>
            </a:r>
            <a:endParaRPr kumimoji="0" lang="en-US"/>
          </a:p>
        </p:txBody>
      </p:sp>
      <p:sp>
        <p:nvSpPr>
          <p:cNvPr id="3" name="Content Placeholder 2"/>
          <p:cNvSpPr>
            <a:spLocks noGrp="1"/>
          </p:cNvSpPr>
          <p:nvPr>
            <p:ph idx="1"/>
          </p:nvPr>
        </p:nvSpPr>
        <p:spPr>
          <a:xfrm>
            <a:off x="3575050" y="571481"/>
            <a:ext cx="5111750" cy="555468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457201" y="1643051"/>
            <a:ext cx="3008313" cy="44831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2910" y="687306"/>
            <a:ext cx="850886" cy="4670520"/>
          </a:xfrm>
        </p:spPr>
        <p:txBody>
          <a:bodyPr vert="eaVert" anchor="ctr"/>
          <a:lstStyle>
            <a:lvl1pPr algn="ctr">
              <a:defRPr sz="2000" b="0">
                <a:gradFill flip="none" rotWithShape="1">
                  <a:gsLst>
                    <a:gs pos="0">
                      <a:srgbClr val="000082"/>
                    </a:gs>
                    <a:gs pos="30000">
                      <a:srgbClr val="66008F"/>
                    </a:gs>
                    <a:gs pos="64999">
                      <a:srgbClr val="BA0066"/>
                    </a:gs>
                    <a:gs pos="89999">
                      <a:srgbClr val="FF0000"/>
                    </a:gs>
                    <a:gs pos="100000">
                      <a:srgbClr val="FF8200"/>
                    </a:gs>
                  </a:gsLst>
                  <a:lin ang="16200000" scaled="1"/>
                  <a:tileRect/>
                </a:gradFill>
                <a:effectLst/>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500166" y="684213"/>
            <a:ext cx="6929486" cy="4673613"/>
          </a:xfrm>
          <a:prstGeom prst="roundRect">
            <a:avLst>
              <a:gd name="adj" fmla="val 5966"/>
            </a:avLst>
          </a:prstGeom>
          <a:solidFill>
            <a:schemeClr val="bg2">
              <a:tint val="60000"/>
              <a:alpha val="50000"/>
            </a:schemeClr>
          </a:solidFill>
          <a:effectLst>
            <a:outerShdw blurRad="127000" dist="101600" dir="2700000" algn="tl" rotWithShape="0">
              <a:srgbClr val="000000">
                <a:alpha val="43137"/>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en-US" smtClean="0"/>
              <a:t>Click icon to add picture</a:t>
            </a:r>
            <a:endParaRPr kumimoji="0" lang="en-US"/>
          </a:p>
        </p:txBody>
      </p:sp>
      <p:sp>
        <p:nvSpPr>
          <p:cNvPr id="4" name="Text Placeholder 3"/>
          <p:cNvSpPr>
            <a:spLocks noGrp="1"/>
          </p:cNvSpPr>
          <p:nvPr>
            <p:ph type="body" sz="half" idx="2"/>
          </p:nvPr>
        </p:nvSpPr>
        <p:spPr>
          <a:xfrm>
            <a:off x="1500166" y="5481658"/>
            <a:ext cx="6924037" cy="804862"/>
          </a:xfrm>
        </p:spPr>
        <p:txBody>
          <a:bodyPr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3DB8301-B5A0-4543-AB2D-9708CE924420}" type="datetimeFigureOut">
              <a:rPr lang="en-US" smtClean="0"/>
              <a:pPr/>
              <a:t>10/23/2012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DEC9A-5798-4096-A78C-EEBF904ABF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rtlCol="0" anchor="ctr">
            <a:normAutofit/>
          </a:body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70104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83DB8301-B5A0-4543-AB2D-9708CE924420}" type="datetimeFigureOut">
              <a:rPr lang="en-US" smtClean="0"/>
              <a:pPr/>
              <a:t>10/23/2012</a:t>
            </a:fld>
            <a:endParaRPr lang="en-US"/>
          </a:p>
        </p:txBody>
      </p:sp>
      <p:sp>
        <p:nvSpPr>
          <p:cNvPr id="5" name="Footer Placeholder 4"/>
          <p:cNvSpPr>
            <a:spLocks noGrp="1"/>
          </p:cNvSpPr>
          <p:nvPr>
            <p:ph type="ftr" sz="quarter" idx="3"/>
          </p:nvPr>
        </p:nvSpPr>
        <p:spPr>
          <a:xfrm>
            <a:off x="0" y="6356350"/>
            <a:ext cx="2895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01090" y="0"/>
            <a:ext cx="642910" cy="571480"/>
          </a:xfrm>
          <a:prstGeom prst="roundRect">
            <a:avLst>
              <a:gd name="adj" fmla="val 16667"/>
            </a:avLst>
          </a:prstGeom>
        </p:spPr>
        <p:txBody>
          <a:bodyPr vert="horz" rtlCol="0" anchor="ctr"/>
          <a:lstStyle>
            <a:lvl1pPr algn="ctr" eaLnBrk="1" latinLnBrk="0" hangingPunct="1">
              <a:defRPr kumimoji="0" sz="1200">
                <a:solidFill>
                  <a:schemeClr val="tx1">
                    <a:tint val="75000"/>
                  </a:schemeClr>
                </a:solidFill>
              </a:defRPr>
            </a:lvl1pPr>
          </a:lstStyle>
          <a:p>
            <a:fld id="{E58DEC9A-5798-4096-A78C-EEBF904ABF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400" kern="1200">
          <a:gradFill flip="none" rotWithShape="1">
            <a:gsLst>
              <a:gs pos="0">
                <a:srgbClr val="000082"/>
              </a:gs>
              <a:gs pos="30000">
                <a:srgbClr val="66008F"/>
              </a:gs>
              <a:gs pos="64999">
                <a:srgbClr val="BA0066"/>
              </a:gs>
              <a:gs pos="89999">
                <a:srgbClr val="FF0000"/>
              </a:gs>
              <a:gs pos="100000">
                <a:srgbClr val="FF8200"/>
              </a:gs>
            </a:gsLst>
            <a:lin ang="5400000" scaled="1"/>
            <a:tileRect/>
          </a:gradFill>
          <a:effectLst>
            <a:outerShdw blurRad="50800" dist="50800" dir="2700000" algn="tl" rotWithShape="0">
              <a:srgbClr val="000000">
                <a:alpha val="43137"/>
              </a:srgbClr>
            </a:outerShdw>
          </a:effectLst>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a:buChar char="z"/>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a:buChar char="ø"/>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a:buChar char="Y"/>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a:buChar char="³"/>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a:buChar char="¹"/>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defendingcontending.files.wordpress.com/2011/08/cropped-wolf-in-sheeps-clothing.jpg"/>
          <p:cNvPicPr>
            <a:picLocks noChangeAspect="1" noChangeArrowheads="1"/>
          </p:cNvPicPr>
          <p:nvPr/>
        </p:nvPicPr>
        <p:blipFill>
          <a:blip r:embed="rId2" cstate="print">
            <a:grayscl/>
          </a:blip>
          <a:srcRect/>
          <a:stretch>
            <a:fillRect/>
          </a:stretch>
        </p:blipFill>
        <p:spPr bwMode="auto">
          <a:xfrm>
            <a:off x="0" y="1828800"/>
            <a:ext cx="9144000" cy="2743200"/>
          </a:xfrm>
          <a:prstGeom prst="rect">
            <a:avLst/>
          </a:prstGeom>
          <a:noFill/>
        </p:spPr>
      </p:pic>
      <p:sp>
        <p:nvSpPr>
          <p:cNvPr id="2" name="Title 1"/>
          <p:cNvSpPr>
            <a:spLocks noGrp="1"/>
          </p:cNvSpPr>
          <p:nvPr>
            <p:ph type="ctrTitle"/>
          </p:nvPr>
        </p:nvSpPr>
        <p:spPr>
          <a:xfrm>
            <a:off x="685800" y="914401"/>
            <a:ext cx="7772400" cy="1905000"/>
          </a:xfrm>
        </p:spPr>
        <p:txBody>
          <a:bodyPr>
            <a:normAutofit/>
          </a:bodyPr>
          <a:lstStyle/>
          <a:p>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THE</a:t>
            </a:r>
            <a:r>
              <a:rPr lang="en-US" b="1" dirty="0" smtClean="0">
                <a:solidFill>
                  <a:schemeClr val="bg1"/>
                </a:solidFill>
                <a:effectLst>
                  <a:outerShdw blurRad="38100" dist="38100" dir="2700000" algn="tl">
                    <a:srgbClr val="000000">
                      <a:alpha val="43137"/>
                    </a:srgbClr>
                  </a:outerShdw>
                </a:effectLst>
              </a:rPr>
              <a:t> </a:t>
            </a:r>
            <a: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t>GREAT EXCHANGE</a:t>
            </a:r>
            <a:br>
              <a:rPr lang="en-US" b="1" dirty="0" smtClean="0">
                <a:ln w="12700">
                  <a:solidFill>
                    <a:schemeClr val="tx2">
                      <a:satMod val="155000"/>
                    </a:schemeClr>
                  </a:solidFill>
                  <a:prstDash val="solid"/>
                </a:ln>
                <a:solidFill>
                  <a:schemeClr val="bg1"/>
                </a:solidFill>
                <a:effectLst>
                  <a:outerShdw blurRad="38100" dist="38100" dir="2700000" algn="tl">
                    <a:srgbClr val="000000">
                      <a:alpha val="43137"/>
                    </a:srgbClr>
                  </a:outerShdw>
                </a:effectLst>
              </a:rPr>
            </a:br>
            <a:r>
              <a:rPr lang="en-US" sz="3200" b="1" dirty="0" smtClean="0">
                <a:ln w="12700">
                  <a:solidFill>
                    <a:schemeClr val="tx2">
                      <a:satMod val="155000"/>
                    </a:schemeClr>
                  </a:solidFill>
                  <a:prstDash val="solid"/>
                </a:ln>
                <a:solidFill>
                  <a:srgbClr val="C00000"/>
                </a:solidFill>
                <a:effectLst>
                  <a:outerShdw blurRad="38100" dist="38100" dir="2700000" algn="tl">
                    <a:srgbClr val="000000">
                      <a:alpha val="43137"/>
                    </a:srgbClr>
                  </a:outerShdw>
                </a:effectLst>
              </a:rPr>
              <a:t>The Emerging Church</a:t>
            </a:r>
            <a:endParaRPr lang="en-US" b="1" dirty="0">
              <a:solidFill>
                <a:srgbClr val="C00000"/>
              </a:solidFill>
              <a:effectLst>
                <a:outerShdw blurRad="38100" dist="38100" dir="2700000" algn="tl">
                  <a:srgbClr val="000000">
                    <a:alpha val="43137"/>
                  </a:srgbClr>
                </a:outerShdw>
              </a:effectLst>
            </a:endParaRPr>
          </a:p>
        </p:txBody>
      </p:sp>
      <p:sp>
        <p:nvSpPr>
          <p:cNvPr id="3" name="Subtitle 2"/>
          <p:cNvSpPr>
            <a:spLocks noGrp="1"/>
          </p:cNvSpPr>
          <p:nvPr>
            <p:ph type="subTitle" idx="1"/>
          </p:nvPr>
        </p:nvSpPr>
        <p:spPr>
          <a:xfrm>
            <a:off x="1447800" y="4572000"/>
            <a:ext cx="6400800" cy="1981200"/>
          </a:xfrm>
        </p:spPr>
        <p:txBody>
          <a:bodyPr>
            <a:normAutofit lnSpcReduction="10000"/>
          </a:bodyPr>
          <a:lstStyle/>
          <a:p>
            <a:endParaRPr lang="en-US" dirty="0" smtClean="0"/>
          </a:p>
          <a:p>
            <a:r>
              <a:rPr lang="en-US" sz="2800" dirty="0" err="1" smtClean="0">
                <a:solidFill>
                  <a:schemeClr val="bg1"/>
                </a:solidFill>
              </a:rPr>
              <a:t>JoLynn</a:t>
            </a:r>
            <a:r>
              <a:rPr lang="en-US" sz="2800" dirty="0" smtClean="0">
                <a:solidFill>
                  <a:schemeClr val="bg1"/>
                </a:solidFill>
              </a:rPr>
              <a:t> Gower</a:t>
            </a:r>
          </a:p>
          <a:p>
            <a:r>
              <a:rPr lang="en-US" sz="2800" dirty="0" smtClean="0">
                <a:solidFill>
                  <a:schemeClr val="bg1"/>
                </a:solidFill>
              </a:rPr>
              <a:t>352-2458   493-6151</a:t>
            </a:r>
          </a:p>
          <a:p>
            <a:r>
              <a:rPr lang="en-US" sz="2800" dirty="0" smtClean="0">
                <a:solidFill>
                  <a:schemeClr val="bg1"/>
                </a:solidFill>
              </a:rPr>
              <a:t>jgower@guardingthetruth.org</a:t>
            </a:r>
          </a:p>
          <a:p>
            <a:endParaRPr lang="en-US" sz="28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002060"/>
                </a:solidFill>
              </a:rPr>
              <a:t>ASSURANCE OF SALVATION</a:t>
            </a:r>
            <a:endParaRPr lang="en-US" dirty="0">
              <a:solidFill>
                <a:srgbClr val="002060"/>
              </a:solidFill>
            </a:endParaRPr>
          </a:p>
        </p:txBody>
      </p:sp>
      <p:sp>
        <p:nvSpPr>
          <p:cNvPr id="3" name="Content Placeholder 2"/>
          <p:cNvSpPr>
            <a:spLocks noGrp="1"/>
          </p:cNvSpPr>
          <p:nvPr>
            <p:ph idx="1"/>
          </p:nvPr>
        </p:nvSpPr>
        <p:spPr>
          <a:xfrm>
            <a:off x="0" y="1447800"/>
            <a:ext cx="9144000" cy="5410200"/>
          </a:xfrm>
        </p:spPr>
        <p:txBody>
          <a:bodyPr>
            <a:normAutofit fontScale="85000" lnSpcReduction="10000"/>
          </a:bodyPr>
          <a:lstStyle/>
          <a:p>
            <a:pPr>
              <a:buClr>
                <a:srgbClr val="C00000"/>
              </a:buClr>
              <a:buSzPct val="100000"/>
            </a:pPr>
            <a:r>
              <a:rPr lang="en-US" sz="2800" b="1" dirty="0" smtClean="0">
                <a:solidFill>
                  <a:srgbClr val="002060"/>
                </a:solidFill>
                <a:latin typeface="+mj-lt"/>
              </a:rPr>
              <a:t>Romans 8:16 </a:t>
            </a:r>
            <a:r>
              <a:rPr lang="en-US" sz="2800" dirty="0" smtClean="0">
                <a:solidFill>
                  <a:srgbClr val="002060"/>
                </a:solidFill>
                <a:latin typeface="+mj-lt"/>
              </a:rPr>
              <a:t>The Spirit Himself testifies with our spirit that we are children of God…</a:t>
            </a:r>
          </a:p>
          <a:p>
            <a:pPr>
              <a:buClr>
                <a:srgbClr val="C00000"/>
              </a:buClr>
              <a:buSzPct val="100000"/>
            </a:pPr>
            <a:r>
              <a:rPr lang="en-US" sz="2800" b="1" dirty="0" smtClean="0">
                <a:solidFill>
                  <a:srgbClr val="002060"/>
                </a:solidFill>
                <a:latin typeface="+mj-lt"/>
              </a:rPr>
              <a:t>1 John 2:3  </a:t>
            </a:r>
            <a:r>
              <a:rPr lang="en-US" sz="2800" dirty="0" smtClean="0">
                <a:solidFill>
                  <a:srgbClr val="002060"/>
                </a:solidFill>
                <a:latin typeface="+mj-lt"/>
              </a:rPr>
              <a:t>By this we know that we have come to know Him, if we keep His commandments. </a:t>
            </a:r>
          </a:p>
          <a:p>
            <a:pPr>
              <a:buClr>
                <a:srgbClr val="C00000"/>
              </a:buClr>
              <a:buSzPct val="100000"/>
            </a:pPr>
            <a:r>
              <a:rPr lang="en-US" sz="2800" b="1" dirty="0" smtClean="0">
                <a:solidFill>
                  <a:srgbClr val="002060"/>
                </a:solidFill>
                <a:latin typeface="+mj-lt"/>
              </a:rPr>
              <a:t>1 John 4:6  </a:t>
            </a:r>
            <a:r>
              <a:rPr lang="en-US" sz="2800" dirty="0" smtClean="0">
                <a:solidFill>
                  <a:srgbClr val="002060"/>
                </a:solidFill>
                <a:latin typeface="+mj-lt"/>
              </a:rPr>
              <a:t>We are from God; he who knows God listens to us; he who is not from God does not listen to us. By this we know the spirit of truth and the spirit of error.</a:t>
            </a:r>
          </a:p>
          <a:p>
            <a:pPr>
              <a:buClr>
                <a:srgbClr val="C00000"/>
              </a:buClr>
              <a:buSzPct val="100000"/>
            </a:pPr>
            <a:r>
              <a:rPr lang="en-US" sz="2800" dirty="0" smtClean="0">
                <a:solidFill>
                  <a:srgbClr val="002060"/>
                </a:solidFill>
                <a:latin typeface="+mj-lt"/>
              </a:rPr>
              <a:t> </a:t>
            </a:r>
            <a:r>
              <a:rPr lang="en-US" sz="2800" b="1" dirty="0" smtClean="0">
                <a:solidFill>
                  <a:srgbClr val="002060"/>
                </a:solidFill>
                <a:latin typeface="+mj-lt"/>
              </a:rPr>
              <a:t>Romans 8:35 </a:t>
            </a:r>
            <a:r>
              <a:rPr lang="en-US" sz="2800" dirty="0" smtClean="0">
                <a:solidFill>
                  <a:srgbClr val="002060"/>
                </a:solidFill>
                <a:latin typeface="+mj-lt"/>
              </a:rPr>
              <a:t>Who will separate us from the love of Christ? Will tribulation, or distress, or persecution, or famine, or nakedness, or peril, or sword? </a:t>
            </a:r>
          </a:p>
          <a:p>
            <a:pPr>
              <a:buClr>
                <a:srgbClr val="C00000"/>
              </a:buClr>
              <a:buSzPct val="100000"/>
            </a:pPr>
            <a:r>
              <a:rPr lang="en-US" sz="2800" b="1" dirty="0" smtClean="0">
                <a:solidFill>
                  <a:srgbClr val="002060"/>
                </a:solidFill>
                <a:latin typeface="+mj-lt"/>
              </a:rPr>
              <a:t>Matthew 7:17-20 </a:t>
            </a:r>
            <a:r>
              <a:rPr lang="en-US" sz="2800" dirty="0" smtClean="0">
                <a:solidFill>
                  <a:srgbClr val="002060"/>
                </a:solidFill>
                <a:latin typeface="+mj-lt"/>
              </a:rPr>
              <a:t>"So every good tree bears good fruit, but the bad tree bears bad fruit.  A good tree cannot produce bad fruit, nor can a bad tree produce good fruit. Every tree that does not bear good fruit is cut down and thrown into the fire. So then, you will know them by their fruits.” </a:t>
            </a: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smtClean="0">
              <a:solidFill>
                <a:srgbClr val="002060"/>
              </a:solidFill>
              <a:latin typeface="+mj-lt"/>
            </a:endParaRPr>
          </a:p>
          <a:p>
            <a:pPr>
              <a:buClr>
                <a:srgbClr val="C00000"/>
              </a:buClr>
              <a:buSzPct val="100000"/>
            </a:pPr>
            <a:endParaRPr lang="en-US" dirty="0">
              <a:solidFill>
                <a:srgbClr val="002060"/>
              </a:solidFill>
              <a:latin typeface="+mj-l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dirty="0" smtClean="0">
                <a:solidFill>
                  <a:srgbClr val="002060"/>
                </a:solidFill>
              </a:rPr>
              <a:t>SUMMARY</a:t>
            </a:r>
            <a:endParaRPr lang="en-US" dirty="0">
              <a:solidFill>
                <a:srgbClr val="002060"/>
              </a:solidFill>
            </a:endParaRPr>
          </a:p>
        </p:txBody>
      </p:sp>
      <p:sp>
        <p:nvSpPr>
          <p:cNvPr id="3" name="Content Placeholder 2"/>
          <p:cNvSpPr>
            <a:spLocks noGrp="1"/>
          </p:cNvSpPr>
          <p:nvPr>
            <p:ph idx="1"/>
          </p:nvPr>
        </p:nvSpPr>
        <p:spPr>
          <a:xfrm>
            <a:off x="0" y="1371600"/>
            <a:ext cx="9144000" cy="5486400"/>
          </a:xfrm>
        </p:spPr>
        <p:txBody>
          <a:bodyPr>
            <a:normAutofit fontScale="92500"/>
          </a:bodyPr>
          <a:lstStyle/>
          <a:p>
            <a:pPr>
              <a:buClr>
                <a:srgbClr val="C00000"/>
              </a:buClr>
              <a:buSzPct val="100000"/>
            </a:pPr>
            <a:r>
              <a:rPr lang="en-US" sz="2800" b="1" dirty="0" smtClean="0">
                <a:solidFill>
                  <a:srgbClr val="002060"/>
                </a:solidFill>
                <a:latin typeface="+mj-lt"/>
              </a:rPr>
              <a:t>2 Thessalonians 2:7-12 </a:t>
            </a:r>
            <a:r>
              <a:rPr lang="en-US" sz="2800" dirty="0" smtClean="0">
                <a:solidFill>
                  <a:srgbClr val="002060"/>
                </a:solidFill>
                <a:latin typeface="+mj-lt"/>
              </a:rPr>
              <a:t>For the mystery of lawlessness is already at work; only he who now restrains will do so until he is taken out of the way. Then that lawless one will be revealed whom the Lord will slay with the breath of His mouth and bring to an end by the appearance of His coming; that is, the one whose coming is in accord with the activity of Satan, with all power and signs and false wonders, and with all the deception of wickedness for those who perish, because they did not receive the love of the truth so as to be saved. For this reason God will send upon them a deluding influence so that they will believe what is false, in order that they all may be judged who did not believe the truth, but took pleasure in wickedness. </a:t>
            </a: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pPr>
            <a:endParaRPr lang="en-US" sz="2800" dirty="0" smtClean="0">
              <a:solidFill>
                <a:srgbClr val="002060"/>
              </a:solidFill>
              <a:latin typeface="+mj-lt"/>
            </a:endParaRPr>
          </a:p>
          <a:p>
            <a:pPr>
              <a:buClr>
                <a:srgbClr val="C00000"/>
              </a:buClr>
              <a:buSzPct val="100000"/>
              <a:buFont typeface="Wingdings" pitchFamily="2" charset="2"/>
              <a:buChar char="v"/>
            </a:pPr>
            <a:endParaRPr lang="en-US" sz="2800" dirty="0" smtClean="0">
              <a:solidFill>
                <a:srgbClr val="002060"/>
              </a:solidFill>
              <a:latin typeface="+mj-lt"/>
            </a:endParaRPr>
          </a:p>
          <a:p>
            <a:pPr>
              <a:buClr>
                <a:srgbClr val="C00000"/>
              </a:buClr>
              <a:buSzPct val="100000"/>
              <a:buFont typeface="Wingdings" pitchFamily="2" charset="2"/>
              <a:buChar char="v"/>
            </a:pPr>
            <a:endParaRPr lang="en-US" sz="2800" dirty="0" smtClean="0">
              <a:solidFill>
                <a:srgbClr val="002060"/>
              </a:solidFill>
              <a:latin typeface="+mj-lt"/>
            </a:endParaRPr>
          </a:p>
          <a:p>
            <a:pPr>
              <a:buClr>
                <a:srgbClr val="C00000"/>
              </a:buClr>
              <a:buSzPct val="100000"/>
              <a:buFont typeface="Wingdings" pitchFamily="2" charset="2"/>
              <a:buChar char="v"/>
            </a:pPr>
            <a:endParaRPr lang="en-US" dirty="0" smtClean="0">
              <a:solidFill>
                <a:srgbClr val="002060"/>
              </a:solidFill>
              <a:latin typeface="+mj-lt"/>
            </a:endParaRPr>
          </a:p>
          <a:p>
            <a:pPr>
              <a:buClr>
                <a:srgbClr val="C00000"/>
              </a:buClr>
              <a:buSzPct val="100000"/>
              <a:buFont typeface="Wingdings" pitchFamily="2" charset="2"/>
              <a:buChar char="v"/>
            </a:pPr>
            <a:endParaRPr lang="en-US" dirty="0">
              <a:solidFill>
                <a:srgbClr val="002060"/>
              </a:solidFill>
              <a:latin typeface="+mj-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EMERGING MUSIC</a:t>
            </a:r>
            <a:endParaRPr lang="en-US" dirty="0"/>
          </a:p>
        </p:txBody>
      </p:sp>
      <p:sp>
        <p:nvSpPr>
          <p:cNvPr id="3" name="Content Placeholder 2"/>
          <p:cNvSpPr>
            <a:spLocks noGrp="1"/>
          </p:cNvSpPr>
          <p:nvPr>
            <p:ph idx="1"/>
          </p:nvPr>
        </p:nvSpPr>
        <p:spPr>
          <a:xfrm>
            <a:off x="228600" y="1371600"/>
            <a:ext cx="8915400" cy="5486400"/>
          </a:xfrm>
        </p:spPr>
        <p:txBody>
          <a:bodyPr>
            <a:normAutofit fontScale="85000" lnSpcReduction="20000"/>
          </a:bodyPr>
          <a:lstStyle/>
          <a:p>
            <a:pPr>
              <a:buClr>
                <a:srgbClr val="C00000"/>
              </a:buClr>
              <a:buSzPct val="100000"/>
            </a:pPr>
            <a:r>
              <a:rPr lang="en-US" dirty="0" smtClean="0"/>
              <a:t> </a:t>
            </a:r>
            <a:r>
              <a:rPr lang="en-US" sz="2800" dirty="0" smtClean="0">
                <a:solidFill>
                  <a:srgbClr val="00002E"/>
                </a:solidFill>
                <a:latin typeface="+mj-lt"/>
              </a:rPr>
              <a:t>The emerging church has it’s musical element</a:t>
            </a:r>
          </a:p>
          <a:p>
            <a:pPr>
              <a:buClr>
                <a:srgbClr val="C00000"/>
              </a:buClr>
              <a:buSzPct val="100000"/>
            </a:pPr>
            <a:r>
              <a:rPr lang="en-US" sz="2800" dirty="0" smtClean="0">
                <a:solidFill>
                  <a:srgbClr val="00002E"/>
                </a:solidFill>
                <a:latin typeface="+mj-lt"/>
              </a:rPr>
              <a:t>Much of this comes out of California</a:t>
            </a:r>
          </a:p>
          <a:p>
            <a:pPr>
              <a:buClr>
                <a:srgbClr val="C00000"/>
              </a:buClr>
              <a:buSzPct val="100000"/>
            </a:pPr>
            <a:r>
              <a:rPr lang="en-US" sz="2800" dirty="0" smtClean="0">
                <a:solidFill>
                  <a:srgbClr val="00002E"/>
                </a:solidFill>
                <a:latin typeface="+mj-lt"/>
              </a:rPr>
              <a:t>Some emergent worship leaders:</a:t>
            </a:r>
          </a:p>
          <a:p>
            <a:pPr>
              <a:buClr>
                <a:srgbClr val="C00000"/>
              </a:buClr>
              <a:buSzPct val="100000"/>
            </a:pPr>
            <a:r>
              <a:rPr lang="en-US" sz="2800" dirty="0" smtClean="0">
                <a:solidFill>
                  <a:srgbClr val="00002E"/>
                </a:solidFill>
                <a:latin typeface="+mj-lt"/>
              </a:rPr>
              <a:t>Emerging Voices                        </a:t>
            </a:r>
            <a:r>
              <a:rPr lang="en-US" sz="2800" b="1" dirty="0" smtClean="0">
                <a:solidFill>
                  <a:srgbClr val="00002E"/>
                </a:solidFill>
                <a:latin typeface="+mj-lt"/>
              </a:rPr>
              <a:t>The </a:t>
            </a:r>
            <a:r>
              <a:rPr lang="en-US" sz="2800" b="1" dirty="0" smtClean="0">
                <a:solidFill>
                  <a:srgbClr val="00002E"/>
                </a:solidFill>
                <a:latin typeface="+mj-lt"/>
              </a:rPr>
              <a:t>antidote movement:</a:t>
            </a:r>
            <a:r>
              <a:rPr lang="en-US" sz="2800" b="1" dirty="0" smtClean="0">
                <a:solidFill>
                  <a:srgbClr val="00002E"/>
                </a:solidFill>
                <a:latin typeface="+mj-lt"/>
              </a:rPr>
              <a:t>          </a:t>
            </a:r>
          </a:p>
          <a:p>
            <a:pPr>
              <a:buClr>
                <a:srgbClr val="C00000"/>
              </a:buClr>
              <a:buSzPct val="100000"/>
            </a:pPr>
            <a:r>
              <a:rPr lang="en-US" sz="2800" dirty="0" smtClean="0">
                <a:solidFill>
                  <a:srgbClr val="00002E"/>
                </a:solidFill>
                <a:latin typeface="+mj-lt"/>
              </a:rPr>
              <a:t>Derek Johnson                                268 Generation</a:t>
            </a:r>
          </a:p>
          <a:p>
            <a:pPr>
              <a:buClr>
                <a:srgbClr val="C00000"/>
              </a:buClr>
              <a:buSzPct val="100000"/>
            </a:pPr>
            <a:r>
              <a:rPr lang="en-US" sz="2800" dirty="0" smtClean="0">
                <a:solidFill>
                  <a:srgbClr val="00002E"/>
                </a:solidFill>
                <a:latin typeface="+mj-lt"/>
              </a:rPr>
              <a:t>Mary Kat </a:t>
            </a:r>
            <a:r>
              <a:rPr lang="en-US" sz="2800" dirty="0" err="1" smtClean="0">
                <a:solidFill>
                  <a:srgbClr val="00002E"/>
                </a:solidFill>
                <a:latin typeface="+mj-lt"/>
              </a:rPr>
              <a:t>Ehrenmzeller</a:t>
            </a:r>
            <a:r>
              <a:rPr lang="en-US" sz="2800" dirty="0" smtClean="0">
                <a:solidFill>
                  <a:srgbClr val="00002E"/>
                </a:solidFill>
                <a:latin typeface="+mj-lt"/>
              </a:rPr>
              <a:t>                                   Isaiah 26:8</a:t>
            </a:r>
          </a:p>
          <a:p>
            <a:pPr>
              <a:buClr>
                <a:srgbClr val="C00000"/>
              </a:buClr>
              <a:buSzPct val="100000"/>
            </a:pPr>
            <a:r>
              <a:rPr lang="en-US" sz="2800" dirty="0" smtClean="0">
                <a:solidFill>
                  <a:srgbClr val="00002E"/>
                </a:solidFill>
                <a:latin typeface="+mj-lt"/>
              </a:rPr>
              <a:t>Nate Ward                                      Indeed while following</a:t>
            </a:r>
            <a:r>
              <a:rPr lang="en-US" sz="2800" dirty="0" smtClean="0">
                <a:solidFill>
                  <a:srgbClr val="00002E"/>
                </a:solidFill>
              </a:rPr>
              <a:t> </a:t>
            </a:r>
            <a:endParaRPr lang="en-US" sz="2800" dirty="0" smtClean="0">
              <a:solidFill>
                <a:srgbClr val="00002E"/>
              </a:solidFill>
              <a:latin typeface="+mj-lt"/>
            </a:endParaRPr>
          </a:p>
          <a:p>
            <a:pPr>
              <a:buClr>
                <a:srgbClr val="C00000"/>
              </a:buClr>
              <a:buSzPct val="100000"/>
            </a:pPr>
            <a:r>
              <a:rPr lang="en-US" sz="2800" dirty="0" smtClean="0">
                <a:solidFill>
                  <a:srgbClr val="00002E"/>
                </a:solidFill>
                <a:latin typeface="+mj-lt"/>
              </a:rPr>
              <a:t>Justin Jarvis                                    the way of your </a:t>
            </a:r>
            <a:r>
              <a:rPr lang="en-US" sz="2800" dirty="0" err="1" smtClean="0">
                <a:solidFill>
                  <a:srgbClr val="00002E"/>
                </a:solidFill>
                <a:latin typeface="+mj-lt"/>
              </a:rPr>
              <a:t>judg</a:t>
            </a:r>
            <a:r>
              <a:rPr lang="en-US" sz="2800" dirty="0" smtClean="0">
                <a:solidFill>
                  <a:srgbClr val="00002E"/>
                </a:solidFill>
                <a:latin typeface="+mj-lt"/>
              </a:rPr>
              <a:t>-</a:t>
            </a:r>
          </a:p>
          <a:p>
            <a:pPr>
              <a:buClr>
                <a:srgbClr val="C00000"/>
              </a:buClr>
              <a:buSzPct val="100000"/>
            </a:pPr>
            <a:r>
              <a:rPr lang="en-US" sz="2800" dirty="0" smtClean="0">
                <a:solidFill>
                  <a:srgbClr val="00002E"/>
                </a:solidFill>
                <a:latin typeface="+mj-lt"/>
              </a:rPr>
              <a:t>Jonny Baker                                    </a:t>
            </a:r>
            <a:r>
              <a:rPr lang="en-US" sz="2800" dirty="0" err="1" smtClean="0">
                <a:solidFill>
                  <a:srgbClr val="00002E"/>
                </a:solidFill>
                <a:latin typeface="+mj-lt"/>
              </a:rPr>
              <a:t>ments</a:t>
            </a:r>
            <a:r>
              <a:rPr lang="en-US" sz="2800" dirty="0" smtClean="0">
                <a:solidFill>
                  <a:srgbClr val="00002E"/>
                </a:solidFill>
                <a:latin typeface="+mj-lt"/>
              </a:rPr>
              <a:t>, Oh Lord, we </a:t>
            </a:r>
          </a:p>
          <a:p>
            <a:pPr>
              <a:buClr>
                <a:srgbClr val="C00000"/>
              </a:buClr>
              <a:buSzPct val="100000"/>
            </a:pPr>
            <a:r>
              <a:rPr lang="en-US" sz="2800" dirty="0" smtClean="0">
                <a:solidFill>
                  <a:srgbClr val="00002E"/>
                </a:solidFill>
                <a:latin typeface="+mj-lt"/>
              </a:rPr>
              <a:t>Brian and </a:t>
            </a:r>
            <a:r>
              <a:rPr lang="en-US" sz="2800" dirty="0" err="1" smtClean="0">
                <a:solidFill>
                  <a:srgbClr val="00002E"/>
                </a:solidFill>
                <a:latin typeface="+mj-lt"/>
              </a:rPr>
              <a:t>Jenn</a:t>
            </a:r>
            <a:r>
              <a:rPr lang="en-US" sz="2800" dirty="0" smtClean="0">
                <a:solidFill>
                  <a:srgbClr val="00002E"/>
                </a:solidFill>
                <a:latin typeface="+mj-lt"/>
              </a:rPr>
              <a:t> Johnson                   have waited for you</a:t>
            </a:r>
          </a:p>
          <a:p>
            <a:pPr>
              <a:buClr>
                <a:srgbClr val="C00000"/>
              </a:buClr>
              <a:buSzPct val="100000"/>
            </a:pPr>
            <a:r>
              <a:rPr lang="en-US" sz="2800" b="1" dirty="0" smtClean="0">
                <a:solidFill>
                  <a:srgbClr val="00002E"/>
                </a:solidFill>
                <a:latin typeface="+mj-lt"/>
              </a:rPr>
              <a:t>Jeremy Riddle      </a:t>
            </a:r>
            <a:r>
              <a:rPr lang="en-US" sz="2800" dirty="0" smtClean="0">
                <a:solidFill>
                  <a:srgbClr val="00002E"/>
                </a:solidFill>
                <a:latin typeface="+mj-lt"/>
              </a:rPr>
              <a:t>                        eagerly</a:t>
            </a:r>
            <a:r>
              <a:rPr lang="en-US" sz="2800" dirty="0" smtClean="0">
                <a:solidFill>
                  <a:srgbClr val="00002E"/>
                </a:solidFill>
                <a:latin typeface="+mj-lt"/>
              </a:rPr>
              <a:t>; your name</a:t>
            </a:r>
            <a:r>
              <a:rPr lang="en-US" sz="2800" dirty="0" smtClean="0">
                <a:solidFill>
                  <a:srgbClr val="00002E"/>
                </a:solidFill>
                <a:latin typeface="+mj-lt"/>
              </a:rPr>
              <a:t>,</a:t>
            </a:r>
            <a:endParaRPr lang="en-US" sz="900" dirty="0" smtClean="0">
              <a:solidFill>
                <a:srgbClr val="00002E"/>
              </a:solidFill>
              <a:latin typeface="+mj-lt"/>
            </a:endParaRPr>
          </a:p>
          <a:p>
            <a:pPr>
              <a:buClr>
                <a:srgbClr val="C00000"/>
              </a:buClr>
              <a:buSzPct val="100000"/>
            </a:pPr>
            <a:r>
              <a:rPr lang="en-US" sz="2800" dirty="0" err="1" smtClean="0">
                <a:solidFill>
                  <a:srgbClr val="00002E"/>
                </a:solidFill>
                <a:latin typeface="+mj-lt"/>
              </a:rPr>
              <a:t>Steffany</a:t>
            </a:r>
            <a:r>
              <a:rPr lang="en-US" sz="2800" dirty="0" smtClean="0">
                <a:solidFill>
                  <a:srgbClr val="00002E"/>
                </a:solidFill>
                <a:latin typeface="+mj-lt"/>
              </a:rPr>
              <a:t> </a:t>
            </a:r>
            <a:r>
              <a:rPr lang="en-US" sz="2800" dirty="0" err="1" smtClean="0">
                <a:solidFill>
                  <a:srgbClr val="00002E"/>
                </a:solidFill>
                <a:latin typeface="+mj-lt"/>
              </a:rPr>
              <a:t>Frizzell</a:t>
            </a:r>
            <a:r>
              <a:rPr lang="en-US" sz="2800" dirty="0" smtClean="0">
                <a:solidFill>
                  <a:srgbClr val="00002E"/>
                </a:solidFill>
                <a:latin typeface="+mj-lt"/>
              </a:rPr>
              <a:t>                             </a:t>
            </a:r>
            <a:r>
              <a:rPr lang="en-US" sz="900" dirty="0" smtClean="0">
                <a:solidFill>
                  <a:srgbClr val="00002E"/>
                </a:solidFill>
                <a:latin typeface="+mj-lt"/>
              </a:rPr>
              <a:t> </a:t>
            </a:r>
            <a:r>
              <a:rPr lang="en-US" sz="2800" dirty="0" smtClean="0">
                <a:solidFill>
                  <a:srgbClr val="00002E"/>
                </a:solidFill>
                <a:latin typeface="+mj-lt"/>
              </a:rPr>
              <a:t> even your memory is</a:t>
            </a:r>
          </a:p>
          <a:p>
            <a:pPr>
              <a:buClr>
                <a:srgbClr val="C00000"/>
              </a:buClr>
              <a:buSzPct val="100000"/>
            </a:pPr>
            <a:r>
              <a:rPr lang="en-US" sz="2800" dirty="0" smtClean="0">
                <a:solidFill>
                  <a:srgbClr val="00002E"/>
                </a:solidFill>
                <a:latin typeface="+mj-lt"/>
              </a:rPr>
              <a:t>Hunter Thompson                        </a:t>
            </a:r>
            <a:r>
              <a:rPr lang="en-US" sz="900" dirty="0" smtClean="0">
                <a:solidFill>
                  <a:srgbClr val="00002E"/>
                </a:solidFill>
                <a:latin typeface="+mj-lt"/>
              </a:rPr>
              <a:t> </a:t>
            </a:r>
            <a:r>
              <a:rPr lang="en-US" sz="2800" dirty="0" smtClean="0">
                <a:solidFill>
                  <a:srgbClr val="00002E"/>
                </a:solidFill>
                <a:latin typeface="+mj-lt"/>
              </a:rPr>
              <a:t>   the desire of our souls</a:t>
            </a:r>
          </a:p>
          <a:p>
            <a:pPr>
              <a:buClr>
                <a:srgbClr val="C00000"/>
              </a:buClr>
              <a:buSzPct val="100000"/>
            </a:pPr>
            <a:r>
              <a:rPr lang="en-US" sz="2800" dirty="0" smtClean="0">
                <a:solidFill>
                  <a:srgbClr val="00002E"/>
                </a:solidFill>
                <a:latin typeface="+mj-lt"/>
              </a:rPr>
              <a:t>Matt </a:t>
            </a:r>
            <a:r>
              <a:rPr lang="en-US" sz="2800" dirty="0" err="1" smtClean="0">
                <a:solidFill>
                  <a:srgbClr val="00002E"/>
                </a:solidFill>
                <a:latin typeface="+mj-lt"/>
              </a:rPr>
              <a:t>Stenton</a:t>
            </a:r>
            <a:endParaRPr lang="en-US" sz="2800" dirty="0">
              <a:solidFill>
                <a:srgbClr val="00002E"/>
              </a:solidFill>
              <a:latin typeface="+mj-lt"/>
            </a:endParaRPr>
          </a:p>
        </p:txBody>
      </p:sp>
      <p:sp>
        <p:nvSpPr>
          <p:cNvPr id="4" name="Right Brace 3"/>
          <p:cNvSpPr/>
          <p:nvPr/>
        </p:nvSpPr>
        <p:spPr>
          <a:xfrm flipH="1">
            <a:off x="4724400" y="2514600"/>
            <a:ext cx="152400" cy="4114800"/>
          </a:xfrm>
          <a:prstGeom prst="rightBrace">
            <a:avLst/>
          </a:prstGeom>
          <a:solidFill>
            <a:srgbClr val="00002E"/>
          </a:solidFill>
          <a:ln w="76200">
            <a:solidFill>
              <a:srgbClr val="00002E"/>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DOUG PAGITT</a:t>
            </a:r>
            <a:endParaRPr lang="en-US" dirty="0"/>
          </a:p>
        </p:txBody>
      </p:sp>
      <p:sp>
        <p:nvSpPr>
          <p:cNvPr id="3" name="Content Placeholder 2"/>
          <p:cNvSpPr>
            <a:spLocks noGrp="1"/>
          </p:cNvSpPr>
          <p:nvPr>
            <p:ph idx="1"/>
          </p:nvPr>
        </p:nvSpPr>
        <p:spPr/>
        <p:txBody>
          <a:bodyPr/>
          <a:lstStyle/>
          <a:p>
            <a:pPr>
              <a:buNone/>
            </a:pPr>
            <a:r>
              <a:rPr lang="en-US" dirty="0" smtClean="0">
                <a:solidFill>
                  <a:schemeClr val="bg1">
                    <a:lumMod val="95000"/>
                  </a:schemeClr>
                </a:solidFill>
              </a:rPr>
              <a:t>a</a:t>
            </a:r>
            <a:endParaRPr lang="en-US" dirty="0">
              <a:solidFill>
                <a:schemeClr val="bg1">
                  <a:lumMod val="95000"/>
                </a:schemeClr>
              </a:solidFill>
            </a:endParaRPr>
          </a:p>
        </p:txBody>
      </p:sp>
      <p:sp>
        <p:nvSpPr>
          <p:cNvPr id="11266" name="AutoShape 2" descr="DOUG PAGI..."/>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68" name="AutoShape 4" descr="Doug Pagi..."/>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1270" name="AutoShape 6" descr="http://ts4.mm.bing.net/th?id=I.4938298299056507&amp;pid=15.1"/>
          <p:cNvSpPr>
            <a:spLocks noChangeAspect="1" noChangeArrowheads="1"/>
          </p:cNvSpPr>
          <p:nvPr/>
        </p:nvSpPr>
        <p:spPr bwMode="auto">
          <a:xfrm>
            <a:off x="63500" y="-136525"/>
            <a:ext cx="304800" cy="304800"/>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1271" name="Picture 7"/>
          <p:cNvPicPr>
            <a:picLocks noChangeAspect="1" noChangeArrowheads="1"/>
          </p:cNvPicPr>
          <p:nvPr/>
        </p:nvPicPr>
        <p:blipFill>
          <a:blip r:embed="rId2" cstate="print"/>
          <a:srcRect/>
          <a:stretch>
            <a:fillRect/>
          </a:stretch>
        </p:blipFill>
        <p:spPr bwMode="auto">
          <a:xfrm>
            <a:off x="304800" y="2209800"/>
            <a:ext cx="4572000" cy="3657600"/>
          </a:xfrm>
          <a:prstGeom prst="rect">
            <a:avLst/>
          </a:prstGeom>
          <a:noFill/>
          <a:ln w="9525">
            <a:noFill/>
            <a:miter lim="800000"/>
            <a:headEnd/>
            <a:tailEnd/>
          </a:ln>
        </p:spPr>
      </p:pic>
      <p:pic>
        <p:nvPicPr>
          <p:cNvPr id="11272" name="Picture 8"/>
          <p:cNvPicPr>
            <a:picLocks noChangeAspect="1" noChangeArrowheads="1"/>
          </p:cNvPicPr>
          <p:nvPr/>
        </p:nvPicPr>
        <p:blipFill>
          <a:blip r:embed="rId3" cstate="print"/>
          <a:srcRect/>
          <a:stretch>
            <a:fillRect/>
          </a:stretch>
        </p:blipFill>
        <p:spPr bwMode="auto">
          <a:xfrm>
            <a:off x="5181600" y="2209800"/>
            <a:ext cx="367903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solidFill>
                  <a:schemeClr val="tx1">
                    <a:lumMod val="95000"/>
                    <a:lumOff val="5000"/>
                  </a:schemeClr>
                </a:solidFill>
              </a:rPr>
              <a:t>HERESY #6: UNIVERSALISM</a:t>
            </a:r>
            <a:endParaRPr lang="en-US" dirty="0">
              <a:solidFill>
                <a:schemeClr val="tx1">
                  <a:lumMod val="95000"/>
                  <a:lumOff val="5000"/>
                </a:schemeClr>
              </a:solidFill>
            </a:endParaRPr>
          </a:p>
        </p:txBody>
      </p:sp>
      <p:sp>
        <p:nvSpPr>
          <p:cNvPr id="3" name="Content Placeholder 2"/>
          <p:cNvSpPr>
            <a:spLocks noGrp="1"/>
          </p:cNvSpPr>
          <p:nvPr>
            <p:ph idx="1"/>
          </p:nvPr>
        </p:nvSpPr>
        <p:spPr>
          <a:xfrm>
            <a:off x="0" y="1524000"/>
            <a:ext cx="9144000" cy="5334000"/>
          </a:xfrm>
        </p:spPr>
        <p:txBody>
          <a:bodyPr>
            <a:normAutofit/>
          </a:bodyPr>
          <a:lstStyle/>
          <a:p>
            <a:pPr>
              <a:buClr>
                <a:srgbClr val="C00000"/>
              </a:buClr>
              <a:buSzPct val="100000"/>
            </a:pPr>
            <a:r>
              <a:rPr lang="en-US" sz="2400" dirty="0" smtClean="0">
                <a:solidFill>
                  <a:srgbClr val="00002E"/>
                </a:solidFill>
                <a:latin typeface="+mj-lt"/>
              </a:rPr>
              <a:t>Doug </a:t>
            </a:r>
            <a:r>
              <a:rPr lang="en-US" sz="2400" dirty="0" err="1" smtClean="0">
                <a:solidFill>
                  <a:srgbClr val="00002E"/>
                </a:solidFill>
                <a:latin typeface="+mj-lt"/>
              </a:rPr>
              <a:t>Pagitt</a:t>
            </a:r>
            <a:r>
              <a:rPr lang="en-US" sz="2400" dirty="0" smtClean="0">
                <a:solidFill>
                  <a:srgbClr val="00002E"/>
                </a:solidFill>
                <a:latin typeface="+mj-lt"/>
              </a:rPr>
              <a:t> is an author and head pastor of Solomon’s Porch in South Minneapolis.  He is a senior fellow with the emergent village and a leader of the emergent church discussion.</a:t>
            </a:r>
          </a:p>
          <a:p>
            <a:pPr>
              <a:buClr>
                <a:srgbClr val="C00000"/>
              </a:buClr>
              <a:buSzPct val="100000"/>
            </a:pPr>
            <a:r>
              <a:rPr lang="en-US" sz="2400" dirty="0" smtClean="0">
                <a:solidFill>
                  <a:srgbClr val="00002E"/>
                </a:solidFill>
                <a:latin typeface="+mj-lt"/>
              </a:rPr>
              <a:t>“There’s going to be no difference between the way God is going to interact with you when you die and the way God’s going to interact with a Muslim when a Muslim dies.” </a:t>
            </a:r>
            <a:r>
              <a:rPr lang="en-US" sz="1800" b="1" dirty="0" smtClean="0">
                <a:solidFill>
                  <a:srgbClr val="00002E"/>
                </a:solidFill>
                <a:latin typeface="+mj-lt"/>
              </a:rPr>
              <a:t>Doug </a:t>
            </a:r>
            <a:r>
              <a:rPr lang="en-US" sz="1800" b="1" dirty="0" err="1" smtClean="0">
                <a:solidFill>
                  <a:srgbClr val="00002E"/>
                </a:solidFill>
                <a:latin typeface="+mj-lt"/>
              </a:rPr>
              <a:t>Pagitt</a:t>
            </a:r>
            <a:endParaRPr lang="en-US" sz="1800" b="1" dirty="0" smtClean="0">
              <a:solidFill>
                <a:srgbClr val="00002E"/>
              </a:solidFill>
              <a:latin typeface="+mj-lt"/>
            </a:endParaRPr>
          </a:p>
          <a:p>
            <a:pPr>
              <a:buClr>
                <a:srgbClr val="C00000"/>
              </a:buClr>
              <a:buSzPct val="100000"/>
            </a:pPr>
            <a:r>
              <a:rPr lang="en-US" sz="2400" dirty="0" smtClean="0">
                <a:solidFill>
                  <a:srgbClr val="00002E"/>
                </a:solidFill>
                <a:latin typeface="+mj-lt"/>
              </a:rPr>
              <a:t>“I want a Christianity I can believe in, you know, one without the exclusivity of Christ.  The kind where my feelings can rule my faith, you know, universalism.”  </a:t>
            </a:r>
            <a:r>
              <a:rPr lang="en-US" sz="1800" b="1" dirty="0" smtClean="0">
                <a:solidFill>
                  <a:srgbClr val="00002E"/>
                </a:solidFill>
                <a:latin typeface="+mj-lt"/>
              </a:rPr>
              <a:t>Doug </a:t>
            </a:r>
            <a:r>
              <a:rPr lang="en-US" sz="1800" b="1" dirty="0" err="1" smtClean="0">
                <a:solidFill>
                  <a:srgbClr val="00002E"/>
                </a:solidFill>
                <a:latin typeface="+mj-lt"/>
              </a:rPr>
              <a:t>Pagitt</a:t>
            </a:r>
            <a:endParaRPr lang="en-US" sz="1800" b="1" dirty="0" smtClean="0">
              <a:solidFill>
                <a:srgbClr val="00002E"/>
              </a:solidFill>
              <a:latin typeface="+mj-lt"/>
            </a:endParaRPr>
          </a:p>
          <a:p>
            <a:pPr>
              <a:buClr>
                <a:srgbClr val="C00000"/>
              </a:buClr>
              <a:buSzPct val="100000"/>
            </a:pPr>
            <a:r>
              <a:rPr lang="en-US" sz="2400" dirty="0" smtClean="0">
                <a:solidFill>
                  <a:srgbClr val="00002E"/>
                </a:solidFill>
                <a:latin typeface="+mj-lt"/>
              </a:rPr>
              <a:t>“Salvation is the entire universe being brought back into harmony with its maker.”  </a:t>
            </a:r>
            <a:r>
              <a:rPr lang="en-US" sz="1800" b="1" dirty="0" smtClean="0">
                <a:solidFill>
                  <a:srgbClr val="00002E"/>
                </a:solidFill>
                <a:latin typeface="+mj-lt"/>
              </a:rPr>
              <a:t>Rob Bell</a:t>
            </a:r>
          </a:p>
          <a:p>
            <a:pPr>
              <a:buClr>
                <a:srgbClr val="C00000"/>
              </a:buClr>
              <a:buSzPct val="100000"/>
            </a:pPr>
            <a:r>
              <a:rPr lang="en-US" sz="2400" dirty="0" smtClean="0">
                <a:solidFill>
                  <a:srgbClr val="00002E"/>
                </a:solidFill>
                <a:latin typeface="+mj-lt"/>
              </a:rPr>
              <a:t>Rather than the exclusive revelation of God, Jesus is one of many mediators of the sacred.  </a:t>
            </a:r>
            <a:r>
              <a:rPr lang="en-US" sz="1800" b="1" dirty="0" smtClean="0">
                <a:solidFill>
                  <a:srgbClr val="00002E"/>
                </a:solidFill>
                <a:latin typeface="+mj-lt"/>
              </a:rPr>
              <a:t>Marcus Borg</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tx1">
                    <a:lumMod val="95000"/>
                    <a:lumOff val="5000"/>
                  </a:schemeClr>
                </a:solidFill>
              </a:rPr>
              <a:t>DEFINITIONS</a:t>
            </a:r>
            <a:endParaRPr lang="en-US" dirty="0">
              <a:solidFill>
                <a:schemeClr val="tx1">
                  <a:lumMod val="95000"/>
                  <a:lumOff val="5000"/>
                </a:schemeClr>
              </a:solidFill>
            </a:endParaRPr>
          </a:p>
        </p:txBody>
      </p:sp>
      <p:sp>
        <p:nvSpPr>
          <p:cNvPr id="3" name="Content Placeholder 2"/>
          <p:cNvSpPr>
            <a:spLocks noGrp="1"/>
          </p:cNvSpPr>
          <p:nvPr>
            <p:ph idx="1"/>
          </p:nvPr>
        </p:nvSpPr>
        <p:spPr>
          <a:xfrm>
            <a:off x="0" y="1600200"/>
            <a:ext cx="9144000" cy="5257800"/>
          </a:xfrm>
        </p:spPr>
        <p:txBody>
          <a:bodyPr>
            <a:normAutofit fontScale="92500" lnSpcReduction="10000"/>
          </a:bodyPr>
          <a:lstStyle/>
          <a:p>
            <a:pPr>
              <a:buClr>
                <a:srgbClr val="C00000"/>
              </a:buClr>
              <a:buSzPct val="100000"/>
            </a:pPr>
            <a:r>
              <a:rPr lang="en-US" sz="2800" b="1" dirty="0" smtClean="0">
                <a:solidFill>
                  <a:srgbClr val="00002E"/>
                </a:solidFill>
                <a:latin typeface="+mj-lt"/>
              </a:rPr>
              <a:t>Pluralism: </a:t>
            </a:r>
            <a:r>
              <a:rPr lang="en-US" sz="2800" dirty="0" smtClean="0">
                <a:solidFill>
                  <a:srgbClr val="00002E"/>
                </a:solidFill>
                <a:latin typeface="+mj-lt"/>
              </a:rPr>
              <a:t>all world religions are a path to God whereby one can be saved</a:t>
            </a:r>
          </a:p>
          <a:p>
            <a:pPr>
              <a:buClr>
                <a:srgbClr val="C00000"/>
              </a:buClr>
              <a:buSzPct val="100000"/>
            </a:pPr>
            <a:r>
              <a:rPr lang="en-US" sz="2800" b="1" dirty="0" err="1" smtClean="0">
                <a:solidFill>
                  <a:srgbClr val="00002E"/>
                </a:solidFill>
                <a:latin typeface="+mj-lt"/>
              </a:rPr>
              <a:t>Exclusivism</a:t>
            </a:r>
            <a:r>
              <a:rPr lang="en-US" sz="2800" b="1" dirty="0" smtClean="0">
                <a:solidFill>
                  <a:srgbClr val="00002E"/>
                </a:solidFill>
                <a:latin typeface="+mj-lt"/>
              </a:rPr>
              <a:t>: </a:t>
            </a:r>
            <a:r>
              <a:rPr lang="en-US" sz="2800" dirty="0" smtClean="0">
                <a:solidFill>
                  <a:srgbClr val="00002E"/>
                </a:solidFill>
                <a:latin typeface="+mj-lt"/>
              </a:rPr>
              <a:t>Only those who came to God during the OT era, such as Abraham, and all Christians since the time of Christ can be saved.  There is salvation in no other name but that of Christ; those who live and die without accepting Christ will go to Hell whether or not they ever had the opportunity to hear about Him</a:t>
            </a:r>
          </a:p>
          <a:p>
            <a:pPr>
              <a:buClr>
                <a:srgbClr val="C00000"/>
              </a:buClr>
              <a:buSzPct val="100000"/>
            </a:pPr>
            <a:r>
              <a:rPr lang="en-US" sz="2800" b="1" dirty="0" err="1" smtClean="0">
                <a:solidFill>
                  <a:srgbClr val="00002E"/>
                </a:solidFill>
                <a:latin typeface="+mj-lt"/>
              </a:rPr>
              <a:t>Inclusivism</a:t>
            </a:r>
            <a:r>
              <a:rPr lang="en-US" sz="2800" b="1" dirty="0" smtClean="0">
                <a:solidFill>
                  <a:srgbClr val="00002E"/>
                </a:solidFill>
                <a:latin typeface="+mj-lt"/>
              </a:rPr>
              <a:t>: </a:t>
            </a:r>
            <a:r>
              <a:rPr lang="en-US" sz="2800" dirty="0" smtClean="0">
                <a:solidFill>
                  <a:srgbClr val="00002E"/>
                </a:solidFill>
                <a:latin typeface="+mj-lt"/>
              </a:rPr>
              <a:t>There is salvation in no other name but Christ and those finally saved will be saved through Him, but they don’t have to have known/accepted Him while living on earth</a:t>
            </a:r>
          </a:p>
          <a:p>
            <a:pPr>
              <a:buClr>
                <a:srgbClr val="C00000"/>
              </a:buClr>
              <a:buSzPct val="100000"/>
            </a:pPr>
            <a:r>
              <a:rPr lang="en-US" sz="2800" b="1" dirty="0" smtClean="0">
                <a:solidFill>
                  <a:srgbClr val="00002E"/>
                </a:solidFill>
                <a:latin typeface="+mj-lt"/>
              </a:rPr>
              <a:t>Christian Universalism: </a:t>
            </a:r>
            <a:r>
              <a:rPr lang="en-US" sz="2800" dirty="0" smtClean="0">
                <a:solidFill>
                  <a:srgbClr val="00002E"/>
                </a:solidFill>
                <a:latin typeface="+mj-lt"/>
              </a:rPr>
              <a:t>combination of #1 and #3</a:t>
            </a: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a:p>
            <a:pPr>
              <a:buClr>
                <a:srgbClr val="C00000"/>
              </a:buClr>
              <a:buSzPct val="100000"/>
            </a:pPr>
            <a:endParaRPr lang="en-US" sz="2800" dirty="0" smtClean="0">
              <a:solidFill>
                <a:srgbClr val="00002E"/>
              </a:solidFill>
              <a:latin typeface="+mj-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lumMod val="95000"/>
                    <a:lumOff val="5000"/>
                  </a:schemeClr>
                </a:solidFill>
              </a:rPr>
              <a:t>THE DOCTRINE</a:t>
            </a:r>
            <a:endParaRPr lang="en-US" dirty="0">
              <a:solidFill>
                <a:schemeClr val="tx1">
                  <a:lumMod val="95000"/>
                  <a:lumOff val="5000"/>
                </a:schemeClr>
              </a:solidFill>
            </a:endParaRPr>
          </a:p>
        </p:txBody>
      </p:sp>
      <p:sp>
        <p:nvSpPr>
          <p:cNvPr id="3" name="Content Placeholder 2"/>
          <p:cNvSpPr>
            <a:spLocks noGrp="1"/>
          </p:cNvSpPr>
          <p:nvPr>
            <p:ph idx="1"/>
          </p:nvPr>
        </p:nvSpPr>
        <p:spPr>
          <a:xfrm>
            <a:off x="152400" y="1447800"/>
            <a:ext cx="8991600" cy="5410200"/>
          </a:xfrm>
        </p:spPr>
        <p:txBody>
          <a:bodyPr>
            <a:normAutofit/>
          </a:bodyPr>
          <a:lstStyle/>
          <a:p>
            <a:pPr>
              <a:buClr>
                <a:srgbClr val="C00000"/>
              </a:buClr>
              <a:buSzPct val="100000"/>
            </a:pPr>
            <a:r>
              <a:rPr lang="en-US" sz="2400" b="1" dirty="0" smtClean="0">
                <a:solidFill>
                  <a:srgbClr val="00002E"/>
                </a:solidFill>
                <a:latin typeface="+mj-lt"/>
              </a:rPr>
              <a:t>Acts 4:12  </a:t>
            </a:r>
            <a:r>
              <a:rPr lang="en-US" sz="2400" dirty="0" smtClean="0">
                <a:solidFill>
                  <a:srgbClr val="00002E"/>
                </a:solidFill>
                <a:latin typeface="+mj-lt"/>
              </a:rPr>
              <a:t>"And there is salvation in no one else; for there is </a:t>
            </a:r>
            <a:r>
              <a:rPr lang="en-US" sz="2400" u="sng" dirty="0" smtClean="0">
                <a:solidFill>
                  <a:srgbClr val="00002E"/>
                </a:solidFill>
                <a:latin typeface="+mj-lt"/>
              </a:rPr>
              <a:t>no other name</a:t>
            </a:r>
            <a:r>
              <a:rPr lang="en-US" sz="2400" dirty="0" smtClean="0">
                <a:solidFill>
                  <a:srgbClr val="00002E"/>
                </a:solidFill>
                <a:latin typeface="+mj-lt"/>
              </a:rPr>
              <a:t> under heaven that has been given among men by which we must be saved.“</a:t>
            </a:r>
          </a:p>
          <a:p>
            <a:pPr>
              <a:buClr>
                <a:srgbClr val="C00000"/>
              </a:buClr>
              <a:buSzPct val="100000"/>
            </a:pPr>
            <a:r>
              <a:rPr lang="en-US" sz="2400" dirty="0" smtClean="0">
                <a:solidFill>
                  <a:srgbClr val="00002E"/>
                </a:solidFill>
                <a:latin typeface="+mj-lt"/>
              </a:rPr>
              <a:t>No other name: </a:t>
            </a:r>
            <a:r>
              <a:rPr lang="en-US" sz="2400" i="1" dirty="0" err="1" smtClean="0">
                <a:solidFill>
                  <a:srgbClr val="00002E"/>
                </a:solidFill>
                <a:latin typeface="+mj-lt"/>
              </a:rPr>
              <a:t>oude</a:t>
            </a:r>
            <a:r>
              <a:rPr lang="en-US" sz="2400" i="1" dirty="0" smtClean="0">
                <a:solidFill>
                  <a:srgbClr val="00002E"/>
                </a:solidFill>
                <a:latin typeface="+mj-lt"/>
              </a:rPr>
              <a:t> gar </a:t>
            </a:r>
            <a:r>
              <a:rPr lang="en-US" sz="2400" i="1" dirty="0" err="1" smtClean="0">
                <a:solidFill>
                  <a:srgbClr val="00002E"/>
                </a:solidFill>
                <a:latin typeface="+mj-lt"/>
              </a:rPr>
              <a:t>onoma</a:t>
            </a:r>
            <a:r>
              <a:rPr lang="en-US" sz="2400" i="1" dirty="0" smtClean="0">
                <a:solidFill>
                  <a:srgbClr val="00002E"/>
                </a:solidFill>
                <a:latin typeface="+mj-lt"/>
              </a:rPr>
              <a:t> </a:t>
            </a:r>
            <a:r>
              <a:rPr lang="en-US" sz="2400" i="1" dirty="0" err="1" smtClean="0">
                <a:solidFill>
                  <a:srgbClr val="00002E"/>
                </a:solidFill>
                <a:latin typeface="+mj-lt"/>
              </a:rPr>
              <a:t>estin</a:t>
            </a:r>
            <a:r>
              <a:rPr lang="en-US" sz="2400" i="1" dirty="0" smtClean="0">
                <a:solidFill>
                  <a:srgbClr val="00002E"/>
                </a:solidFill>
                <a:latin typeface="+mj-lt"/>
              </a:rPr>
              <a:t> </a:t>
            </a:r>
            <a:r>
              <a:rPr lang="en-US" sz="2400" i="1" dirty="0" err="1" smtClean="0">
                <a:solidFill>
                  <a:srgbClr val="00002E"/>
                </a:solidFill>
                <a:latin typeface="+mj-lt"/>
              </a:rPr>
              <a:t>heteron</a:t>
            </a:r>
            <a:endParaRPr lang="en-US" sz="2400" i="1" dirty="0" smtClean="0">
              <a:solidFill>
                <a:srgbClr val="00002E"/>
              </a:solidFill>
              <a:latin typeface="+mj-lt"/>
            </a:endParaRPr>
          </a:p>
          <a:p>
            <a:pPr>
              <a:buClr>
                <a:srgbClr val="C00000"/>
              </a:buClr>
              <a:buSzPct val="100000"/>
            </a:pPr>
            <a:r>
              <a:rPr lang="en-US" sz="2400" dirty="0" smtClean="0">
                <a:solidFill>
                  <a:srgbClr val="00002E"/>
                </a:solidFill>
                <a:latin typeface="+mj-lt"/>
              </a:rPr>
              <a:t> </a:t>
            </a:r>
            <a:r>
              <a:rPr lang="en-US" sz="2400" b="1" dirty="0" smtClean="0">
                <a:solidFill>
                  <a:srgbClr val="00002E"/>
                </a:solidFill>
                <a:latin typeface="+mj-lt"/>
              </a:rPr>
              <a:t>Romans 1:16  </a:t>
            </a:r>
            <a:r>
              <a:rPr lang="en-US" sz="2400" dirty="0" smtClean="0">
                <a:solidFill>
                  <a:srgbClr val="00002E"/>
                </a:solidFill>
                <a:latin typeface="+mj-lt"/>
              </a:rPr>
              <a:t>For I am not ashamed of the gospel, for it is the power of God for salvation to everyone who believes, to the Jew first and also to the Greek. </a:t>
            </a:r>
          </a:p>
          <a:p>
            <a:pPr>
              <a:buClr>
                <a:srgbClr val="C00000"/>
              </a:buClr>
              <a:buSzPct val="100000"/>
            </a:pPr>
            <a:r>
              <a:rPr lang="en-US" sz="2400" dirty="0" smtClean="0">
                <a:solidFill>
                  <a:srgbClr val="00002E"/>
                </a:solidFill>
                <a:latin typeface="+mj-lt"/>
              </a:rPr>
              <a:t>God is very consistent: His salvation model (Kinsman Redeemer), His worship model (Tabernacle), His celebration model (feasts) all point to Christ</a:t>
            </a:r>
          </a:p>
          <a:p>
            <a:pPr>
              <a:buClr>
                <a:srgbClr val="C00000"/>
              </a:buClr>
              <a:buSzPct val="100000"/>
            </a:pPr>
            <a:r>
              <a:rPr lang="en-US" sz="2400" b="1" dirty="0" smtClean="0">
                <a:solidFill>
                  <a:srgbClr val="00002E"/>
                </a:solidFill>
                <a:latin typeface="+mj-lt"/>
              </a:rPr>
              <a:t>Ephesians 1:10  </a:t>
            </a:r>
            <a:r>
              <a:rPr lang="en-US" sz="2400" dirty="0" smtClean="0">
                <a:solidFill>
                  <a:srgbClr val="00002E"/>
                </a:solidFill>
                <a:latin typeface="+mj-lt"/>
              </a:rPr>
              <a:t>…with a view to an administration suitable to the fullness of the times, that is, the </a:t>
            </a:r>
            <a:r>
              <a:rPr lang="en-US" sz="2400" u="sng" dirty="0" smtClean="0">
                <a:solidFill>
                  <a:srgbClr val="00002E"/>
                </a:solidFill>
                <a:latin typeface="+mj-lt"/>
              </a:rPr>
              <a:t>summing up of all things in Christ, things in the heavens and things on the earth. </a:t>
            </a: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buNone/>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normAutofit fontScale="90000"/>
          </a:bodyPr>
          <a:lstStyle/>
          <a:p>
            <a:r>
              <a:rPr lang="en-US" dirty="0" smtClean="0">
                <a:solidFill>
                  <a:schemeClr val="tx1">
                    <a:lumMod val="95000"/>
                    <a:lumOff val="5000"/>
                  </a:schemeClr>
                </a:solidFill>
              </a:rPr>
              <a:t>GOD WANTS PEOPLE TO BE SAVED</a:t>
            </a:r>
            <a:endParaRPr lang="en-US" dirty="0">
              <a:solidFill>
                <a:schemeClr val="tx1">
                  <a:lumMod val="95000"/>
                  <a:lumOff val="5000"/>
                </a:schemeClr>
              </a:solidFill>
            </a:endParaRPr>
          </a:p>
        </p:txBody>
      </p:sp>
      <p:sp>
        <p:nvSpPr>
          <p:cNvPr id="3" name="Content Placeholder 2"/>
          <p:cNvSpPr>
            <a:spLocks noGrp="1"/>
          </p:cNvSpPr>
          <p:nvPr>
            <p:ph idx="1"/>
          </p:nvPr>
        </p:nvSpPr>
        <p:spPr>
          <a:xfrm>
            <a:off x="0" y="1295400"/>
            <a:ext cx="9144000" cy="5562600"/>
          </a:xfrm>
        </p:spPr>
        <p:txBody>
          <a:bodyPr>
            <a:normAutofit/>
          </a:bodyPr>
          <a:lstStyle/>
          <a:p>
            <a:pPr>
              <a:spcBef>
                <a:spcPts val="300"/>
              </a:spcBef>
              <a:buClr>
                <a:srgbClr val="C00000"/>
              </a:buClr>
              <a:buSzPct val="100000"/>
            </a:pPr>
            <a:r>
              <a:rPr lang="en-US" sz="2400" b="1" dirty="0" smtClean="0">
                <a:solidFill>
                  <a:srgbClr val="00002E"/>
                </a:solidFill>
                <a:latin typeface="+mj-lt"/>
              </a:rPr>
              <a:t>1 Timothy 2:3-6  </a:t>
            </a:r>
            <a:r>
              <a:rPr lang="en-US" sz="2400" dirty="0" smtClean="0">
                <a:solidFill>
                  <a:srgbClr val="00002E"/>
                </a:solidFill>
                <a:latin typeface="+mj-lt"/>
              </a:rPr>
              <a:t>This is good and acceptable in the sight of God our Savior, who </a:t>
            </a:r>
            <a:r>
              <a:rPr lang="en-US" sz="2400" u="sng" dirty="0" smtClean="0">
                <a:solidFill>
                  <a:srgbClr val="00002E"/>
                </a:solidFill>
                <a:latin typeface="+mj-lt"/>
              </a:rPr>
              <a:t>desires</a:t>
            </a:r>
            <a:r>
              <a:rPr lang="en-US" sz="2400" dirty="0" smtClean="0">
                <a:solidFill>
                  <a:srgbClr val="00002E"/>
                </a:solidFill>
                <a:latin typeface="+mj-lt"/>
              </a:rPr>
              <a:t> all men to be saved and to come to the knowledge of the truth. For there is one God, and one mediator also between God and men, the man Christ Jesus,  who gave Himself as a ransom for all, the testimony given at the proper time. </a:t>
            </a:r>
          </a:p>
          <a:p>
            <a:pPr>
              <a:spcBef>
                <a:spcPts val="300"/>
              </a:spcBef>
              <a:buClr>
                <a:srgbClr val="C00000"/>
              </a:buClr>
              <a:buSzPct val="100000"/>
            </a:pPr>
            <a:r>
              <a:rPr lang="en-US" sz="2400" dirty="0" smtClean="0">
                <a:solidFill>
                  <a:srgbClr val="00002E"/>
                </a:solidFill>
                <a:latin typeface="+mj-lt"/>
              </a:rPr>
              <a:t>Desire: from </a:t>
            </a:r>
            <a:r>
              <a:rPr lang="en-US" sz="2400" i="1" dirty="0" err="1" smtClean="0">
                <a:solidFill>
                  <a:srgbClr val="00002E"/>
                </a:solidFill>
                <a:latin typeface="+mj-lt"/>
              </a:rPr>
              <a:t>thelo</a:t>
            </a:r>
            <a:r>
              <a:rPr lang="en-US" sz="2400" dirty="0" smtClean="0">
                <a:solidFill>
                  <a:srgbClr val="00002E"/>
                </a:solidFill>
                <a:latin typeface="+mj-lt"/>
              </a:rPr>
              <a:t>: to be willing; </a:t>
            </a:r>
            <a:r>
              <a:rPr lang="en-US" sz="2400" i="1" dirty="0" err="1" smtClean="0">
                <a:solidFill>
                  <a:srgbClr val="00002E"/>
                </a:solidFill>
                <a:latin typeface="+mj-lt"/>
              </a:rPr>
              <a:t>thelei</a:t>
            </a:r>
            <a:r>
              <a:rPr lang="en-US" sz="2400" dirty="0" smtClean="0">
                <a:solidFill>
                  <a:srgbClr val="00002E"/>
                </a:solidFill>
                <a:latin typeface="+mj-lt"/>
              </a:rPr>
              <a:t>, indicative mood</a:t>
            </a:r>
          </a:p>
          <a:p>
            <a:pPr>
              <a:spcBef>
                <a:spcPts val="300"/>
              </a:spcBef>
              <a:buClr>
                <a:srgbClr val="C00000"/>
              </a:buClr>
              <a:buSzPct val="100000"/>
              <a:buNone/>
            </a:pPr>
            <a:r>
              <a:rPr lang="en-US" sz="2400" dirty="0" smtClean="0">
                <a:solidFill>
                  <a:srgbClr val="00002E"/>
                </a:solidFill>
                <a:latin typeface="+mj-lt"/>
              </a:rPr>
              <a:t>    active option requiring a subjective impulse</a:t>
            </a:r>
          </a:p>
          <a:p>
            <a:pPr>
              <a:spcBef>
                <a:spcPts val="300"/>
              </a:spcBef>
              <a:buClr>
                <a:srgbClr val="C00000"/>
              </a:buClr>
              <a:buSzPct val="100000"/>
            </a:pPr>
            <a:r>
              <a:rPr lang="en-US" sz="2400" b="1" dirty="0" smtClean="0">
                <a:solidFill>
                  <a:srgbClr val="00002E"/>
                </a:solidFill>
                <a:latin typeface="+mj-lt"/>
              </a:rPr>
              <a:t>Matthew 28:18-20  </a:t>
            </a:r>
            <a:r>
              <a:rPr lang="en-US" sz="2400" dirty="0" smtClean="0">
                <a:solidFill>
                  <a:srgbClr val="00002E"/>
                </a:solidFill>
                <a:latin typeface="+mj-lt"/>
              </a:rPr>
              <a:t>And Jesus came up and 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a:t>
            </a:r>
          </a:p>
          <a:p>
            <a:pPr>
              <a:spcBef>
                <a:spcPts val="300"/>
              </a:spcBef>
              <a:buClr>
                <a:srgbClr val="C00000"/>
              </a:buClr>
              <a:buSzPct val="100000"/>
            </a:pPr>
            <a:endParaRPr lang="en-US" sz="2400" dirty="0" smtClean="0">
              <a:solidFill>
                <a:srgbClr val="00002E"/>
              </a:solidFill>
              <a:latin typeface="+mj-lt"/>
            </a:endParaRPr>
          </a:p>
          <a:p>
            <a:pPr>
              <a:spcBef>
                <a:spcPts val="300"/>
              </a:spcBef>
              <a:buClr>
                <a:srgbClr val="C00000"/>
              </a:buClr>
              <a:buSzPct val="100000"/>
            </a:pPr>
            <a:endParaRPr lang="en-US" sz="2400" dirty="0" smtClean="0">
              <a:solidFill>
                <a:srgbClr val="00002E"/>
              </a:solidFill>
              <a:latin typeface="+mj-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dirty="0" smtClean="0">
                <a:solidFill>
                  <a:schemeClr val="tx1">
                    <a:lumMod val="95000"/>
                    <a:lumOff val="5000"/>
                  </a:schemeClr>
                </a:solidFill>
              </a:rPr>
              <a:t>GOD PROVIDED THE MEANS</a:t>
            </a:r>
            <a:endParaRPr lang="en-US" dirty="0">
              <a:solidFill>
                <a:schemeClr val="tx1">
                  <a:lumMod val="95000"/>
                  <a:lumOff val="5000"/>
                </a:schemeClr>
              </a:solidFill>
            </a:endParaRPr>
          </a:p>
        </p:txBody>
      </p:sp>
      <p:sp>
        <p:nvSpPr>
          <p:cNvPr id="3" name="Content Placeholder 2"/>
          <p:cNvSpPr>
            <a:spLocks noGrp="1"/>
          </p:cNvSpPr>
          <p:nvPr>
            <p:ph idx="1"/>
          </p:nvPr>
        </p:nvSpPr>
        <p:spPr>
          <a:xfrm>
            <a:off x="0" y="1143000"/>
            <a:ext cx="9144000" cy="5715000"/>
          </a:xfrm>
        </p:spPr>
        <p:txBody>
          <a:bodyPr>
            <a:normAutofit/>
          </a:bodyPr>
          <a:lstStyle/>
          <a:p>
            <a:pPr>
              <a:buClr>
                <a:srgbClr val="C00000"/>
              </a:buClr>
              <a:buSzPct val="100000"/>
            </a:pPr>
            <a:r>
              <a:rPr lang="en-US" sz="2400" dirty="0" smtClean="0">
                <a:solidFill>
                  <a:srgbClr val="00002E"/>
                </a:solidFill>
                <a:latin typeface="+mj-lt"/>
              </a:rPr>
              <a:t>Redemption model:</a:t>
            </a:r>
          </a:p>
          <a:p>
            <a:pPr>
              <a:buClr>
                <a:srgbClr val="C00000"/>
              </a:buClr>
              <a:buSzPct val="100000"/>
              <a:buNone/>
            </a:pPr>
            <a:r>
              <a:rPr lang="en-US" sz="2400" dirty="0" smtClean="0">
                <a:solidFill>
                  <a:srgbClr val="00002E"/>
                </a:solidFill>
                <a:latin typeface="+mj-lt"/>
              </a:rPr>
              <a:t>    1.                                        3.</a:t>
            </a:r>
          </a:p>
          <a:p>
            <a:pPr>
              <a:buClr>
                <a:srgbClr val="C00000"/>
              </a:buClr>
              <a:buSzPct val="100000"/>
              <a:buNone/>
            </a:pPr>
            <a:r>
              <a:rPr lang="en-US" sz="2400" dirty="0" smtClean="0">
                <a:solidFill>
                  <a:srgbClr val="00002E"/>
                </a:solidFill>
                <a:latin typeface="+mj-lt"/>
              </a:rPr>
              <a:t>    2.                                        4.</a:t>
            </a:r>
          </a:p>
          <a:p>
            <a:pPr>
              <a:buClr>
                <a:srgbClr val="C00000"/>
              </a:buClr>
              <a:buSzPct val="100000"/>
            </a:pPr>
            <a:r>
              <a:rPr lang="en-US" sz="2400" dirty="0" smtClean="0">
                <a:solidFill>
                  <a:srgbClr val="00002E"/>
                </a:solidFill>
                <a:latin typeface="+mj-lt"/>
              </a:rPr>
              <a:t>Tabernacle model </a:t>
            </a:r>
          </a:p>
          <a:p>
            <a:pPr>
              <a:buClr>
                <a:srgbClr val="C00000"/>
              </a:buClr>
              <a:buSzPct val="100000"/>
              <a:buNone/>
            </a:pPr>
            <a:r>
              <a:rPr lang="en-US" sz="2400" dirty="0" smtClean="0">
                <a:solidFill>
                  <a:srgbClr val="00002E"/>
                </a:solidFill>
                <a:latin typeface="+mj-lt"/>
              </a:rPr>
              <a:t> </a:t>
            </a: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latin typeface="+mj-lt"/>
            </a:endParaRPr>
          </a:p>
          <a:p>
            <a:pPr>
              <a:buClr>
                <a:srgbClr val="C00000"/>
              </a:buClr>
              <a:buSzPct val="100000"/>
            </a:pPr>
            <a:endParaRPr lang="en-US" sz="2400" dirty="0" smtClean="0">
              <a:solidFill>
                <a:srgbClr val="00002E"/>
              </a:solidFill>
            </a:endParaRPr>
          </a:p>
          <a:p>
            <a:endParaRPr lang="en-US" dirty="0" smtClean="0">
              <a:solidFill>
                <a:srgbClr val="00002E"/>
              </a:solidFill>
            </a:endParaRPr>
          </a:p>
          <a:p>
            <a:endParaRPr lang="en-US" dirty="0"/>
          </a:p>
        </p:txBody>
      </p:sp>
      <p:pic>
        <p:nvPicPr>
          <p:cNvPr id="4" name="Picture 3"/>
          <p:cNvPicPr>
            <a:picLocks noChangeAspect="1" noChangeArrowheads="1"/>
          </p:cNvPicPr>
          <p:nvPr/>
        </p:nvPicPr>
        <p:blipFill>
          <a:blip r:embed="rId2" cstate="print"/>
          <a:srcRect/>
          <a:stretch>
            <a:fillRect/>
          </a:stretch>
        </p:blipFill>
        <p:spPr bwMode="auto">
          <a:xfrm>
            <a:off x="685800" y="2933788"/>
            <a:ext cx="7830171" cy="3924211"/>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2060"/>
                </a:solidFill>
              </a:rPr>
              <a:t>REQUIREMENTS OF THE LAW</a:t>
            </a:r>
            <a:endParaRPr lang="en-US" dirty="0">
              <a:solidFill>
                <a:srgbClr val="002060"/>
              </a:solidFill>
            </a:endParaRPr>
          </a:p>
        </p:txBody>
      </p:sp>
      <p:sp>
        <p:nvSpPr>
          <p:cNvPr id="3" name="Content Placeholder 2"/>
          <p:cNvSpPr>
            <a:spLocks noGrp="1"/>
          </p:cNvSpPr>
          <p:nvPr>
            <p:ph idx="1"/>
          </p:nvPr>
        </p:nvSpPr>
        <p:spPr>
          <a:xfrm>
            <a:off x="0" y="1600200"/>
            <a:ext cx="9144000" cy="5257800"/>
          </a:xfrm>
        </p:spPr>
        <p:txBody>
          <a:bodyPr>
            <a:normAutofit/>
          </a:bodyPr>
          <a:lstStyle/>
          <a:p>
            <a:pPr>
              <a:buClr>
                <a:srgbClr val="C00000"/>
              </a:buClr>
              <a:buSzPct val="100000"/>
            </a:pPr>
            <a:r>
              <a:rPr lang="en-US" sz="2400" b="1" dirty="0" smtClean="0">
                <a:solidFill>
                  <a:srgbClr val="002060"/>
                </a:solidFill>
                <a:latin typeface="+mj-lt"/>
              </a:rPr>
              <a:t>Romans 8:1-4  </a:t>
            </a:r>
            <a:r>
              <a:rPr lang="en-US" sz="2400" dirty="0" smtClean="0">
                <a:solidFill>
                  <a:srgbClr val="002060"/>
                </a:solidFill>
                <a:latin typeface="+mj-lt"/>
              </a:rPr>
              <a:t>Therefore there is now no condemnation for those who are in Christ Jesus. For the law of the Spirit of life in Christ Jesus has set you free from the law of sin and of death.  For what the Law could not do, weak as it was through the flesh, God did: sending His own Son in the likeness of sinful flesh and as an offering for sin, He condemned sin in the flesh,  so that the requirement of the Law might be fulfilled in us, who do not walk according to the flesh but according to the Spirit.</a:t>
            </a:r>
          </a:p>
          <a:p>
            <a:pPr>
              <a:buClr>
                <a:srgbClr val="C00000"/>
              </a:buClr>
              <a:buSzPct val="100000"/>
            </a:pPr>
            <a:r>
              <a:rPr lang="en-US" sz="2400" dirty="0" smtClean="0">
                <a:solidFill>
                  <a:srgbClr val="002060"/>
                </a:solidFill>
                <a:latin typeface="+mj-lt"/>
              </a:rPr>
              <a:t>Salvation from the pleasure of sin</a:t>
            </a:r>
          </a:p>
          <a:p>
            <a:pPr>
              <a:buClr>
                <a:srgbClr val="C00000"/>
              </a:buClr>
              <a:buSzPct val="100000"/>
            </a:pPr>
            <a:r>
              <a:rPr lang="en-US" sz="2400" dirty="0" smtClean="0">
                <a:solidFill>
                  <a:srgbClr val="002060"/>
                </a:solidFill>
                <a:latin typeface="+mj-lt"/>
              </a:rPr>
              <a:t>Salvation from the penalty of sin</a:t>
            </a:r>
          </a:p>
          <a:p>
            <a:pPr>
              <a:buClr>
                <a:srgbClr val="C00000"/>
              </a:buClr>
              <a:buSzPct val="100000"/>
            </a:pPr>
            <a:r>
              <a:rPr lang="en-US" sz="2400" dirty="0" smtClean="0">
                <a:solidFill>
                  <a:srgbClr val="002060"/>
                </a:solidFill>
                <a:latin typeface="+mj-lt"/>
              </a:rPr>
              <a:t>Salvation from the power of sin</a:t>
            </a:r>
          </a:p>
          <a:p>
            <a:pPr>
              <a:buClr>
                <a:srgbClr val="C00000"/>
              </a:buClr>
              <a:buSzPct val="100000"/>
            </a:pPr>
            <a:r>
              <a:rPr lang="en-US" sz="2400" dirty="0" smtClean="0">
                <a:solidFill>
                  <a:srgbClr val="002060"/>
                </a:solidFill>
                <a:latin typeface="+mj-lt"/>
              </a:rPr>
              <a:t>Salvation from the presence of sin </a:t>
            </a:r>
          </a:p>
          <a:p>
            <a:pPr>
              <a:buClr>
                <a:srgbClr val="C00000"/>
              </a:buClr>
              <a:buSzPct val="100000"/>
              <a:buNone/>
            </a:pPr>
            <a:endParaRPr lang="en-US" sz="2400" dirty="0" smtClean="0">
              <a:solidFill>
                <a:srgbClr val="002060"/>
              </a:solidFill>
              <a:latin typeface="+mj-lt"/>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LuckyTi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ucky Tie">
      <a:fillStyleLst>
        <a:solidFill>
          <a:schemeClr val="phClr">
            <a:tint val="100000"/>
            <a:shade val="100000"/>
            <a:hueMod val="100000"/>
            <a:satMod val="100000"/>
          </a:schemeClr>
        </a:solidFill>
        <a:gradFill rotWithShape="1">
          <a:gsLst>
            <a:gs pos="0">
              <a:schemeClr val="phClr">
                <a:tint val="100000"/>
                <a:shade val="50000"/>
                <a:hueMod val="100000"/>
                <a:satMod val="90000"/>
              </a:schemeClr>
            </a:gs>
            <a:gs pos="50000">
              <a:schemeClr val="phClr">
                <a:tint val="50000"/>
                <a:shade val="100000"/>
                <a:hueMod val="100000"/>
                <a:satMod val="100000"/>
              </a:schemeClr>
            </a:gs>
            <a:gs pos="100000">
              <a:schemeClr val="phClr">
                <a:tint val="100000"/>
                <a:shade val="50000"/>
                <a:hueMod val="100000"/>
                <a:satMod val="90000"/>
              </a:schemeClr>
            </a:gs>
          </a:gsLst>
          <a:lin ang="1800000" scaled="1"/>
        </a:gradFill>
        <a:solidFill>
          <a:schemeClr val="phClr">
            <a:tint val="100000"/>
            <a:shade val="100000"/>
            <a:hueMod val="100000"/>
            <a:satMod val="100000"/>
          </a:schemeClr>
        </a:solidFill>
      </a:fillStyleLst>
      <a:lnStyleLst>
        <a:ln w="20000" cap="flat" cmpd="sng" algn="ctr">
          <a:solidFill>
            <a:schemeClr val="phClr"/>
          </a:solidFill>
          <a:prstDash val="solid"/>
        </a:ln>
        <a:ln w="30000" cap="flat" cmpd="sng" algn="ctr">
          <a:solidFill>
            <a:schemeClr val="phClr"/>
          </a:solidFill>
          <a:prstDash val="solid"/>
        </a:ln>
        <a:ln w="40000" cap="flat" cmpd="dbl" algn="ctr">
          <a:solidFill>
            <a:schemeClr val="phClr"/>
          </a:solidFill>
          <a:prstDash val="solid"/>
        </a:ln>
      </a:lnStyleLst>
      <a:effectStyleLst>
        <a:effectStyle>
          <a:effectLst>
            <a:glow rad="12700">
              <a:schemeClr val="phClr">
                <a:tint val="100000"/>
                <a:shade val="100000"/>
                <a:alpha val="50196"/>
                <a:hueMod val="100000"/>
                <a:satMod val="100000"/>
              </a:schemeClr>
            </a:glow>
          </a:effectLst>
        </a:effectStyle>
        <a:effectStyle>
          <a:effectLst>
            <a:innerShdw blurRad="25400" dist="38100" dir="2700000">
              <a:schemeClr val="phClr">
                <a:tint val="90000"/>
                <a:shade val="100000"/>
                <a:hueMod val="100000"/>
                <a:satMod val="100000"/>
              </a:schemeClr>
            </a:innerShdw>
          </a:effectLst>
        </a:effectStyle>
        <a:effectStyle>
          <a:effectLst>
            <a:innerShdw blurRad="25400" dist="38100" dir="2700000">
              <a:schemeClr val="phClr">
                <a:tint val="100000"/>
                <a:shade val="50000"/>
                <a:hueMod val="100000"/>
                <a:satMod val="100000"/>
              </a:schemeClr>
            </a:innerShdw>
          </a:effectLst>
          <a:scene3d>
            <a:camera prst="orthographicFront"/>
            <a:lightRig rig="soft" dir="t"/>
          </a:scene3d>
          <a:sp3d extrusionH="76200" prstMaterial="matte">
            <a:bevelT h="50800"/>
            <a:bevelB w="0" h="0"/>
            <a:extrusionClr>
              <a:schemeClr val="accent3">
                <a:tint val="40000"/>
              </a:schemeClr>
            </a:extrusionClr>
          </a:sp3d>
        </a:effectStyle>
      </a:effectStyleLst>
      <a:bgFillStyleLst>
        <a:gradFill rotWithShape="1">
          <a:gsLst>
            <a:gs pos="0">
              <a:schemeClr val="phClr">
                <a:tint val="100000"/>
                <a:shade val="50000"/>
                <a:hueMod val="100000"/>
                <a:satMod val="100000"/>
              </a:schemeClr>
            </a:gs>
            <a:gs pos="40000">
              <a:schemeClr val="phClr">
                <a:tint val="85000"/>
                <a:shade val="100000"/>
                <a:hueMod val="100000"/>
                <a:satMod val="100000"/>
              </a:schemeClr>
            </a:gs>
            <a:gs pos="100000">
              <a:schemeClr val="phClr">
                <a:tint val="100000"/>
                <a:shade val="50000"/>
                <a:hueMod val="100000"/>
                <a:satMod val="100000"/>
              </a:schemeClr>
            </a:gs>
          </a:gsLst>
          <a:lin ang="2700000" scaled="1"/>
        </a:gradFill>
        <a:blipFill>
          <a:blip xmlns:r="http://schemas.openxmlformats.org/officeDocument/2006/relationships" r:embed="rId1">
            <a:duotone>
              <a:schemeClr val="phClr">
                <a:tint val="100000"/>
                <a:shade val="60000"/>
                <a:hueMod val="100000"/>
                <a:satMod val="100000"/>
              </a:schemeClr>
              <a:schemeClr val="phClr">
                <a:tint val="70000"/>
                <a:shade val="100000"/>
                <a:hueMod val="100000"/>
                <a:satMod val="100000"/>
              </a:schemeClr>
            </a:duotone>
          </a:blip>
          <a:stretch>
            <a:fillRect/>
          </a:stretch>
        </a:blipFill>
        <a:blipFill>
          <a:blip xmlns:r="http://schemas.openxmlformats.org/officeDocument/2006/relationships" r:embed="rId2">
            <a:duotone>
              <a:schemeClr val="phClr">
                <a:tint val="100000"/>
                <a:shade val="60000"/>
                <a:hueMod val="100000"/>
                <a:satMod val="100000"/>
              </a:schemeClr>
              <a:schemeClr val="phClr">
                <a:tint val="70000"/>
                <a:shade val="100000"/>
                <a:hueMod val="100000"/>
                <a:satMod val="10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1754</TotalTime>
  <Words>1189</Words>
  <Application>Microsoft Office PowerPoint</Application>
  <PresentationFormat>On-screen Show (4:3)</PresentationFormat>
  <Paragraphs>116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LuckyTie</vt:lpstr>
      <vt:lpstr>THE GREAT EXCHANGE The Emerging Church</vt:lpstr>
      <vt:lpstr>EMERGING MUSIC</vt:lpstr>
      <vt:lpstr>DOUG PAGITT</vt:lpstr>
      <vt:lpstr>HERESY #6: UNIVERSALISM</vt:lpstr>
      <vt:lpstr>DEFINITIONS</vt:lpstr>
      <vt:lpstr>THE DOCTRINE</vt:lpstr>
      <vt:lpstr>GOD WANTS PEOPLE TO BE SAVED</vt:lpstr>
      <vt:lpstr>GOD PROVIDED THE MEANS</vt:lpstr>
      <vt:lpstr>REQUIREMENTS OF THE LAW</vt:lpstr>
      <vt:lpstr>ASSURANCE OF SALVATION</vt:lpstr>
      <vt:lpstr>SUMMARY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 </cp:lastModifiedBy>
  <cp:revision>19</cp:revision>
  <dcterms:created xsi:type="dcterms:W3CDTF">2012-07-31T18:20:03Z</dcterms:created>
  <dcterms:modified xsi:type="dcterms:W3CDTF">2012-10-23T18:21:30Z</dcterms:modified>
</cp:coreProperties>
</file>