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8" r:id="rId4"/>
    <p:sldId id="259" r:id="rId5"/>
    <p:sldId id="260" r:id="rId6"/>
    <p:sldId id="264" r:id="rId7"/>
    <p:sldId id="261" r:id="rId8"/>
    <p:sldId id="263" r:id="rId9"/>
    <p:sldId id="265" r:id="rId10"/>
    <p:sldId id="266" r:id="rId11"/>
    <p:sldId id="267" r:id="rId12"/>
    <p:sldId id="268"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4" d="100"/>
          <a:sy n="74" d="100"/>
        </p:scale>
        <p:origin x="-127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3/13/2013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3/13/2013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3/13/2013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3/13/2013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3/13/2013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3/13/2013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3/13/2013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3/13/2013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3/13/2013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3/13/2013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3/13/2013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3/13/2013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3/13/2013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3/13/2013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OUR ULTIMATE HEALING</a:t>
            </a:r>
            <a:endParaRPr lang="en-US" dirty="0">
              <a:solidFill>
                <a:srgbClr val="000042"/>
              </a:solidFill>
            </a:endParaRPr>
          </a:p>
        </p:txBody>
      </p:sp>
      <p:sp>
        <p:nvSpPr>
          <p:cNvPr id="3" name="Content Placeholder 2"/>
          <p:cNvSpPr>
            <a:spLocks noGrp="1"/>
          </p:cNvSpPr>
          <p:nvPr>
            <p:ph idx="1"/>
          </p:nvPr>
        </p:nvSpPr>
        <p:spPr/>
        <p:txBody>
          <a:bodyPr>
            <a:normAutofit lnSpcReduction="10000"/>
          </a:bodyPr>
          <a:lstStyle/>
          <a:p>
            <a:r>
              <a:rPr lang="en-US" sz="2800" b="1" dirty="0" smtClean="0">
                <a:solidFill>
                  <a:srgbClr val="000042"/>
                </a:solidFill>
                <a:latin typeface="Tahoma" pitchFamily="34" charset="0"/>
                <a:cs typeface="Tahoma" pitchFamily="34" charset="0"/>
              </a:rPr>
              <a:t>1 Peter 2:24 </a:t>
            </a:r>
            <a:r>
              <a:rPr lang="en-US" sz="2800" dirty="0" smtClean="0">
                <a:solidFill>
                  <a:srgbClr val="000042"/>
                </a:solidFill>
                <a:latin typeface="Tahoma" pitchFamily="34" charset="0"/>
                <a:cs typeface="Tahoma" pitchFamily="34" charset="0"/>
              </a:rPr>
              <a:t>…and </a:t>
            </a:r>
            <a:r>
              <a:rPr lang="en-US" sz="2800" dirty="0" smtClean="0">
                <a:solidFill>
                  <a:srgbClr val="000042"/>
                </a:solidFill>
                <a:latin typeface="Tahoma" pitchFamily="34" charset="0"/>
                <a:cs typeface="Tahoma" pitchFamily="34" charset="0"/>
              </a:rPr>
              <a:t>He Himself bore our sins in His body on the cross, so that we might die to sin and live to righteousness; for by His wounds you were healed. </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Healed: </a:t>
            </a:r>
            <a:r>
              <a:rPr lang="en-US" sz="2800" i="1" dirty="0" err="1" smtClean="0">
                <a:solidFill>
                  <a:srgbClr val="000042"/>
                </a:solidFill>
                <a:latin typeface="Tahoma" pitchFamily="34" charset="0"/>
                <a:cs typeface="Tahoma" pitchFamily="34" charset="0"/>
              </a:rPr>
              <a:t>iaomai</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to be cured; to be made whole</a:t>
            </a:r>
          </a:p>
          <a:p>
            <a:r>
              <a:rPr lang="en-US" sz="2800" b="1" dirty="0" smtClean="0">
                <a:solidFill>
                  <a:srgbClr val="000042"/>
                </a:solidFill>
                <a:latin typeface="Tahoma" pitchFamily="34" charset="0"/>
                <a:cs typeface="Tahoma" pitchFamily="34" charset="0"/>
              </a:rPr>
              <a:t>Acts 28:27 </a:t>
            </a:r>
          </a:p>
          <a:p>
            <a:pPr>
              <a:buNone/>
            </a:pPr>
            <a:r>
              <a:rPr lang="en-US" sz="2800" dirty="0" smtClean="0">
                <a:solidFill>
                  <a:srgbClr val="000042"/>
                </a:solidFill>
                <a:latin typeface="Tahoma" pitchFamily="34" charset="0"/>
                <a:cs typeface="Tahoma" pitchFamily="34" charset="0"/>
              </a:rPr>
              <a:t>            For the heart of this people has become dull,</a:t>
            </a:r>
          </a:p>
          <a:p>
            <a:pPr>
              <a:buNone/>
            </a:pPr>
            <a:r>
              <a:rPr lang="en-US" sz="2800" dirty="0" smtClean="0">
                <a:solidFill>
                  <a:srgbClr val="000042"/>
                </a:solidFill>
                <a:latin typeface="Tahoma" pitchFamily="34" charset="0"/>
                <a:cs typeface="Tahoma" pitchFamily="34" charset="0"/>
              </a:rPr>
              <a:t>            And with their ears they scarcely hear,</a:t>
            </a:r>
          </a:p>
          <a:p>
            <a:pPr>
              <a:buNone/>
            </a:pPr>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And they have closed their eyes;</a:t>
            </a:r>
          </a:p>
          <a:p>
            <a:pPr>
              <a:buNone/>
            </a:pPr>
            <a:r>
              <a:rPr lang="en-US" sz="2800" dirty="0" smtClean="0">
                <a:solidFill>
                  <a:srgbClr val="000042"/>
                </a:solidFill>
                <a:latin typeface="Tahoma" pitchFamily="34" charset="0"/>
                <a:cs typeface="Tahoma" pitchFamily="34" charset="0"/>
              </a:rPr>
              <a:t>            Otherwise they might see with their eyes,</a:t>
            </a:r>
          </a:p>
          <a:p>
            <a:pPr>
              <a:buNone/>
            </a:pPr>
            <a:r>
              <a:rPr lang="en-US" sz="2800" dirty="0" smtClean="0">
                <a:solidFill>
                  <a:srgbClr val="000042"/>
                </a:solidFill>
                <a:latin typeface="Tahoma" pitchFamily="34" charset="0"/>
                <a:cs typeface="Tahoma" pitchFamily="34" charset="0"/>
              </a:rPr>
              <a:t>            And hear with their ears,</a:t>
            </a:r>
          </a:p>
          <a:p>
            <a:pPr>
              <a:buNone/>
            </a:pPr>
            <a:r>
              <a:rPr lang="en-US" sz="2800" dirty="0" smtClean="0">
                <a:solidFill>
                  <a:srgbClr val="000042"/>
                </a:solidFill>
                <a:latin typeface="Tahoma" pitchFamily="34" charset="0"/>
                <a:cs typeface="Tahoma" pitchFamily="34" charset="0"/>
              </a:rPr>
              <a:t>            And understand with their heart and return,</a:t>
            </a:r>
          </a:p>
          <a:p>
            <a:pPr>
              <a:buNone/>
            </a:pPr>
            <a:r>
              <a:rPr lang="en-US" sz="2800" dirty="0" smtClean="0">
                <a:solidFill>
                  <a:srgbClr val="000042"/>
                </a:solidFill>
                <a:latin typeface="Tahoma" pitchFamily="34" charset="0"/>
                <a:cs typeface="Tahoma" pitchFamily="34" charset="0"/>
              </a:rPr>
              <a:t>            And I would HEAL THEM." ' </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42"/>
                </a:solidFill>
              </a:rPr>
              <a:t>HEALING OF THOSE WHO STRAYED</a:t>
            </a:r>
            <a:endParaRPr lang="en-US" dirty="0">
              <a:solidFill>
                <a:srgbClr val="000042"/>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rgbClr val="000042"/>
                </a:solidFill>
                <a:latin typeface="Tahoma" pitchFamily="34" charset="0"/>
                <a:cs typeface="Tahoma" pitchFamily="34" charset="0"/>
              </a:rPr>
              <a:t>1 Peter 2:25 </a:t>
            </a:r>
            <a:r>
              <a:rPr lang="en-US" b="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For you were continually straying like sheep, but now you have returned to the Shepherd and Guardian of your souls.</a:t>
            </a:r>
          </a:p>
          <a:p>
            <a:r>
              <a:rPr lang="en-US" dirty="0" smtClean="0">
                <a:solidFill>
                  <a:srgbClr val="000042"/>
                </a:solidFill>
                <a:latin typeface="Tahoma" pitchFamily="34" charset="0"/>
                <a:cs typeface="Tahoma" pitchFamily="34" charset="0"/>
              </a:rPr>
              <a:t>Shepherd: </a:t>
            </a:r>
            <a:r>
              <a:rPr lang="en-US" i="1" dirty="0" err="1" smtClean="0">
                <a:solidFill>
                  <a:srgbClr val="000042"/>
                </a:solidFill>
                <a:latin typeface="Tahoma" pitchFamily="34" charset="0"/>
                <a:cs typeface="Tahoma" pitchFamily="34" charset="0"/>
              </a:rPr>
              <a:t>poimen</a:t>
            </a:r>
            <a:r>
              <a:rPr lang="en-US" i="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one who pastors </a:t>
            </a:r>
          </a:p>
          <a:p>
            <a:r>
              <a:rPr lang="en-US" dirty="0" smtClean="0">
                <a:solidFill>
                  <a:srgbClr val="000042"/>
                </a:solidFill>
                <a:latin typeface="Tahoma" pitchFamily="34" charset="0"/>
                <a:cs typeface="Tahoma" pitchFamily="34" charset="0"/>
              </a:rPr>
              <a:t>Guardian: </a:t>
            </a:r>
            <a:r>
              <a:rPr lang="en-US" i="1" dirty="0" err="1" smtClean="0">
                <a:solidFill>
                  <a:srgbClr val="000042"/>
                </a:solidFill>
                <a:latin typeface="Tahoma" pitchFamily="34" charset="0"/>
                <a:cs typeface="Tahoma" pitchFamily="34" charset="0"/>
              </a:rPr>
              <a:t>episkopos</a:t>
            </a:r>
            <a:r>
              <a:rPr lang="en-US" i="1" dirty="0" smtClean="0">
                <a:solidFill>
                  <a:srgbClr val="000042"/>
                </a:solidFill>
                <a:latin typeface="Tahoma" pitchFamily="34" charset="0"/>
                <a:cs typeface="Tahoma" pitchFamily="34" charset="0"/>
              </a:rPr>
              <a:t>:</a:t>
            </a:r>
            <a:r>
              <a:rPr lang="en-US" dirty="0" smtClean="0">
                <a:solidFill>
                  <a:srgbClr val="000042"/>
                </a:solidFill>
                <a:latin typeface="Tahoma" pitchFamily="34" charset="0"/>
                <a:cs typeface="Tahoma" pitchFamily="34" charset="0"/>
              </a:rPr>
              <a:t> a bishop; an overseer</a:t>
            </a:r>
          </a:p>
          <a:p>
            <a:r>
              <a:rPr lang="en-US" b="1" dirty="0" smtClean="0">
                <a:solidFill>
                  <a:srgbClr val="000042"/>
                </a:solidFill>
                <a:latin typeface="Tahoma" pitchFamily="34" charset="0"/>
                <a:cs typeface="Tahoma" pitchFamily="34" charset="0"/>
              </a:rPr>
              <a:t>John 10:11-15 </a:t>
            </a:r>
            <a:r>
              <a:rPr lang="en-US" b="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“I </a:t>
            </a:r>
            <a:r>
              <a:rPr lang="en-US" dirty="0" smtClean="0">
                <a:solidFill>
                  <a:srgbClr val="000042"/>
                </a:solidFill>
                <a:latin typeface="Tahoma" pitchFamily="34" charset="0"/>
                <a:cs typeface="Tahoma" pitchFamily="34" charset="0"/>
              </a:rPr>
              <a:t>am the good shepherd; the good shepherd lays down His life for the sheep. </a:t>
            </a:r>
            <a:r>
              <a:rPr lang="en-US" dirty="0" smtClean="0">
                <a:solidFill>
                  <a:srgbClr val="000042"/>
                </a:solidFill>
                <a:latin typeface="Tahoma" pitchFamily="34" charset="0"/>
                <a:cs typeface="Tahoma" pitchFamily="34" charset="0"/>
              </a:rPr>
              <a:t>He </a:t>
            </a:r>
            <a:r>
              <a:rPr lang="en-US" dirty="0" smtClean="0">
                <a:solidFill>
                  <a:srgbClr val="000042"/>
                </a:solidFill>
                <a:latin typeface="Tahoma" pitchFamily="34" charset="0"/>
                <a:cs typeface="Tahoma" pitchFamily="34" charset="0"/>
              </a:rPr>
              <a:t>who is a hired hand, and not a shepherd, who is not the owner of the sheep, sees the wolf coming, and leaves the sheep and flees, and the wolf snatches them and scatters them. </a:t>
            </a:r>
            <a:r>
              <a:rPr lang="en-US" dirty="0" smtClean="0">
                <a:solidFill>
                  <a:srgbClr val="000042"/>
                </a:solidFill>
                <a:latin typeface="Tahoma" pitchFamily="34" charset="0"/>
                <a:cs typeface="Tahoma" pitchFamily="34" charset="0"/>
              </a:rPr>
              <a:t>He </a:t>
            </a:r>
            <a:r>
              <a:rPr lang="en-US" dirty="0" smtClean="0">
                <a:solidFill>
                  <a:srgbClr val="000042"/>
                </a:solidFill>
                <a:latin typeface="Tahoma" pitchFamily="34" charset="0"/>
                <a:cs typeface="Tahoma" pitchFamily="34" charset="0"/>
              </a:rPr>
              <a:t>flees because he is a hired hand and is not concerned about the sheep. </a:t>
            </a:r>
            <a:r>
              <a:rPr lang="en-US" dirty="0" smtClean="0">
                <a:solidFill>
                  <a:srgbClr val="000042"/>
                </a:solidFill>
                <a:latin typeface="Tahoma" pitchFamily="34" charset="0"/>
                <a:cs typeface="Tahoma" pitchFamily="34" charset="0"/>
              </a:rPr>
              <a:t>I </a:t>
            </a:r>
            <a:r>
              <a:rPr lang="en-US" dirty="0" smtClean="0">
                <a:solidFill>
                  <a:srgbClr val="000042"/>
                </a:solidFill>
                <a:latin typeface="Tahoma" pitchFamily="34" charset="0"/>
                <a:cs typeface="Tahoma" pitchFamily="34" charset="0"/>
              </a:rPr>
              <a:t>am the good shepherd, and I know My own and My own know Me, </a:t>
            </a:r>
            <a:r>
              <a:rPr lang="en-US" dirty="0" smtClean="0">
                <a:solidFill>
                  <a:srgbClr val="000042"/>
                </a:solidFill>
                <a:latin typeface="Tahoma" pitchFamily="34" charset="0"/>
                <a:cs typeface="Tahoma" pitchFamily="34" charset="0"/>
              </a:rPr>
              <a:t>even </a:t>
            </a:r>
            <a:r>
              <a:rPr lang="en-US" dirty="0" smtClean="0">
                <a:solidFill>
                  <a:srgbClr val="000042"/>
                </a:solidFill>
                <a:latin typeface="Tahoma" pitchFamily="34" charset="0"/>
                <a:cs typeface="Tahoma" pitchFamily="34" charset="0"/>
              </a:rPr>
              <a:t>as the Father knows Me and I know the Father; and I lay down My life for the sheep</a:t>
            </a:r>
            <a:r>
              <a:rPr lang="en-US" dirty="0" smtClean="0">
                <a:solidFill>
                  <a:srgbClr val="000042"/>
                </a:solidFill>
                <a:latin typeface="Tahoma" pitchFamily="34" charset="0"/>
                <a:cs typeface="Tahoma" pitchFamily="34" charset="0"/>
              </a:rPr>
              <a:t>.” </a:t>
            </a:r>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000042"/>
                </a:solidFill>
              </a:rPr>
              <a:t>GOD’S ORDERS SUPERCEDE</a:t>
            </a:r>
            <a:br>
              <a:rPr lang="en-US" smtClean="0">
                <a:solidFill>
                  <a:srgbClr val="000042"/>
                </a:solidFill>
              </a:rPr>
            </a:br>
            <a:endParaRPr lang="en-US" dirty="0">
              <a:solidFill>
                <a:srgbClr val="000042"/>
              </a:solidFill>
            </a:endParaRPr>
          </a:p>
        </p:txBody>
      </p:sp>
      <p:sp>
        <p:nvSpPr>
          <p:cNvPr id="3" name="Content Placeholder 2"/>
          <p:cNvSpPr>
            <a:spLocks noGrp="1"/>
          </p:cNvSpPr>
          <p:nvPr>
            <p:ph idx="1"/>
          </p:nvPr>
        </p:nvSpPr>
        <p:spPr/>
        <p:txBody>
          <a:bodyPr>
            <a:normAutofit fontScale="85000" lnSpcReduction="10000"/>
          </a:bodyPr>
          <a:lstStyle/>
          <a:p>
            <a:r>
              <a:rPr lang="en-US" b="1" dirty="0" smtClean="0">
                <a:solidFill>
                  <a:srgbClr val="000042"/>
                </a:solidFill>
                <a:latin typeface="Tahoma" pitchFamily="34" charset="0"/>
                <a:cs typeface="Tahoma" pitchFamily="34" charset="0"/>
              </a:rPr>
              <a:t>Acts 5:27-32 </a:t>
            </a:r>
            <a:r>
              <a:rPr lang="en-US" b="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When they had brought them, they stood them before the Council. The high priest questioned them, </a:t>
            </a:r>
            <a:r>
              <a:rPr lang="en-US" dirty="0" smtClean="0">
                <a:solidFill>
                  <a:srgbClr val="000042"/>
                </a:solidFill>
                <a:latin typeface="Tahoma" pitchFamily="34" charset="0"/>
                <a:cs typeface="Tahoma" pitchFamily="34" charset="0"/>
              </a:rPr>
              <a:t>saying</a:t>
            </a:r>
            <a:r>
              <a:rPr lang="en-US" dirty="0" smtClean="0">
                <a:solidFill>
                  <a:srgbClr val="000042"/>
                </a:solidFill>
                <a:latin typeface="Tahoma" pitchFamily="34" charset="0"/>
                <a:cs typeface="Tahoma" pitchFamily="34" charset="0"/>
              </a:rPr>
              <a:t>, "We gave you strict orders not to continue teaching in this name, and yet, you have filled Jerusalem with your teaching and intend to bring this man's blood upon us</a:t>
            </a:r>
            <a:r>
              <a:rPr lang="en-US" dirty="0" smtClean="0">
                <a:solidFill>
                  <a:srgbClr val="000042"/>
                </a:solidFill>
                <a:latin typeface="Tahoma" pitchFamily="34" charset="0"/>
                <a:cs typeface="Tahoma" pitchFamily="34" charset="0"/>
              </a:rPr>
              <a:t>.” But </a:t>
            </a:r>
            <a:r>
              <a:rPr lang="en-US" dirty="0" smtClean="0">
                <a:solidFill>
                  <a:srgbClr val="000042"/>
                </a:solidFill>
                <a:latin typeface="Tahoma" pitchFamily="34" charset="0"/>
                <a:cs typeface="Tahoma" pitchFamily="34" charset="0"/>
              </a:rPr>
              <a:t>Peter and the apostles answered, "We must obey God rather than men. </a:t>
            </a:r>
            <a:r>
              <a:rPr lang="en-US" dirty="0" smtClean="0">
                <a:solidFill>
                  <a:srgbClr val="000042"/>
                </a:solidFill>
                <a:latin typeface="Tahoma" pitchFamily="34" charset="0"/>
                <a:cs typeface="Tahoma" pitchFamily="34" charset="0"/>
              </a:rPr>
              <a:t> The </a:t>
            </a:r>
            <a:r>
              <a:rPr lang="en-US" dirty="0" smtClean="0">
                <a:solidFill>
                  <a:srgbClr val="000042"/>
                </a:solidFill>
                <a:latin typeface="Tahoma" pitchFamily="34" charset="0"/>
                <a:cs typeface="Tahoma" pitchFamily="34" charset="0"/>
              </a:rPr>
              <a:t>God of our fathers raised up Jesus, whom you had put to death by hanging Him on a cross. </a:t>
            </a:r>
            <a:r>
              <a:rPr lang="en-US" dirty="0" smtClean="0">
                <a:solidFill>
                  <a:srgbClr val="000042"/>
                </a:solidFill>
                <a:latin typeface="Tahoma" pitchFamily="34" charset="0"/>
                <a:cs typeface="Tahoma" pitchFamily="34" charset="0"/>
              </a:rPr>
              <a:t> He </a:t>
            </a:r>
            <a:r>
              <a:rPr lang="en-US" dirty="0" smtClean="0">
                <a:solidFill>
                  <a:srgbClr val="000042"/>
                </a:solidFill>
                <a:latin typeface="Tahoma" pitchFamily="34" charset="0"/>
                <a:cs typeface="Tahoma" pitchFamily="34" charset="0"/>
              </a:rPr>
              <a:t>is the one whom God exalted to His right hand as a Prince and a Savior, to grant repentance to Israel, and forgiveness of sins. </a:t>
            </a:r>
            <a:r>
              <a:rPr lang="en-US" dirty="0" smtClean="0">
                <a:solidFill>
                  <a:srgbClr val="000042"/>
                </a:solidFill>
                <a:latin typeface="Tahoma" pitchFamily="34" charset="0"/>
                <a:cs typeface="Tahoma" pitchFamily="34" charset="0"/>
              </a:rPr>
              <a:t> And </a:t>
            </a:r>
            <a:r>
              <a:rPr lang="en-US" dirty="0" smtClean="0">
                <a:solidFill>
                  <a:srgbClr val="000042"/>
                </a:solidFill>
                <a:latin typeface="Tahoma" pitchFamily="34" charset="0"/>
                <a:cs typeface="Tahoma" pitchFamily="34" charset="0"/>
              </a:rPr>
              <a:t>we are witnesses of these things; and so is the Holy Spirit, whom God has given to those who obey Him</a:t>
            </a:r>
            <a:r>
              <a:rPr lang="en-US" dirty="0" smtClean="0">
                <a:solidFill>
                  <a:srgbClr val="000042"/>
                </a:solidFill>
                <a:latin typeface="Tahoma" pitchFamily="34" charset="0"/>
                <a:cs typeface="Tahoma" pitchFamily="34" charset="0"/>
              </a:rPr>
              <a:t>.”</a:t>
            </a:r>
            <a:endParaRPr lang="en-US" dirty="0" smtClean="0">
              <a:solidFill>
                <a:srgbClr val="000042"/>
              </a:solidFill>
              <a:latin typeface="Tahoma" pitchFamily="34" charset="0"/>
              <a:cs typeface="Tahoma" pitchFamily="34" charset="0"/>
            </a:endParaRPr>
          </a:p>
          <a:p>
            <a:endParaRPr lang="en-US"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a:bodyPr>
          <a:lstStyle/>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a:t>
            </a:r>
            <a:r>
              <a:rPr lang="en-US" sz="2800" u="sng" dirty="0" smtClean="0">
                <a:solidFill>
                  <a:schemeClr val="tx2">
                    <a:lumMod val="50000"/>
                  </a:schemeClr>
                </a:solidFill>
                <a:latin typeface="Tahoma" pitchFamily="34" charset="0"/>
                <a:cs typeface="Tahoma" pitchFamily="34" charset="0"/>
              </a:rPr>
              <a:t>minds</a:t>
            </a:r>
            <a:r>
              <a:rPr lang="en-US" sz="2800"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sz="2800" dirty="0" smtClean="0">
                <a:solidFill>
                  <a:schemeClr val="tx2">
                    <a:lumMod val="50000"/>
                  </a:schemeClr>
                </a:solidFill>
                <a:latin typeface="Tahoma" pitchFamily="34" charset="0"/>
                <a:cs typeface="Tahoma" pitchFamily="34" charset="0"/>
              </a:rPr>
              <a:t>Mind: </a:t>
            </a:r>
            <a:r>
              <a:rPr lang="en-US" sz="2800" i="1" dirty="0" err="1" smtClean="0">
                <a:solidFill>
                  <a:schemeClr val="tx2">
                    <a:lumMod val="50000"/>
                  </a:schemeClr>
                </a:solidFill>
                <a:latin typeface="Tahoma" pitchFamily="34" charset="0"/>
                <a:cs typeface="Tahoma" pitchFamily="34" charset="0"/>
              </a:rPr>
              <a:t>dianoia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through understanding, perception</a:t>
            </a:r>
          </a:p>
          <a:p>
            <a:r>
              <a:rPr lang="en-US" sz="2800" b="1" dirty="0" smtClean="0">
                <a:solidFill>
                  <a:schemeClr val="tx2">
                    <a:lumMod val="50000"/>
                  </a:schemeClr>
                </a:solidFill>
                <a:latin typeface="Tahoma" pitchFamily="34" charset="0"/>
                <a:cs typeface="Tahoma" pitchFamily="34" charset="0"/>
              </a:rPr>
              <a:t>1 Peter 2:13-14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Submit yourselves for the Lord's sake to every human institution, whether to a king as the one in authority, </a:t>
            </a:r>
            <a:r>
              <a:rPr lang="en-US" sz="2800" dirty="0" smtClean="0">
                <a:solidFill>
                  <a:schemeClr val="tx2">
                    <a:lumMod val="50000"/>
                  </a:schemeClr>
                </a:solidFill>
                <a:latin typeface="Tahoma" pitchFamily="34" charset="0"/>
                <a:cs typeface="Tahoma" pitchFamily="34" charset="0"/>
              </a:rPr>
              <a:t>or </a:t>
            </a:r>
            <a:r>
              <a:rPr lang="en-US" sz="2800" dirty="0" smtClean="0">
                <a:solidFill>
                  <a:schemeClr val="tx2">
                    <a:lumMod val="50000"/>
                  </a:schemeClr>
                </a:solidFill>
                <a:latin typeface="Tahoma" pitchFamily="34" charset="0"/>
                <a:cs typeface="Tahoma" pitchFamily="34" charset="0"/>
              </a:rPr>
              <a:t>to governors as sent by him for the punishment of evildoers and the praise of those who do right. </a:t>
            </a:r>
            <a:endParaRPr lang="en-US" sz="2800" dirty="0" smtClean="0">
              <a:solidFill>
                <a:schemeClr val="tx2">
                  <a:lumMod val="50000"/>
                </a:schemeClr>
              </a:solidFill>
              <a:latin typeface="Tahoma" pitchFamily="34" charset="0"/>
              <a:cs typeface="Tahoma" pitchFamily="34" charset="0"/>
            </a:endParaRPr>
          </a:p>
          <a:p>
            <a:r>
              <a:rPr lang="en-US" sz="2800" dirty="0" smtClean="0">
                <a:solidFill>
                  <a:schemeClr val="tx2">
                    <a:lumMod val="50000"/>
                  </a:schemeClr>
                </a:solidFill>
                <a:latin typeface="Tahoma" pitchFamily="34" charset="0"/>
                <a:cs typeface="Tahoma" pitchFamily="34" charset="0"/>
              </a:rPr>
              <a:t>Submit: </a:t>
            </a:r>
            <a:r>
              <a:rPr lang="en-US" sz="2800" i="1" dirty="0" err="1" smtClean="0">
                <a:solidFill>
                  <a:schemeClr val="tx2">
                    <a:lumMod val="50000"/>
                  </a:schemeClr>
                </a:solidFill>
                <a:latin typeface="Tahoma" pitchFamily="34" charset="0"/>
                <a:cs typeface="Tahoma" pitchFamily="34" charset="0"/>
              </a:rPr>
              <a:t>hupotasso</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subordinate yourself</a:t>
            </a:r>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DOING RIGHT</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2:15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For </a:t>
            </a:r>
            <a:r>
              <a:rPr lang="en-US" sz="2800" dirty="0" smtClean="0">
                <a:solidFill>
                  <a:schemeClr val="tx2">
                    <a:lumMod val="50000"/>
                  </a:schemeClr>
                </a:solidFill>
                <a:latin typeface="Tahoma" pitchFamily="34" charset="0"/>
                <a:cs typeface="Tahoma" pitchFamily="34" charset="0"/>
              </a:rPr>
              <a:t>such is the will of God that by doing right you may silence the ignorance of foolish men. </a:t>
            </a: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Will: </a:t>
            </a:r>
            <a:r>
              <a:rPr lang="en-US" sz="2800" i="1" dirty="0" err="1" smtClean="0">
                <a:solidFill>
                  <a:schemeClr val="tx2">
                    <a:lumMod val="50000"/>
                  </a:schemeClr>
                </a:solidFill>
                <a:latin typeface="Tahoma" pitchFamily="34" charset="0"/>
                <a:cs typeface="Tahoma" pitchFamily="34" charset="0"/>
              </a:rPr>
              <a:t>thelema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choice, purpose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Ignorance: </a:t>
            </a:r>
            <a:r>
              <a:rPr lang="en-US" sz="2800" i="1" dirty="0" err="1" smtClean="0">
                <a:solidFill>
                  <a:schemeClr val="tx2">
                    <a:lumMod val="50000"/>
                  </a:schemeClr>
                </a:solidFill>
                <a:latin typeface="Tahoma" pitchFamily="34" charset="0"/>
                <a:cs typeface="Tahoma" pitchFamily="34" charset="0"/>
              </a:rPr>
              <a:t>agnosia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lack of knowledge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Christians were being labeled as trouble-makers by the Romans and Jews</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God doesn’t desire that Christians intentionally cause trouble or be rabble-rousers</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4:15-16 </a:t>
            </a:r>
            <a:r>
              <a:rPr lang="en-US" sz="2800" dirty="0" smtClean="0">
                <a:solidFill>
                  <a:schemeClr val="tx2">
                    <a:lumMod val="50000"/>
                  </a:schemeClr>
                </a:solidFill>
                <a:latin typeface="Tahoma" pitchFamily="34" charset="0"/>
                <a:cs typeface="Tahoma" pitchFamily="34" charset="0"/>
              </a:rPr>
              <a:t>Make </a:t>
            </a:r>
            <a:r>
              <a:rPr lang="en-US" sz="2800" dirty="0" smtClean="0">
                <a:solidFill>
                  <a:schemeClr val="tx2">
                    <a:lumMod val="50000"/>
                  </a:schemeClr>
                </a:solidFill>
                <a:latin typeface="Tahoma" pitchFamily="34" charset="0"/>
                <a:cs typeface="Tahoma" pitchFamily="34" charset="0"/>
              </a:rPr>
              <a:t>sure that none of you suffers as a murderer, or thief, or evildoer, or a troublesome meddler; </a:t>
            </a:r>
            <a:r>
              <a:rPr lang="en-US" sz="2800" dirty="0" smtClean="0">
                <a:solidFill>
                  <a:schemeClr val="tx2">
                    <a:lumMod val="50000"/>
                  </a:schemeClr>
                </a:solidFill>
                <a:latin typeface="Tahoma" pitchFamily="34" charset="0"/>
                <a:cs typeface="Tahoma" pitchFamily="34" charset="0"/>
              </a:rPr>
              <a:t>but </a:t>
            </a:r>
            <a:r>
              <a:rPr lang="en-US" sz="2800" dirty="0" smtClean="0">
                <a:solidFill>
                  <a:schemeClr val="tx2">
                    <a:lumMod val="50000"/>
                  </a:schemeClr>
                </a:solidFill>
                <a:latin typeface="Tahoma" pitchFamily="34" charset="0"/>
                <a:cs typeface="Tahoma" pitchFamily="34" charset="0"/>
              </a:rPr>
              <a:t>if anyone suffers as a Christian, he is not to be ashamed, but is to glorify God in this name. </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THE EXTENT OF FREEDOM</a:t>
            </a:r>
            <a:endParaRPr lang="en-US" dirty="0">
              <a:solidFill>
                <a:schemeClr val="tx2">
                  <a:lumMod val="50000"/>
                </a:schemeClr>
              </a:solidFill>
            </a:endParaRPr>
          </a:p>
        </p:txBody>
      </p:sp>
      <p:sp>
        <p:nvSpPr>
          <p:cNvPr id="5" name="Content Placeholder 4"/>
          <p:cNvSpPr>
            <a:spLocks noGrp="1"/>
          </p:cNvSpPr>
          <p:nvPr>
            <p:ph idx="1"/>
          </p:nvPr>
        </p:nvSpPr>
        <p:spPr/>
        <p:txBody>
          <a:bodyPr>
            <a:normAutofit fontScale="92500" lnSpcReduction="10000"/>
          </a:bodyPr>
          <a:lstStyle/>
          <a:p>
            <a:r>
              <a:rPr lang="en-US" sz="2800" b="1" dirty="0" smtClean="0">
                <a:solidFill>
                  <a:srgbClr val="000042"/>
                </a:solidFill>
                <a:latin typeface="Tahoma" pitchFamily="34" charset="0"/>
                <a:cs typeface="Tahoma" pitchFamily="34" charset="0"/>
              </a:rPr>
              <a:t>1 Peter 2:16-17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Act as free men, and do not use your freedom as a covering for evil, but use it as </a:t>
            </a:r>
            <a:r>
              <a:rPr lang="en-US" sz="2800" dirty="0" err="1" smtClean="0">
                <a:solidFill>
                  <a:srgbClr val="000042"/>
                </a:solidFill>
                <a:latin typeface="Tahoma" pitchFamily="34" charset="0"/>
                <a:cs typeface="Tahoma" pitchFamily="34" charset="0"/>
              </a:rPr>
              <a:t>bondslaves</a:t>
            </a:r>
            <a:r>
              <a:rPr lang="en-US" sz="2800" dirty="0" smtClean="0">
                <a:solidFill>
                  <a:srgbClr val="000042"/>
                </a:solidFill>
                <a:latin typeface="Tahoma" pitchFamily="34" charset="0"/>
                <a:cs typeface="Tahoma" pitchFamily="34" charset="0"/>
              </a:rPr>
              <a:t> of God. </a:t>
            </a:r>
            <a:r>
              <a:rPr lang="en-US" sz="2800" dirty="0" smtClean="0">
                <a:solidFill>
                  <a:srgbClr val="000042"/>
                </a:solidFill>
                <a:latin typeface="Tahoma" pitchFamily="34" charset="0"/>
                <a:cs typeface="Tahoma" pitchFamily="34" charset="0"/>
              </a:rPr>
              <a:t>Honor </a:t>
            </a:r>
            <a:r>
              <a:rPr lang="en-US" sz="2800" dirty="0" smtClean="0">
                <a:solidFill>
                  <a:srgbClr val="000042"/>
                </a:solidFill>
                <a:latin typeface="Tahoma" pitchFamily="34" charset="0"/>
                <a:cs typeface="Tahoma" pitchFamily="34" charset="0"/>
              </a:rPr>
              <a:t>all people, love the brotherhood, fear God, honor the king. </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Covering: </a:t>
            </a:r>
            <a:r>
              <a:rPr lang="en-US" sz="2800" i="1" dirty="0" err="1" smtClean="0">
                <a:solidFill>
                  <a:srgbClr val="000042"/>
                </a:solidFill>
                <a:latin typeface="Tahoma" pitchFamily="34" charset="0"/>
                <a:cs typeface="Tahoma" pitchFamily="34" charset="0"/>
              </a:rPr>
              <a:t>epikaluma</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pretext</a:t>
            </a:r>
          </a:p>
          <a:p>
            <a:r>
              <a:rPr lang="en-US" sz="2800" b="1" dirty="0" smtClean="0">
                <a:solidFill>
                  <a:srgbClr val="000042"/>
                </a:solidFill>
                <a:latin typeface="Tahoma" pitchFamily="34" charset="0"/>
                <a:cs typeface="Tahoma" pitchFamily="34" charset="0"/>
              </a:rPr>
              <a:t>Galatians 5:13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For you were called to freedom, brethren; only do not turn your freedom into an opportunity for the flesh, but through love serve one another. </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Freedom: </a:t>
            </a:r>
            <a:r>
              <a:rPr lang="en-US" sz="2800" i="1" dirty="0" err="1" smtClean="0">
                <a:solidFill>
                  <a:srgbClr val="000042"/>
                </a:solidFill>
                <a:latin typeface="Tahoma" pitchFamily="34" charset="0"/>
                <a:cs typeface="Tahoma" pitchFamily="34" charset="0"/>
              </a:rPr>
              <a:t>eleutheria</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liberty</a:t>
            </a:r>
          </a:p>
          <a:p>
            <a:r>
              <a:rPr lang="en-US" sz="2800" b="1" dirty="0" smtClean="0">
                <a:solidFill>
                  <a:srgbClr val="000042"/>
                </a:solidFill>
                <a:latin typeface="Tahoma" pitchFamily="34" charset="0"/>
                <a:cs typeface="Tahoma" pitchFamily="34" charset="0"/>
              </a:rPr>
              <a:t>Galatians 5:1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It </a:t>
            </a:r>
            <a:r>
              <a:rPr lang="en-US" sz="2800" dirty="0" smtClean="0">
                <a:solidFill>
                  <a:srgbClr val="000042"/>
                </a:solidFill>
                <a:latin typeface="Tahoma" pitchFamily="34" charset="0"/>
                <a:cs typeface="Tahoma" pitchFamily="34" charset="0"/>
              </a:rPr>
              <a:t>was for freedom that Christ set us free; therefore keep standing firm and do not be subject again to a yoke of slavery. </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2">
                    <a:lumMod val="50000"/>
                  </a:schemeClr>
                </a:solidFill>
              </a:rPr>
              <a:t>APPROPRIATE HONOR</a:t>
            </a:r>
            <a:endParaRPr lang="en-US" sz="4000"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
        <p:nvSpPr>
          <p:cNvPr id="5" name="Content Placeholder 4"/>
          <p:cNvSpPr>
            <a:spLocks noGrp="1"/>
          </p:cNvSpPr>
          <p:nvPr>
            <p:ph idx="1"/>
          </p:nvPr>
        </p:nvSpPr>
        <p:spPr/>
        <p:txBody>
          <a:bodyPr>
            <a:normAutofit/>
          </a:bodyPr>
          <a:lstStyle/>
          <a:p>
            <a:r>
              <a:rPr lang="en-US" b="1" dirty="0" smtClean="0">
                <a:solidFill>
                  <a:schemeClr val="tx2">
                    <a:lumMod val="50000"/>
                  </a:schemeClr>
                </a:solidFill>
                <a:latin typeface="Tahoma" pitchFamily="34" charset="0"/>
                <a:cs typeface="Tahoma" pitchFamily="34" charset="0"/>
              </a:rPr>
              <a:t>1 Peter 2:17 </a:t>
            </a:r>
            <a:r>
              <a:rPr lang="en-US" b="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Honor </a:t>
            </a:r>
            <a:r>
              <a:rPr lang="en-US" dirty="0" smtClean="0">
                <a:solidFill>
                  <a:schemeClr val="tx2">
                    <a:lumMod val="50000"/>
                  </a:schemeClr>
                </a:solidFill>
                <a:latin typeface="Tahoma" pitchFamily="34" charset="0"/>
                <a:cs typeface="Tahoma" pitchFamily="34" charset="0"/>
              </a:rPr>
              <a:t>all people, love the brotherhood, fear God, honor the king. </a:t>
            </a:r>
            <a:endParaRPr lang="en-US" dirty="0" smtClean="0">
              <a:solidFill>
                <a:schemeClr val="tx2">
                  <a:lumMod val="50000"/>
                </a:schemeClr>
              </a:solidFill>
              <a:latin typeface="Tahoma" pitchFamily="34" charset="0"/>
              <a:cs typeface="Tahoma" pitchFamily="34" charset="0"/>
            </a:endParaRPr>
          </a:p>
          <a:p>
            <a:r>
              <a:rPr lang="en-US" dirty="0" smtClean="0">
                <a:solidFill>
                  <a:schemeClr val="tx2">
                    <a:lumMod val="50000"/>
                  </a:schemeClr>
                </a:solidFill>
                <a:latin typeface="Tahoma" pitchFamily="34" charset="0"/>
                <a:cs typeface="Tahoma" pitchFamily="34" charset="0"/>
              </a:rPr>
              <a:t>Honor: </a:t>
            </a:r>
            <a:r>
              <a:rPr lang="en-US" i="1" dirty="0" err="1" smtClean="0">
                <a:solidFill>
                  <a:schemeClr val="tx2">
                    <a:lumMod val="50000"/>
                  </a:schemeClr>
                </a:solidFill>
                <a:latin typeface="Tahoma" pitchFamily="34" charset="0"/>
                <a:cs typeface="Tahoma" pitchFamily="34" charset="0"/>
              </a:rPr>
              <a:t>timao</a:t>
            </a:r>
            <a:r>
              <a:rPr lang="en-US" i="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to place a value on…implies respect or esteem</a:t>
            </a:r>
          </a:p>
          <a:p>
            <a:r>
              <a:rPr lang="en-US" dirty="0" smtClean="0">
                <a:solidFill>
                  <a:schemeClr val="tx2">
                    <a:lumMod val="50000"/>
                  </a:schemeClr>
                </a:solidFill>
                <a:latin typeface="Tahoma" pitchFamily="34" charset="0"/>
                <a:cs typeface="Tahoma" pitchFamily="34" charset="0"/>
              </a:rPr>
              <a:t>Honor (OT) </a:t>
            </a:r>
            <a:r>
              <a:rPr lang="en-US" i="1" dirty="0" err="1" smtClean="0">
                <a:solidFill>
                  <a:schemeClr val="tx2">
                    <a:lumMod val="50000"/>
                  </a:schemeClr>
                </a:solidFill>
                <a:latin typeface="Tahoma" pitchFamily="34" charset="0"/>
                <a:cs typeface="Tahoma" pitchFamily="34" charset="0"/>
              </a:rPr>
              <a:t>kabad</a:t>
            </a:r>
            <a:r>
              <a:rPr lang="en-US" i="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to evaluate by placing a weight or burden</a:t>
            </a:r>
          </a:p>
          <a:p>
            <a:r>
              <a:rPr lang="en-US" dirty="0" smtClean="0">
                <a:solidFill>
                  <a:schemeClr val="tx2">
                    <a:lumMod val="50000"/>
                  </a:schemeClr>
                </a:solidFill>
                <a:latin typeface="Tahoma" pitchFamily="34" charset="0"/>
                <a:cs typeface="Tahoma" pitchFamily="34" charset="0"/>
              </a:rPr>
              <a:t>Love: </a:t>
            </a:r>
            <a:r>
              <a:rPr lang="en-US" i="1" dirty="0" err="1" smtClean="0">
                <a:solidFill>
                  <a:schemeClr val="tx2">
                    <a:lumMod val="50000"/>
                  </a:schemeClr>
                </a:solidFill>
                <a:latin typeface="Tahoma" pitchFamily="34" charset="0"/>
                <a:cs typeface="Tahoma" pitchFamily="34" charset="0"/>
              </a:rPr>
              <a:t>agapao</a:t>
            </a:r>
            <a:r>
              <a:rPr lang="en-US" i="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selfless love</a:t>
            </a:r>
            <a:endParaRPr lang="en-US" dirty="0" smtClean="0">
              <a:solidFill>
                <a:schemeClr val="tx2">
                  <a:lumMod val="50000"/>
                </a:schemeClr>
              </a:solidFill>
              <a:latin typeface="Tahoma" pitchFamily="34" charset="0"/>
              <a:cs typeface="Tahoma" pitchFamily="34" charset="0"/>
            </a:endParaRPr>
          </a:p>
          <a:p>
            <a:r>
              <a:rPr lang="en-US" dirty="0" smtClean="0">
                <a:solidFill>
                  <a:schemeClr val="tx2">
                    <a:lumMod val="50000"/>
                  </a:schemeClr>
                </a:solidFill>
                <a:latin typeface="Tahoma" pitchFamily="34" charset="0"/>
                <a:cs typeface="Tahoma" pitchFamily="34" charset="0"/>
              </a:rPr>
              <a:t> Fear: </a:t>
            </a:r>
            <a:r>
              <a:rPr lang="en-US" i="1" dirty="0" err="1" smtClean="0">
                <a:solidFill>
                  <a:schemeClr val="tx2">
                    <a:lumMod val="50000"/>
                  </a:schemeClr>
                </a:solidFill>
                <a:latin typeface="Tahoma" pitchFamily="34" charset="0"/>
                <a:cs typeface="Tahoma" pitchFamily="34" charset="0"/>
              </a:rPr>
              <a:t>phobeo</a:t>
            </a:r>
            <a:r>
              <a:rPr lang="en-US" i="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put to flight; to be terrified or alarmed; hold in awe</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UNJUST SUFFERING</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lnSpcReduction="10000"/>
          </a:bodyPr>
          <a:lstStyle/>
          <a:p>
            <a:r>
              <a:rPr lang="en-US" sz="2800" b="1" dirty="0" smtClean="0">
                <a:solidFill>
                  <a:srgbClr val="000042"/>
                </a:solidFill>
                <a:latin typeface="Tahoma" pitchFamily="34" charset="0"/>
                <a:cs typeface="Tahoma" pitchFamily="34" charset="0"/>
              </a:rPr>
              <a:t>1 Peter 2:18-20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Servants, be submissive to your masters with all respect, not only to those who are good and gentle, but also to those who are unreasonable. </a:t>
            </a:r>
            <a:r>
              <a:rPr lang="en-US" sz="2800" dirty="0" smtClean="0">
                <a:solidFill>
                  <a:srgbClr val="000042"/>
                </a:solidFill>
                <a:latin typeface="Tahoma" pitchFamily="34" charset="0"/>
                <a:cs typeface="Tahoma" pitchFamily="34" charset="0"/>
              </a:rPr>
              <a:t>For </a:t>
            </a:r>
            <a:r>
              <a:rPr lang="en-US" sz="2800" dirty="0" smtClean="0">
                <a:solidFill>
                  <a:srgbClr val="000042"/>
                </a:solidFill>
                <a:latin typeface="Tahoma" pitchFamily="34" charset="0"/>
                <a:cs typeface="Tahoma" pitchFamily="34" charset="0"/>
              </a:rPr>
              <a:t>this finds favor, if for the sake of conscience toward God a person bears up under sorrows when suffering unjustly. </a:t>
            </a:r>
            <a:r>
              <a:rPr lang="en-US" sz="2800" dirty="0" smtClean="0">
                <a:solidFill>
                  <a:srgbClr val="000042"/>
                </a:solidFill>
                <a:latin typeface="Tahoma" pitchFamily="34" charset="0"/>
                <a:cs typeface="Tahoma" pitchFamily="34" charset="0"/>
              </a:rPr>
              <a:t>For </a:t>
            </a:r>
            <a:r>
              <a:rPr lang="en-US" sz="2800" dirty="0" smtClean="0">
                <a:solidFill>
                  <a:srgbClr val="000042"/>
                </a:solidFill>
                <a:latin typeface="Tahoma" pitchFamily="34" charset="0"/>
                <a:cs typeface="Tahoma" pitchFamily="34" charset="0"/>
              </a:rPr>
              <a:t>what credit is there if, when you sin and are harshly treated, you endure it with patience? But if when you do what is right and suffer for it you patiently endure it, this finds favor with God</a:t>
            </a:r>
            <a:r>
              <a:rPr lang="en-US" sz="2800" dirty="0" smtClean="0">
                <a:solidFill>
                  <a:srgbClr val="000042"/>
                </a:solidFill>
                <a:latin typeface="Tahoma" pitchFamily="34" charset="0"/>
                <a:cs typeface="Tahoma" pitchFamily="34" charset="0"/>
              </a:rPr>
              <a:t>.</a:t>
            </a:r>
          </a:p>
          <a:p>
            <a:r>
              <a:rPr lang="en-US" sz="2800" dirty="0" smtClean="0">
                <a:solidFill>
                  <a:srgbClr val="000042"/>
                </a:solidFill>
                <a:latin typeface="Tahoma" pitchFamily="34" charset="0"/>
                <a:cs typeface="Tahoma" pitchFamily="34" charset="0"/>
              </a:rPr>
              <a:t>Respect: </a:t>
            </a:r>
            <a:r>
              <a:rPr lang="en-US" sz="2800" i="1" dirty="0" err="1" smtClean="0">
                <a:solidFill>
                  <a:srgbClr val="000042"/>
                </a:solidFill>
                <a:latin typeface="Tahoma" pitchFamily="34" charset="0"/>
                <a:cs typeface="Tahoma" pitchFamily="34" charset="0"/>
              </a:rPr>
              <a:t>phobos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fear</a:t>
            </a:r>
          </a:p>
          <a:p>
            <a:r>
              <a:rPr lang="en-US" sz="2800" dirty="0" smtClean="0">
                <a:solidFill>
                  <a:srgbClr val="000042"/>
                </a:solidFill>
                <a:latin typeface="Tahoma" pitchFamily="34" charset="0"/>
                <a:cs typeface="Tahoma" pitchFamily="34" charset="0"/>
              </a:rPr>
              <a:t>Unreasonable: </a:t>
            </a:r>
            <a:r>
              <a:rPr lang="en-US" sz="2800" i="1" dirty="0" err="1" smtClean="0">
                <a:solidFill>
                  <a:srgbClr val="000042"/>
                </a:solidFill>
                <a:latin typeface="Tahoma" pitchFamily="34" charset="0"/>
                <a:cs typeface="Tahoma" pitchFamily="34" charset="0"/>
              </a:rPr>
              <a:t>skolios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crooked</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Patiently endure: </a:t>
            </a:r>
            <a:r>
              <a:rPr lang="en-US" sz="2800" i="1" dirty="0" err="1" smtClean="0">
                <a:solidFill>
                  <a:srgbClr val="000042"/>
                </a:solidFill>
                <a:latin typeface="Tahoma" pitchFamily="34" charset="0"/>
                <a:cs typeface="Tahoma" pitchFamily="34" charset="0"/>
              </a:rPr>
              <a:t>hupomeno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abide under</a:t>
            </a:r>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PURPOSE</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a:bodyPr>
          <a:lstStyle/>
          <a:p>
            <a:r>
              <a:rPr lang="en-US" sz="2800" b="1" dirty="0" smtClean="0">
                <a:solidFill>
                  <a:srgbClr val="000042"/>
                </a:solidFill>
                <a:latin typeface="Tahoma" pitchFamily="34" charset="0"/>
                <a:cs typeface="Tahoma" pitchFamily="34" charset="0"/>
              </a:rPr>
              <a:t>1 Peter 2:21 </a:t>
            </a:r>
            <a:r>
              <a:rPr lang="en-US" sz="2800" dirty="0" smtClean="0">
                <a:solidFill>
                  <a:srgbClr val="000042"/>
                </a:solidFill>
                <a:latin typeface="Tahoma" pitchFamily="34" charset="0"/>
                <a:cs typeface="Tahoma" pitchFamily="34" charset="0"/>
              </a:rPr>
              <a:t>For </a:t>
            </a:r>
            <a:r>
              <a:rPr lang="en-US" sz="2800" dirty="0" smtClean="0">
                <a:solidFill>
                  <a:srgbClr val="000042"/>
                </a:solidFill>
                <a:latin typeface="Tahoma" pitchFamily="34" charset="0"/>
                <a:cs typeface="Tahoma" pitchFamily="34" charset="0"/>
              </a:rPr>
              <a:t>you have been called for this purpose, since Christ also suffered for you, leaving you an example for you to follow </a:t>
            </a:r>
            <a:r>
              <a:rPr lang="en-US" sz="2800" u="sng" dirty="0" smtClean="0">
                <a:solidFill>
                  <a:srgbClr val="000042"/>
                </a:solidFill>
                <a:latin typeface="Tahoma" pitchFamily="34" charset="0"/>
                <a:cs typeface="Tahoma" pitchFamily="34" charset="0"/>
              </a:rPr>
              <a:t>in His </a:t>
            </a:r>
            <a:r>
              <a:rPr lang="en-US" sz="2800" u="sng" dirty="0" smtClean="0">
                <a:solidFill>
                  <a:srgbClr val="000042"/>
                </a:solidFill>
                <a:latin typeface="Tahoma" pitchFamily="34" charset="0"/>
                <a:cs typeface="Tahoma" pitchFamily="34" charset="0"/>
              </a:rPr>
              <a:t>steps</a:t>
            </a:r>
            <a:r>
              <a:rPr lang="en-US" sz="2800" dirty="0" smtClean="0">
                <a:solidFill>
                  <a:srgbClr val="000042"/>
                </a:solidFill>
                <a:latin typeface="Tahoma" pitchFamily="34" charset="0"/>
                <a:cs typeface="Tahoma" pitchFamily="34" charset="0"/>
              </a:rPr>
              <a:t>… </a:t>
            </a:r>
          </a:p>
          <a:p>
            <a:r>
              <a:rPr lang="en-US" sz="2800" b="1" dirty="0" smtClean="0">
                <a:solidFill>
                  <a:srgbClr val="000042"/>
                </a:solidFill>
                <a:latin typeface="Tahoma" pitchFamily="34" charset="0"/>
                <a:cs typeface="Tahoma" pitchFamily="34" charset="0"/>
              </a:rPr>
              <a:t>Ephesians </a:t>
            </a:r>
            <a:r>
              <a:rPr lang="en-US" sz="2800" b="1" dirty="0" smtClean="0">
                <a:solidFill>
                  <a:srgbClr val="000042"/>
                </a:solidFill>
                <a:latin typeface="Tahoma" pitchFamily="34" charset="0"/>
                <a:cs typeface="Tahoma" pitchFamily="34" charset="0"/>
              </a:rPr>
              <a:t>6:6-7 </a:t>
            </a:r>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not by way of </a:t>
            </a:r>
            <a:r>
              <a:rPr lang="en-US" sz="2800" dirty="0" err="1" smtClean="0">
                <a:solidFill>
                  <a:srgbClr val="000042"/>
                </a:solidFill>
                <a:latin typeface="Tahoma" pitchFamily="34" charset="0"/>
                <a:cs typeface="Tahoma" pitchFamily="34" charset="0"/>
              </a:rPr>
              <a:t>eyeservice</a:t>
            </a:r>
            <a:r>
              <a:rPr lang="en-US" sz="2800" dirty="0" smtClean="0">
                <a:solidFill>
                  <a:srgbClr val="000042"/>
                </a:solidFill>
                <a:latin typeface="Tahoma" pitchFamily="34" charset="0"/>
                <a:cs typeface="Tahoma" pitchFamily="34" charset="0"/>
              </a:rPr>
              <a:t>, as men-pleasers, but as slaves of Christ, doing the will of God from the heart. </a:t>
            </a:r>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With good will </a:t>
            </a:r>
            <a:r>
              <a:rPr lang="en-US" sz="2800" u="sng" dirty="0" smtClean="0">
                <a:solidFill>
                  <a:srgbClr val="000042"/>
                </a:solidFill>
                <a:latin typeface="Tahoma" pitchFamily="34" charset="0"/>
                <a:cs typeface="Tahoma" pitchFamily="34" charset="0"/>
              </a:rPr>
              <a:t>render service, as to the Lord</a:t>
            </a:r>
            <a:r>
              <a:rPr lang="en-US" sz="2800" dirty="0" smtClean="0">
                <a:solidFill>
                  <a:srgbClr val="000042"/>
                </a:solidFill>
                <a:latin typeface="Tahoma" pitchFamily="34" charset="0"/>
                <a:cs typeface="Tahoma" pitchFamily="34" charset="0"/>
              </a:rPr>
              <a:t>, and not to </a:t>
            </a:r>
            <a:r>
              <a:rPr lang="en-US" sz="2800" dirty="0" smtClean="0">
                <a:solidFill>
                  <a:srgbClr val="000042"/>
                </a:solidFill>
                <a:latin typeface="Tahoma" pitchFamily="34" charset="0"/>
                <a:cs typeface="Tahoma" pitchFamily="34" charset="0"/>
              </a:rPr>
              <a:t>men… </a:t>
            </a:r>
          </a:p>
          <a:p>
            <a:r>
              <a:rPr lang="en-US" sz="2800" b="1" dirty="0" smtClean="0">
                <a:solidFill>
                  <a:srgbClr val="000042"/>
                </a:solidFill>
                <a:latin typeface="Tahoma" pitchFamily="34" charset="0"/>
                <a:cs typeface="Tahoma" pitchFamily="34" charset="0"/>
              </a:rPr>
              <a:t>Luke 6:33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“If </a:t>
            </a:r>
            <a:r>
              <a:rPr lang="en-US" sz="2800" dirty="0" smtClean="0">
                <a:solidFill>
                  <a:srgbClr val="000042"/>
                </a:solidFill>
                <a:latin typeface="Tahoma" pitchFamily="34" charset="0"/>
                <a:cs typeface="Tahoma" pitchFamily="34" charset="0"/>
              </a:rPr>
              <a:t>you do good to those who do good to you, what credit is that to you? For even sinners do the same</a:t>
            </a:r>
            <a:r>
              <a:rPr lang="en-US" sz="2800" dirty="0" smtClean="0">
                <a:solidFill>
                  <a:srgbClr val="000042"/>
                </a:solidFill>
                <a:latin typeface="Tahoma" pitchFamily="34" charset="0"/>
                <a:cs typeface="Tahoma" pitchFamily="34" charset="0"/>
              </a:rPr>
              <a:t>.” </a:t>
            </a:r>
          </a:p>
          <a:p>
            <a:r>
              <a:rPr lang="en-US" sz="2800" dirty="0" smtClean="0">
                <a:solidFill>
                  <a:srgbClr val="000042"/>
                </a:solidFill>
                <a:latin typeface="Tahoma" pitchFamily="34" charset="0"/>
                <a:cs typeface="Tahoma" pitchFamily="34" charset="0"/>
              </a:rPr>
              <a:t>Suffering: our sin; our foolishness; living in a fallen world; doing what is right and good</a:t>
            </a:r>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PREPARED FOR SUFFERING</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dirty="0"/>
          </a:p>
        </p:txBody>
      </p:sp>
      <p:sp>
        <p:nvSpPr>
          <p:cNvPr id="10" name="Moon 9"/>
          <p:cNvSpPr/>
          <p:nvPr/>
        </p:nvSpPr>
        <p:spPr>
          <a:xfrm>
            <a:off x="3886200" y="4800600"/>
            <a:ext cx="45719" cy="228600"/>
          </a:xfrm>
          <a:prstGeom prst="moon">
            <a:avLst/>
          </a:prstGeom>
          <a:solidFill>
            <a:schemeClr val="tx1">
              <a:lumMod val="95000"/>
              <a:lumOff val="5000"/>
            </a:schemeClr>
          </a:solidFill>
          <a:ln>
            <a:solidFill>
              <a:schemeClr val="tx1">
                <a:lumMod val="50000"/>
                <a:lumOff val="50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p:cNvSpPr>
            <a:spLocks noGrp="1"/>
          </p:cNvSpPr>
          <p:nvPr>
            <p:ph idx="1"/>
          </p:nvPr>
        </p:nvSpPr>
        <p:spPr/>
        <p:txBody>
          <a:bodyPr>
            <a:normAutofit/>
          </a:bodyPr>
          <a:lstStyle/>
          <a:p>
            <a:r>
              <a:rPr lang="en-US" sz="2800" dirty="0" smtClean="0">
                <a:solidFill>
                  <a:srgbClr val="000042"/>
                </a:solidFill>
                <a:latin typeface="Tahoma" pitchFamily="34" charset="0"/>
                <a:cs typeface="Tahoma" pitchFamily="34" charset="0"/>
              </a:rPr>
              <a:t>Part of having your mind prepared for action involves being prepared to suffer for doing good</a:t>
            </a:r>
          </a:p>
          <a:p>
            <a:r>
              <a:rPr lang="en-US" sz="2800" b="1" dirty="0" smtClean="0">
                <a:solidFill>
                  <a:srgbClr val="000042"/>
                </a:solidFill>
                <a:latin typeface="Tahoma" pitchFamily="34" charset="0"/>
                <a:cs typeface="Tahoma" pitchFamily="34" charset="0"/>
              </a:rPr>
              <a:t>Mark 8:34-37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And He summoned the crowd with His disciples, and said to them, </a:t>
            </a:r>
            <a:r>
              <a:rPr lang="en-US" sz="2800" dirty="0" smtClean="0">
                <a:solidFill>
                  <a:srgbClr val="000042"/>
                </a:solidFill>
                <a:latin typeface="Tahoma" pitchFamily="34" charset="0"/>
                <a:cs typeface="Tahoma" pitchFamily="34" charset="0"/>
              </a:rPr>
              <a:t>“If </a:t>
            </a:r>
            <a:r>
              <a:rPr lang="en-US" sz="2800" dirty="0" smtClean="0">
                <a:solidFill>
                  <a:srgbClr val="000042"/>
                </a:solidFill>
                <a:latin typeface="Tahoma" pitchFamily="34" charset="0"/>
                <a:cs typeface="Tahoma" pitchFamily="34" charset="0"/>
              </a:rPr>
              <a:t>anyone wishes to come after Me, he must deny himself, and take up his cross and follow Me. </a:t>
            </a:r>
            <a:r>
              <a:rPr lang="en-US" sz="2800" dirty="0" smtClean="0">
                <a:solidFill>
                  <a:srgbClr val="000042"/>
                </a:solidFill>
                <a:latin typeface="Tahoma" pitchFamily="34" charset="0"/>
                <a:cs typeface="Tahoma" pitchFamily="34" charset="0"/>
              </a:rPr>
              <a:t> For </a:t>
            </a:r>
            <a:r>
              <a:rPr lang="en-US" sz="2800" dirty="0" smtClean="0">
                <a:solidFill>
                  <a:srgbClr val="000042"/>
                </a:solidFill>
                <a:latin typeface="Tahoma" pitchFamily="34" charset="0"/>
                <a:cs typeface="Tahoma" pitchFamily="34" charset="0"/>
              </a:rPr>
              <a:t>whoever wishes to save his life will lose it, but whoever loses his life for My sake and the gospel's will save it. </a:t>
            </a:r>
            <a:r>
              <a:rPr lang="en-US" sz="2800" dirty="0" smtClean="0">
                <a:solidFill>
                  <a:srgbClr val="000042"/>
                </a:solidFill>
                <a:latin typeface="Tahoma" pitchFamily="34" charset="0"/>
                <a:cs typeface="Tahoma" pitchFamily="34" charset="0"/>
              </a:rPr>
              <a:t> For </a:t>
            </a:r>
            <a:r>
              <a:rPr lang="en-US" sz="2800" dirty="0" smtClean="0">
                <a:solidFill>
                  <a:srgbClr val="000042"/>
                </a:solidFill>
                <a:latin typeface="Tahoma" pitchFamily="34" charset="0"/>
                <a:cs typeface="Tahoma" pitchFamily="34" charset="0"/>
              </a:rPr>
              <a:t>what does it profit a man to gain the whole world, and forfeit his soul? </a:t>
            </a:r>
            <a:r>
              <a:rPr lang="en-US" sz="2800" dirty="0" smtClean="0">
                <a:solidFill>
                  <a:srgbClr val="000042"/>
                </a:solidFill>
                <a:latin typeface="Tahoma" pitchFamily="34" charset="0"/>
                <a:cs typeface="Tahoma" pitchFamily="34" charset="0"/>
              </a:rPr>
              <a:t> For </a:t>
            </a:r>
            <a:r>
              <a:rPr lang="en-US" sz="2800" dirty="0" smtClean="0">
                <a:solidFill>
                  <a:srgbClr val="000042"/>
                </a:solidFill>
                <a:latin typeface="Tahoma" pitchFamily="34" charset="0"/>
                <a:cs typeface="Tahoma" pitchFamily="34" charset="0"/>
              </a:rPr>
              <a:t>what will a man give in exchange for his soul</a:t>
            </a:r>
            <a:r>
              <a:rPr lang="en-US" sz="2800" dirty="0" smtClean="0">
                <a:solidFill>
                  <a:srgbClr val="000042"/>
                </a:solidFill>
                <a:latin typeface="Tahoma" pitchFamily="34" charset="0"/>
                <a:cs typeface="Tahoma" pitchFamily="34" charset="0"/>
              </a:rPr>
              <a:t>?” </a:t>
            </a:r>
          </a:p>
          <a:p>
            <a:r>
              <a:rPr lang="en-US" sz="2800" dirty="0" smtClean="0">
                <a:solidFill>
                  <a:srgbClr val="000042"/>
                </a:solidFill>
                <a:latin typeface="Tahoma" pitchFamily="34" charset="0"/>
                <a:cs typeface="Tahoma" pitchFamily="34" charset="0"/>
              </a:rPr>
              <a:t>Soul: </a:t>
            </a:r>
            <a:r>
              <a:rPr lang="en-US" sz="2800" i="1" dirty="0" err="1" smtClean="0">
                <a:solidFill>
                  <a:srgbClr val="000042"/>
                </a:solidFill>
                <a:latin typeface="Tahoma" pitchFamily="34" charset="0"/>
                <a:cs typeface="Tahoma" pitchFamily="34" charset="0"/>
              </a:rPr>
              <a:t>psuche</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animal sentient principle; mind; life</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THE SINLESSNESS OF CHRIST</a:t>
            </a:r>
            <a:endParaRPr lang="en-US" dirty="0">
              <a:solidFill>
                <a:srgbClr val="000042"/>
              </a:solidFill>
            </a:endParaRPr>
          </a:p>
        </p:txBody>
      </p:sp>
      <p:sp>
        <p:nvSpPr>
          <p:cNvPr id="3" name="Content Placeholder 2"/>
          <p:cNvSpPr>
            <a:spLocks noGrp="1"/>
          </p:cNvSpPr>
          <p:nvPr>
            <p:ph idx="1"/>
          </p:nvPr>
        </p:nvSpPr>
        <p:spPr/>
        <p:txBody>
          <a:bodyPr/>
          <a:lstStyle/>
          <a:p>
            <a:r>
              <a:rPr lang="en-US" sz="2800" b="1" dirty="0" smtClean="0">
                <a:solidFill>
                  <a:srgbClr val="000042"/>
                </a:solidFill>
                <a:latin typeface="Tahoma" pitchFamily="34" charset="0"/>
                <a:cs typeface="Tahoma" pitchFamily="34" charset="0"/>
              </a:rPr>
              <a:t>1 Peter 2:22-23 </a:t>
            </a:r>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who committed no sin, nor was any deceit found in His mouth; </a:t>
            </a:r>
            <a:r>
              <a:rPr lang="en-US" sz="2800" dirty="0" smtClean="0">
                <a:solidFill>
                  <a:srgbClr val="000042"/>
                </a:solidFill>
                <a:latin typeface="Tahoma" pitchFamily="34" charset="0"/>
                <a:cs typeface="Tahoma" pitchFamily="34" charset="0"/>
              </a:rPr>
              <a:t>and </a:t>
            </a:r>
            <a:r>
              <a:rPr lang="en-US" sz="2800" dirty="0" smtClean="0">
                <a:solidFill>
                  <a:srgbClr val="000042"/>
                </a:solidFill>
                <a:latin typeface="Tahoma" pitchFamily="34" charset="0"/>
                <a:cs typeface="Tahoma" pitchFamily="34" charset="0"/>
              </a:rPr>
              <a:t>while being reviled, He did not revile in return; while suffering, He uttered no threats, but kept entrusting Himself to Him who judges righteously; </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Revile: </a:t>
            </a:r>
            <a:r>
              <a:rPr lang="en-US" sz="2800" i="1" dirty="0" err="1" smtClean="0">
                <a:solidFill>
                  <a:srgbClr val="000042"/>
                </a:solidFill>
                <a:latin typeface="Tahoma" pitchFamily="34" charset="0"/>
                <a:cs typeface="Tahoma" pitchFamily="34" charset="0"/>
              </a:rPr>
              <a:t>loidoreo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abuse</a:t>
            </a:r>
          </a:p>
          <a:p>
            <a:r>
              <a:rPr lang="en-US" sz="2800" dirty="0" smtClean="0">
                <a:solidFill>
                  <a:srgbClr val="000042"/>
                </a:solidFill>
                <a:latin typeface="Tahoma" pitchFamily="34" charset="0"/>
                <a:cs typeface="Tahoma" pitchFamily="34" charset="0"/>
              </a:rPr>
              <a:t>Suffering: </a:t>
            </a:r>
            <a:r>
              <a:rPr lang="en-US" sz="2800" i="1" dirty="0" err="1" smtClean="0">
                <a:solidFill>
                  <a:srgbClr val="000042"/>
                </a:solidFill>
                <a:latin typeface="Tahoma" pitchFamily="34" charset="0"/>
                <a:cs typeface="Tahoma" pitchFamily="34" charset="0"/>
              </a:rPr>
              <a:t>pascho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to be acted upon</a:t>
            </a:r>
          </a:p>
          <a:p>
            <a:r>
              <a:rPr lang="en-US" sz="2800" dirty="0" smtClean="0">
                <a:solidFill>
                  <a:srgbClr val="000042"/>
                </a:solidFill>
                <a:latin typeface="Tahoma" pitchFamily="34" charset="0"/>
                <a:cs typeface="Tahoma" pitchFamily="34" charset="0"/>
              </a:rPr>
              <a:t>Threats: </a:t>
            </a:r>
            <a:r>
              <a:rPr lang="en-US" sz="2800" i="1" dirty="0" err="1" smtClean="0">
                <a:solidFill>
                  <a:srgbClr val="000042"/>
                </a:solidFill>
                <a:latin typeface="Tahoma" pitchFamily="34" charset="0"/>
                <a:cs typeface="Tahoma" pitchFamily="34" charset="0"/>
              </a:rPr>
              <a:t>epieleo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no menacing</a:t>
            </a:r>
          </a:p>
          <a:p>
            <a:r>
              <a:rPr lang="en-US" sz="2800" dirty="0" smtClean="0">
                <a:solidFill>
                  <a:srgbClr val="000042"/>
                </a:solidFill>
                <a:latin typeface="Tahoma" pitchFamily="34" charset="0"/>
                <a:cs typeface="Tahoma" pitchFamily="34" charset="0"/>
              </a:rPr>
              <a:t>Jesus, who could have freed Himself, chose not to; He chose to fulfill the purpose for which He came</a:t>
            </a:r>
          </a:p>
          <a:p>
            <a:endParaRPr lang="en-US" dirty="0" smtClean="0">
              <a:solidFill>
                <a:srgbClr val="000042"/>
              </a:solidFill>
            </a:endParaRPr>
          </a:p>
          <a:p>
            <a:endParaRPr lang="en-US" dirty="0" smtClean="0">
              <a:solidFill>
                <a:srgbClr val="000042"/>
              </a:solidFil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themeOverride>
</file>

<file path=docProps/app.xml><?xml version="1.0" encoding="utf-8"?>
<Properties xmlns="http://schemas.openxmlformats.org/officeDocument/2006/extended-properties" xmlns:vt="http://schemas.openxmlformats.org/officeDocument/2006/docPropsVTypes">
  <Template/>
  <TotalTime>7730</TotalTime>
  <Words>1305</Words>
  <Application>Microsoft Office PowerPoint</Application>
  <PresentationFormat>On-screen Show (4:3)</PresentationFormat>
  <Paragraphs>114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YamatoPainting</vt:lpstr>
      <vt:lpstr>PREPARED FOR ACTION A Study from  1 Peter</vt:lpstr>
      <vt:lpstr>WORD FOR THE JOURNEY</vt:lpstr>
      <vt:lpstr>DOING RIGHT</vt:lpstr>
      <vt:lpstr>THE EXTENT OF FREEDOM</vt:lpstr>
      <vt:lpstr>APPROPRIATE HONOR</vt:lpstr>
      <vt:lpstr>UNJUST SUFFERING</vt:lpstr>
      <vt:lpstr>PURPOSE</vt:lpstr>
      <vt:lpstr>PREPARED FOR SUFFERING</vt:lpstr>
      <vt:lpstr>THE SINLESSNESS OF CHRIST</vt:lpstr>
      <vt:lpstr>OUR ULTIMATE HEALING</vt:lpstr>
      <vt:lpstr>HEALING OF THOSE WHO STRAYED</vt:lpstr>
      <vt:lpstr>GOD’S ORDERS SUPERCEDE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18</cp:revision>
  <dcterms:created xsi:type="dcterms:W3CDTF">2013-01-30T14:18:10Z</dcterms:created>
  <dcterms:modified xsi:type="dcterms:W3CDTF">2013-03-13T21:44:38Z</dcterms:modified>
</cp:coreProperties>
</file>