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handoutMasterIdLst>
    <p:handoutMasterId r:id="rId18"/>
  </p:handoutMasterIdLst>
  <p:sldIdLst>
    <p:sldId id="256" r:id="rId5"/>
    <p:sldId id="257" r:id="rId6"/>
    <p:sldId id="258" r:id="rId7"/>
    <p:sldId id="259" r:id="rId8"/>
    <p:sldId id="262" r:id="rId9"/>
    <p:sldId id="263" r:id="rId10"/>
    <p:sldId id="260" r:id="rId11"/>
    <p:sldId id="261" r:id="rId12"/>
    <p:sldId id="264" r:id="rId13"/>
    <p:sldId id="266" r:id="rId14"/>
    <p:sldId id="265" r:id="rId15"/>
    <p:sldId id="268" r:id="rId16"/>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6280B"/>
    <a:srgbClr val="FFFFFF"/>
    <a:srgbClr val="942D0B"/>
    <a:srgbClr val="F6BF73"/>
    <a:srgbClr val="F9D4A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96"/>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71" autoAdjust="0"/>
    <p:restoredTop sz="91678" autoAdjust="0"/>
  </p:normalViewPr>
  <p:slideViewPr>
    <p:cSldViewPr snapToGrid="0">
      <p:cViewPr>
        <p:scale>
          <a:sx n="70" d="100"/>
          <a:sy n="70" d="100"/>
        </p:scale>
        <p:origin x="-1152" y="-48"/>
      </p:cViewPr>
      <p:guideLst>
        <p:guide orient="horz" pos="2448"/>
        <p:guide pos="3168"/>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76EB9BEC-0863-4FEE-8030-BDA9ECB37D3A}" type="datetimeFigureOut">
              <a:rPr lang="en-US" smtClean="0"/>
              <a:pPr/>
              <a:t>10/18/2018</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884BB2C6-F9F3-4BA0-8163-4230C65C9C6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2814"/>
          </a:xfrm>
          <a:prstGeom prst="rect">
            <a:avLst/>
          </a:prstGeom>
        </p:spPr>
        <p:txBody>
          <a:bodyPr vert="horz" lIns="91440" tIns="45720" rIns="91440" bIns="45720" rtlCol="0"/>
          <a:lstStyle>
            <a:lvl1pPr algn="r">
              <a:defRPr sz="1200"/>
            </a:lvl1pPr>
          </a:lstStyle>
          <a:p>
            <a:fld id="{733789D0-CA34-4934-A369-C3113E12A3EF}" type="datetimeFigureOut">
              <a:rPr lang="en-US" smtClean="0"/>
              <a:pPr/>
              <a:t>10/18/2018</a:t>
            </a:fld>
            <a:endParaRPr lang="en-US"/>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343252"/>
            <a:ext cx="5669280" cy="355356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5"/>
            <a:ext cx="3070860" cy="4528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2813"/>
          </a:xfrm>
          <a:prstGeom prst="rect">
            <a:avLst/>
          </a:prstGeom>
        </p:spPr>
        <p:txBody>
          <a:bodyPr vert="horz" lIns="91440" tIns="45720" rIns="91440" bIns="45720" rtlCol="0" anchor="b"/>
          <a:lstStyle>
            <a:lvl1pPr algn="r">
              <a:defRPr sz="1200"/>
            </a:lvl1pPr>
          </a:lstStyle>
          <a:p>
            <a:fld id="{D5D79418-37EB-4378-AD22-89DBB000B0DA}" type="slidenum">
              <a:rPr lang="en-US" smtClean="0"/>
              <a:pPr/>
              <a:t>‹#›</a:t>
            </a:fld>
            <a:endParaRPr lang="en-US"/>
          </a:p>
        </p:txBody>
      </p:sp>
    </p:spTree>
    <p:extLst>
      <p:ext uri="{BB962C8B-B14F-4D97-AF65-F5344CB8AC3E}">
        <p14:creationId xmlns:p14="http://schemas.microsoft.com/office/powerpoint/2010/main" xmlns=""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xmlns=""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xmlns="" id="{52566813-48BF-44A8-9FBD-C9035FDE143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9098912-FEFB-4951-B070-7ED0F1D4555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xmlns="" id="{7187CCFC-946C-4708-98C2-CC97857A516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616D6166-2B42-4F11-BAA6-8ABAE1BE810C}" type="datetimeFigureOut">
              <a:rPr lang="en-US" smtClean="0"/>
              <a:pPr/>
              <a:t>10/18/2018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r>
              <a:rPr lang="en-ZA" dirty="0"/>
              <a:t>Add a footer</a:t>
            </a:r>
            <a:endParaRPr lang="en-US" dirty="0"/>
          </a:p>
        </p:txBody>
      </p:sp>
      <p:sp>
        <p:nvSpPr>
          <p:cNvPr id="12" name="Rectangle 11">
            <a:extLst>
              <a:ext uri="{FF2B5EF4-FFF2-40B4-BE49-F238E27FC236}">
                <a16:creationId xmlns:a16="http://schemas.microsoft.com/office/drawing/2014/main" xmlns=""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10/18/2018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10/18/2018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
        <p:nvSpPr>
          <p:cNvPr id="16" name="Picture Placeholder 2">
            <a:extLst>
              <a:ext uri="{FF2B5EF4-FFF2-40B4-BE49-F238E27FC236}">
                <a16:creationId xmlns:a16="http://schemas.microsoft.com/office/drawing/2014/main" xmlns=""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a:t>Click icon to add picture</a:t>
            </a:r>
            <a:endParaRPr lang="en-US" dirty="0"/>
          </a:p>
        </p:txBody>
      </p:sp>
    </p:spTree>
    <p:extLst>
      <p:ext uri="{BB962C8B-B14F-4D97-AF65-F5344CB8AC3E}">
        <p14:creationId xmlns:p14="http://schemas.microsoft.com/office/powerpoint/2010/main" xmlns=""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10/18/2018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pPr/>
              <a:t>‹#›</a:t>
            </a:fld>
            <a:endParaRPr lang="en-US"/>
          </a:p>
        </p:txBody>
      </p:sp>
      <p:sp>
        <p:nvSpPr>
          <p:cNvPr id="13" name="SmartArt Placeholder 12">
            <a:extLst>
              <a:ext uri="{FF2B5EF4-FFF2-40B4-BE49-F238E27FC236}">
                <a16:creationId xmlns:a16="http://schemas.microsoft.com/office/drawing/2014/main" xmlns="" id="{DBD7FBFD-679C-4A5B-A176-220004B60453}"/>
              </a:ext>
            </a:extLst>
          </p:cNvPr>
          <p:cNvSpPr>
            <a:spLocks noGrp="1"/>
          </p:cNvSpPr>
          <p:nvPr>
            <p:ph type="dgm" sz="quarter" idx="13"/>
          </p:nvPr>
        </p:nvSpPr>
        <p:spPr>
          <a:xfrm>
            <a:off x="561265" y="438444"/>
            <a:ext cx="7932059" cy="4383323"/>
          </a:xfrm>
        </p:spPr>
        <p:txBody>
          <a:bodyPr/>
          <a:lstStyle/>
          <a:p>
            <a:r>
              <a:rPr lang="en-US"/>
              <a:t>Click icon to add SmartArt graphic</a:t>
            </a:r>
          </a:p>
        </p:txBody>
      </p:sp>
    </p:spTree>
    <p:extLst>
      <p:ext uri="{BB962C8B-B14F-4D97-AF65-F5344CB8AC3E}">
        <p14:creationId xmlns:p14="http://schemas.microsoft.com/office/powerpoint/2010/main" xmlns=""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7A3695B4-ADE3-45A9-8119-67D5F83A8C3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6B8F0030-0551-4558-8533-64D2E4838DB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59607E3E-29E0-44E4-899A-0955FA4D367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D4251FC-462A-4B83-9F84-2358E52E31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10/18/2018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xmlns=""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xmlns="" id="{F08BF8CF-C3C2-4767-B88B-DE07E6A628E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xmlns="" id="{E63AFEB7-4AAE-448E-8B0B-C2F2287771A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xmlns="" id="{E279C731-1AAF-453A-94B0-6CC29203950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10/18/2018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pPr/>
              <a:t>‹#›</a:t>
            </a:fld>
            <a:endParaRPr lang="en-US"/>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p14="http://schemas.microsoft.com/office/powerpoint/2010/main" xmlns=""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E2A1D679-9D00-4DC7-82EC-B6C33270E7F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8DFB6E86-77FA-4731-B7FA-5A63254A3E6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982D40F0-DDB8-45E0-B9D1-5964842C730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D744A42C-4948-489C-8EB2-12C65C47E90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616D6166-2B42-4F11-BAA6-8ABAE1BE810C}" type="datetimeFigureOut">
              <a:rPr lang="en-US" smtClean="0"/>
              <a:pPr/>
              <a:t>10/18/2018</a:t>
            </a:fld>
            <a:endParaRPr lang="en-US"/>
          </a:p>
        </p:txBody>
      </p:sp>
      <p:sp>
        <p:nvSpPr>
          <p:cNvPr id="6" name="Footer Placeholder 5"/>
          <p:cNvSpPr>
            <a:spLocks noGrp="1"/>
          </p:cNvSpPr>
          <p:nvPr>
            <p:ph type="ftr" sz="quarter" idx="11"/>
          </p:nvPr>
        </p:nvSpPr>
        <p:spPr>
          <a:xfrm>
            <a:off x="179630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xmlns=""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xmlns="" id="{5CCE09A4-D09F-43A2-8459-2E9D3E96029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xmlns="" id="{9A46A1B3-2A0B-4FFE-AE15-A11187E434D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xmlns="" id="{D4F4A02A-94BC-4984-A372-3B77FC854C2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10/18/2018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xmlns=""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xmlns="" id="{4699BB72-0480-4165-8D15-316CEED8CEB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xmlns="" id="{685C07D9-1911-4085-8555-C992A61B10C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xmlns="" id="{D621B3C3-2371-4ED0-BC1D-87AABF852BD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xmlns="" id="{D7D15287-50FE-4441-BA06-D454D73F7EF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616D6166-2B42-4F11-BAA6-8ABAE1BE810C}" type="datetimeFigureOut">
              <a:rPr lang="en-US" smtClean="0"/>
              <a:pPr/>
              <a:t>10/18/2018</a:t>
            </a:fld>
            <a:endParaRPr lang="en-US"/>
          </a:p>
        </p:txBody>
      </p:sp>
      <p:sp>
        <p:nvSpPr>
          <p:cNvPr id="4" name="Footer Placeholder 3"/>
          <p:cNvSpPr>
            <a:spLocks noGrp="1"/>
          </p:cNvSpPr>
          <p:nvPr>
            <p:ph type="ftr" sz="quarter" idx="11"/>
          </p:nvPr>
        </p:nvSpPr>
        <p:spPr>
          <a:xfrm>
            <a:off x="1747842" y="6727681"/>
            <a:ext cx="5668295" cy="413809"/>
          </a:xfrm>
        </p:spPr>
        <p:txBody>
          <a:bodyPr/>
          <a:lstStyle/>
          <a:p>
            <a:r>
              <a:rPr lang="en-ZA" dirty="0"/>
              <a:t>Add a footer</a:t>
            </a:r>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pPr/>
              <a:t>‹#›</a:t>
            </a:fld>
            <a:endParaRPr lang="en-US"/>
          </a:p>
        </p:txBody>
      </p:sp>
      <p:cxnSp>
        <p:nvCxnSpPr>
          <p:cNvPr id="33" name="Straight Connector 32">
            <a:extLst>
              <a:ext uri="{FF2B5EF4-FFF2-40B4-BE49-F238E27FC236}">
                <a16:creationId xmlns:a16="http://schemas.microsoft.com/office/drawing/2014/main" xmlns=""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xmlns=""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a16="http://schemas.microsoft.com/office/drawing/2014/main" xmlns=""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xmlns=""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xmlns=""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a16="http://schemas.microsoft.com/office/drawing/2014/main" xmlns=""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a16="http://schemas.microsoft.com/office/drawing/2014/main" xmlns=""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xmlns=""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xmlns=""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xmlns=""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xmlns=""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xmlns="" id="{71F3D36D-2C1A-4D06-A27F-6A64AA11889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xmlns="" id="{61F0F601-D5AC-45C0-92B6-2376085B0D5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xmlns="" id="{DE792A6A-B423-4979-BD59-4CD4A74069B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10/18/2018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xmlns=""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xmlns=""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xmlns="" id="{892FFF3D-7B2E-44EB-83BA-5453FEC489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C5A9AF4-A787-49A3-83CF-889F9AEE0D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xmlns="" id="{B5D192A5-6FE9-49BC-9104-102935BA03A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smtClean="0"/>
              <a:pPr/>
              <a:t>10/18/2018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pPr/>
              <a:t>‹#›</a:t>
            </a:fld>
            <a:endParaRPr lang="en-US"/>
          </a:p>
        </p:txBody>
      </p:sp>
      <p:sp>
        <p:nvSpPr>
          <p:cNvPr id="24" name="Text Placeholder 7">
            <a:extLst>
              <a:ext uri="{FF2B5EF4-FFF2-40B4-BE49-F238E27FC236}">
                <a16:creationId xmlns:a16="http://schemas.microsoft.com/office/drawing/2014/main" xmlns=""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xmlns=""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xmlns=""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xmlns=""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xmlns="" id="{ACC0D449-4064-40FD-A10D-BE7844EB877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xmlns="" id="{1FE621D1-1FD9-49E2-99C8-0CB37634CD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0EA6856C-35D0-465E-B0CB-B889D4DA0B2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493FB47-F1DA-40B8-A1F4-115CD1F7084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D6166-2B42-4F11-BAA6-8ABAE1BE810C}" type="datetimeFigureOut">
              <a:rPr lang="en-US" smtClean="0"/>
              <a:pPr/>
              <a:t>10/18/2018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xmlns=""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xmlns="" id="{D5197B13-7446-4E28-A62C-4543D7BD632C}"/>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xmlns="" id="{4B5B975A-536D-4192-B3DE-875F5E141AA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xmlns="" id="{5BB09BB4-511A-4714-92A7-D9CA09D1FD7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10/18/2018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A93E95CB-8B7F-4CE0-BD90-8078D78E5BE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308EA72E-9FD8-4137-AF70-2F45B4623A1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7E5F03E5-E60E-40E5-996F-CE212FF6425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7EB0518D-8C62-493A-B053-F7B2F41290B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10/18/2018</a:t>
            </a:fld>
            <a:endParaRPr lang="en-US"/>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pPr/>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xmlns=""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xmlns="" id="{6E086889-5472-4B65-A156-D0B8F369C34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xmlns="" id="{4BCBF44F-62C7-4F40-99DF-85C459F43ED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xmlns="" id="{ABF64D53-5ED0-4A1D-A7EA-94CDB0D37E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xmlns="" id="{2565C769-10BF-4E7B-B099-B4FD458436E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smtClean="0"/>
              <a:pPr/>
              <a:t>10/18/2018</a:t>
            </a:fld>
            <a:endParaRPr lang="en-US"/>
          </a:p>
        </p:txBody>
      </p:sp>
      <p:sp>
        <p:nvSpPr>
          <p:cNvPr id="8" name="Footer Placeholder 7"/>
          <p:cNvSpPr>
            <a:spLocks noGrp="1"/>
          </p:cNvSpPr>
          <p:nvPr>
            <p:ph type="ftr" sz="quarter" idx="11"/>
          </p:nvPr>
        </p:nvSpPr>
        <p:spPr/>
        <p:txBody>
          <a:bodyPr/>
          <a:lstStyle/>
          <a:p>
            <a:r>
              <a:rPr lang="en-ZA" dirty="0"/>
              <a:t>Add a footer</a:t>
            </a:r>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10/18/2018</a:t>
            </a:fld>
            <a:endParaRPr lang="en-US"/>
          </a:p>
        </p:txBody>
      </p:sp>
      <p:sp>
        <p:nvSpPr>
          <p:cNvPr id="18" name="Content Placeholder 2">
            <a:extLst>
              <a:ext uri="{FF2B5EF4-FFF2-40B4-BE49-F238E27FC236}">
                <a16:creationId xmlns:a16="http://schemas.microsoft.com/office/drawing/2014/main" xmlns=""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xmlns=""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xmlns="" id="{1F08FE59-AC1A-4BF7-B9D5-7672C8C7D39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xmlns="" id="{F44470E0-8B01-46E6-90F1-4B52CB3EFF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xmlns="" id="{2FB2E216-0387-4DF4-A432-E877C96A7BA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xmlns="" id="{53685AA4-853C-46A8-8ADB-FA80FE59BF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616D6166-2B42-4F11-BAA6-8ABAE1BE810C}" type="datetimeFigureOut">
              <a:rPr lang="en-US" smtClean="0"/>
              <a:pPr/>
              <a:t>10/18/2018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xmlns=""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xmlns="" id="{09784D29-4AB9-4581-A176-2BC2AD58F8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xmlns="" id="{25EF2775-3EFB-4A64-8FAF-4D8B56AE073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xmlns="" id="{A34C11DA-4074-454D-800C-0FC5FBF1CD1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smtClean="0"/>
              <a:pPr/>
              <a:t>10/18/2018</a:t>
            </a:fld>
            <a:endParaRPr lang="en-US"/>
          </a:p>
        </p:txBody>
      </p:sp>
      <p:sp>
        <p:nvSpPr>
          <p:cNvPr id="3" name="Footer Placeholder 2"/>
          <p:cNvSpPr>
            <a:spLocks noGrp="1"/>
          </p:cNvSpPr>
          <p:nvPr>
            <p:ph type="ftr" sz="quarter" idx="11"/>
          </p:nvPr>
        </p:nvSpPr>
        <p:spPr/>
        <p:txBody>
          <a:bodyPr/>
          <a:lstStyle/>
          <a:p>
            <a:r>
              <a:rPr lang="en-ZA" dirty="0"/>
              <a:t>Add a footer</a:t>
            </a:r>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xmlns=""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616D6166-2B42-4F11-BAA6-8ABAE1BE810C}" type="datetimeFigureOut">
              <a:rPr lang="en-US" smtClean="0"/>
              <a:pPr/>
              <a:t>10/18/2018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r>
              <a:rPr lang="en-ZA" dirty="0"/>
              <a:t>Add a footer</a:t>
            </a:r>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pPr/>
              <a:t>‹#›</a:t>
            </a:fld>
            <a:endParaRPr lang="en-US" dirty="0"/>
          </a:p>
        </p:txBody>
      </p:sp>
      <p:pic>
        <p:nvPicPr>
          <p:cNvPr id="8" name="Picture 7">
            <a:extLst>
              <a:ext uri="{FF2B5EF4-FFF2-40B4-BE49-F238E27FC236}">
                <a16:creationId xmlns:a16="http://schemas.microsoft.com/office/drawing/2014/main" xmlns=""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p14="http://schemas.microsoft.com/office/powerpoint/2010/main" xmlns=""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a:t>
            </a:r>
            <a:r>
              <a:rPr lang="en-US" sz="3372" dirty="0" smtClean="0">
                <a:solidFill>
                  <a:srgbClr val="76280B"/>
                </a:solidFill>
              </a:rPr>
              <a:t>PLACES</a:t>
            </a:r>
            <a:br>
              <a:rPr lang="en-US" sz="3372" dirty="0" smtClean="0">
                <a:solidFill>
                  <a:srgbClr val="76280B"/>
                </a:solidFill>
              </a:rPr>
            </a:br>
            <a:r>
              <a:rPr lang="en-US" sz="1400" dirty="0" smtClean="0">
                <a:solidFill>
                  <a:srgbClr val="76280B"/>
                </a:solidFill>
              </a:rPr>
              <a:t>Lesson 5</a:t>
            </a:r>
            <a:endParaRPr lang="en-US" sz="3372" dirty="0">
              <a:solidFill>
                <a:srgbClr val="76280B"/>
              </a:solidFill>
            </a:endParaRPr>
          </a:p>
        </p:txBody>
      </p:sp>
      <p:sp>
        <p:nvSpPr>
          <p:cNvPr id="3" name="Subtitle 2">
            <a:extLst>
              <a:ext uri="{FF2B5EF4-FFF2-40B4-BE49-F238E27FC236}">
                <a16:creationId xmlns:a16="http://schemas.microsoft.com/office/drawing/2014/main" xmlns=""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a16="http://schemas.microsoft.com/office/drawing/2014/main" xmlns="" id="{E26792AF-5D39-4A12-8EDD-CC09A60BDA44}"/>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3834365" y="3307582"/>
            <a:ext cx="1157236" cy="1157236"/>
          </a:xfrm>
          <a:prstGeom prst="rect">
            <a:avLst/>
          </a:prstGeom>
        </p:spPr>
      </p:pic>
    </p:spTree>
    <p:extLst>
      <p:ext uri="{BB962C8B-B14F-4D97-AF65-F5344CB8AC3E}">
        <p14:creationId xmlns:p14="http://schemas.microsoft.com/office/powerpoint/2010/main" xmlns="" val="190653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D36604-9869-46A0-8C8E-5F837247A3AD}"/>
              </a:ext>
            </a:extLst>
          </p:cNvPr>
          <p:cNvSpPr>
            <a:spLocks noGrp="1"/>
          </p:cNvSpPr>
          <p:nvPr>
            <p:ph idx="1"/>
          </p:nvPr>
        </p:nvSpPr>
        <p:spPr>
          <a:xfrm>
            <a:off x="0" y="841829"/>
            <a:ext cx="10058400" cy="6930572"/>
          </a:xfrm>
        </p:spPr>
        <p:txBody>
          <a:bodyPr>
            <a:noAutofit/>
          </a:bodyPr>
          <a:lstStyle/>
          <a:p>
            <a:pPr>
              <a:spcBef>
                <a:spcPts val="300"/>
              </a:spcBef>
            </a:pPr>
            <a:r>
              <a:rPr lang="en-US" b="1" dirty="0" smtClean="0"/>
              <a:t>TRUTH #4:  </a:t>
            </a:r>
            <a:r>
              <a:rPr lang="en-US" dirty="0" smtClean="0"/>
              <a:t>The church is the pillar and foundation of truth</a:t>
            </a:r>
          </a:p>
          <a:p>
            <a:pPr>
              <a:spcBef>
                <a:spcPts val="300"/>
              </a:spcBef>
            </a:pPr>
            <a:r>
              <a:rPr lang="en-US" dirty="0" smtClean="0"/>
              <a:t>Every believer should be in a Bible-teaching, Christ-exalting local body of believers; such a gathering of believers is called a church</a:t>
            </a:r>
          </a:p>
          <a:p>
            <a:pPr>
              <a:spcBef>
                <a:spcPts val="300"/>
              </a:spcBef>
            </a:pPr>
            <a:r>
              <a:rPr lang="en-US" dirty="0" smtClean="0"/>
              <a:t>The church universal (all believers world-wide) is made up of gatherings of local churches</a:t>
            </a:r>
          </a:p>
          <a:p>
            <a:pPr>
              <a:spcBef>
                <a:spcPts val="300"/>
              </a:spcBef>
            </a:pPr>
            <a:r>
              <a:rPr lang="en-US" b="1" dirty="0" smtClean="0"/>
              <a:t>1 Timothy 3:14-15 </a:t>
            </a:r>
            <a:r>
              <a:rPr lang="en-US" dirty="0" smtClean="0"/>
              <a:t> I am writing these things to you, hoping to come to you before long; but in case I am delayed, </a:t>
            </a:r>
            <a:r>
              <a:rPr lang="en-US" i="1" dirty="0" smtClean="0"/>
              <a:t>I write</a:t>
            </a:r>
            <a:r>
              <a:rPr lang="en-US" dirty="0" smtClean="0"/>
              <a:t> so that you will know how one ought to conduct himself in the household of God, which is the church of the living God, the pillar and support of the truth.</a:t>
            </a:r>
          </a:p>
          <a:p>
            <a:pPr>
              <a:spcBef>
                <a:spcPts val="300"/>
              </a:spcBef>
            </a:pPr>
            <a:r>
              <a:rPr lang="en-US" b="1" dirty="0" smtClean="0"/>
              <a:t>Support: </a:t>
            </a:r>
            <a:r>
              <a:rPr lang="en-US" i="1" dirty="0" err="1" smtClean="0"/>
              <a:t>hedraioma</a:t>
            </a:r>
            <a:r>
              <a:rPr lang="en-US" i="1" dirty="0" smtClean="0"/>
              <a:t>: </a:t>
            </a:r>
            <a:r>
              <a:rPr lang="en-US" dirty="0" smtClean="0"/>
              <a:t>the grounding or foundation</a:t>
            </a:r>
          </a:p>
          <a:p>
            <a:pPr>
              <a:spcBef>
                <a:spcPts val="300"/>
              </a:spcBef>
            </a:pPr>
            <a:r>
              <a:rPr lang="en-US" b="1" dirty="0" smtClean="0"/>
              <a:t>Pillar:</a:t>
            </a:r>
            <a:r>
              <a:rPr lang="en-US" dirty="0" smtClean="0"/>
              <a:t> </a:t>
            </a:r>
            <a:r>
              <a:rPr lang="en-US" i="1" dirty="0" err="1" smtClean="0"/>
              <a:t>stulos</a:t>
            </a:r>
            <a:r>
              <a:rPr lang="en-US" i="1" dirty="0" smtClean="0"/>
              <a:t>: </a:t>
            </a:r>
            <a:r>
              <a:rPr lang="en-US" dirty="0" smtClean="0"/>
              <a:t> stiffening post, stabilizer, something standing</a:t>
            </a:r>
          </a:p>
          <a:p>
            <a:pPr>
              <a:spcBef>
                <a:spcPts val="300"/>
              </a:spcBef>
            </a:pPr>
            <a:r>
              <a:rPr lang="en-US" b="1" dirty="0" smtClean="0"/>
              <a:t>Galatians 2:9 …</a:t>
            </a:r>
            <a:r>
              <a:rPr lang="en-US" dirty="0" smtClean="0"/>
              <a:t>and recognizing the grace that had been given to me, James and </a:t>
            </a:r>
            <a:r>
              <a:rPr lang="en-US" dirty="0" err="1" smtClean="0"/>
              <a:t>Cephas</a:t>
            </a:r>
            <a:r>
              <a:rPr lang="en-US" dirty="0" smtClean="0"/>
              <a:t> and John, who were reputed to be pillars, gave to me and Barnabas the right hand of fellowship…</a:t>
            </a:r>
          </a:p>
        </p:txBody>
      </p:sp>
      <p:sp>
        <p:nvSpPr>
          <p:cNvPr id="5" name="Title 4">
            <a:extLst>
              <a:ext uri="{FF2B5EF4-FFF2-40B4-BE49-F238E27FC236}">
                <a16:creationId xmlns:a16="http://schemas.microsoft.com/office/drawing/2014/main" xmlns="" id="{6BEC318E-C938-4629-9BE1-35374015C87E}"/>
              </a:ext>
            </a:extLst>
          </p:cNvPr>
          <p:cNvSpPr>
            <a:spLocks noGrp="1"/>
          </p:cNvSpPr>
          <p:nvPr>
            <p:ph type="title"/>
          </p:nvPr>
        </p:nvSpPr>
        <p:spPr>
          <a:xfrm>
            <a:off x="29571" y="0"/>
            <a:ext cx="9999257" cy="813775"/>
          </a:xfrm>
        </p:spPr>
        <p:txBody>
          <a:bodyPr>
            <a:normAutofit fontScale="90000"/>
          </a:bodyPr>
          <a:lstStyle/>
          <a:p>
            <a:r>
              <a:rPr lang="en-US" b="0" dirty="0" smtClean="0">
                <a:solidFill>
                  <a:srgbClr val="76280B"/>
                </a:solidFill>
              </a:rPr>
              <a:t>STRONGHOLD OF TRUTH    </a:t>
            </a:r>
            <a:r>
              <a:rPr lang="en-US" sz="3600" b="0" dirty="0" smtClean="0">
                <a:solidFill>
                  <a:srgbClr val="76280B"/>
                </a:solidFill>
              </a:rPr>
              <a:t>4</a:t>
            </a:r>
            <a:endParaRPr lang="en-US" sz="3600" b="0" dirty="0">
              <a:solidFill>
                <a:srgbClr val="76280B"/>
              </a:solidFill>
            </a:endParaRPr>
          </a:p>
        </p:txBody>
      </p:sp>
    </p:spTree>
    <p:extLst>
      <p:ext uri="{BB962C8B-B14F-4D97-AF65-F5344CB8AC3E}">
        <p14:creationId xmlns:p14="http://schemas.microsoft.com/office/powerpoint/2010/main" xmlns="" val="3848653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3D57C3-7E00-4DC0-8993-3D9E19894104}"/>
              </a:ext>
            </a:extLst>
          </p:cNvPr>
          <p:cNvSpPr>
            <a:spLocks noGrp="1"/>
          </p:cNvSpPr>
          <p:nvPr>
            <p:ph type="title"/>
          </p:nvPr>
        </p:nvSpPr>
        <p:spPr>
          <a:xfrm>
            <a:off x="29571" y="98564"/>
            <a:ext cx="9999257" cy="894664"/>
          </a:xfrm>
        </p:spPr>
        <p:txBody>
          <a:bodyPr>
            <a:normAutofit/>
          </a:bodyPr>
          <a:lstStyle/>
          <a:p>
            <a:r>
              <a:rPr lang="en-US" b="0" dirty="0" smtClean="0">
                <a:solidFill>
                  <a:srgbClr val="76280B"/>
                </a:solidFill>
              </a:rPr>
              <a:t>FIRMLY BUCKLED BELT</a:t>
            </a:r>
            <a:endParaRPr lang="en-US" b="0" dirty="0">
              <a:solidFill>
                <a:srgbClr val="76280B"/>
              </a:solidFill>
            </a:endParaRPr>
          </a:p>
        </p:txBody>
      </p:sp>
      <p:sp>
        <p:nvSpPr>
          <p:cNvPr id="3" name="Content Placeholder 2">
            <a:extLst>
              <a:ext uri="{FF2B5EF4-FFF2-40B4-BE49-F238E27FC236}">
                <a16:creationId xmlns:a16="http://schemas.microsoft.com/office/drawing/2014/main" xmlns="" id="{3F418A50-04F7-4F50-80A2-EE51445B2F9A}"/>
              </a:ext>
            </a:extLst>
          </p:cNvPr>
          <p:cNvSpPr>
            <a:spLocks noGrp="1"/>
          </p:cNvSpPr>
          <p:nvPr>
            <p:ph idx="1"/>
          </p:nvPr>
        </p:nvSpPr>
        <p:spPr>
          <a:xfrm>
            <a:off x="0" y="955343"/>
            <a:ext cx="9999257" cy="6817058"/>
          </a:xfrm>
        </p:spPr>
        <p:txBody>
          <a:bodyPr>
            <a:noAutofit/>
          </a:bodyPr>
          <a:lstStyle/>
          <a:p>
            <a:pPr>
              <a:lnSpc>
                <a:spcPct val="100000"/>
              </a:lnSpc>
              <a:spcBef>
                <a:spcPts val="200"/>
              </a:spcBef>
            </a:pPr>
            <a:r>
              <a:rPr lang="en-US" b="1" dirty="0" smtClean="0"/>
              <a:t>You could tell if a Roman soldier was on duty by the way his belt was buckled!</a:t>
            </a:r>
          </a:p>
          <a:p>
            <a:pPr>
              <a:lnSpc>
                <a:spcPct val="100000"/>
              </a:lnSpc>
              <a:spcBef>
                <a:spcPts val="200"/>
              </a:spcBef>
            </a:pPr>
            <a:r>
              <a:rPr lang="en-US" b="1" dirty="0" smtClean="0"/>
              <a:t>2 Corinthians 11:13-15 </a:t>
            </a:r>
            <a:r>
              <a:rPr lang="en-US" dirty="0" smtClean="0"/>
              <a:t> For such men are false apostles, deceitful workers, disguising themselves as apostles of Christ.  No wonder, for even Satan disguises himself as an angel of light. Therefore it is not surprising if his servants also disguise themselves as servants of righteousness, whose end will be according to their deeds. </a:t>
            </a:r>
          </a:p>
          <a:p>
            <a:pPr>
              <a:lnSpc>
                <a:spcPct val="100000"/>
              </a:lnSpc>
              <a:spcBef>
                <a:spcPts val="200"/>
              </a:spcBef>
            </a:pPr>
            <a:r>
              <a:rPr lang="en-US" b="1" dirty="0" smtClean="0"/>
              <a:t>1 Timothy 4:1-3 </a:t>
            </a:r>
            <a:r>
              <a:rPr lang="en-US" dirty="0" smtClean="0"/>
              <a:t> But the Spirit explicitly says that in later times some will fall away from the faith, paying attention to deceitful spirits and doctrines of demons, by means of the hypocrisy of liars seared in their own conscience as with a branding iron, </a:t>
            </a:r>
            <a:r>
              <a:rPr lang="en-US" i="1" dirty="0" smtClean="0"/>
              <a:t>men</a:t>
            </a:r>
            <a:r>
              <a:rPr lang="en-US" dirty="0" smtClean="0"/>
              <a:t> who forbid marriage </a:t>
            </a:r>
            <a:r>
              <a:rPr lang="en-US" i="1" dirty="0" smtClean="0"/>
              <a:t>and advocate</a:t>
            </a:r>
            <a:r>
              <a:rPr lang="en-US" dirty="0" smtClean="0"/>
              <a:t> abstaining from foods which God has created to be grate-fully shared in by those who believe and know the truth. </a:t>
            </a:r>
          </a:p>
          <a:p>
            <a:pPr>
              <a:lnSpc>
                <a:spcPct val="100000"/>
              </a:lnSpc>
              <a:spcBef>
                <a:spcPts val="200"/>
              </a:spcBef>
            </a:pPr>
            <a:endParaRPr lang="en-US" dirty="0" smtClean="0"/>
          </a:p>
          <a:p>
            <a:pPr>
              <a:lnSpc>
                <a:spcPct val="100000"/>
              </a:lnSpc>
              <a:spcBef>
                <a:spcPts val="200"/>
              </a:spcBef>
            </a:pPr>
            <a:endParaRPr lang="en-US" b="1" dirty="0" smtClean="0"/>
          </a:p>
        </p:txBody>
      </p:sp>
    </p:spTree>
    <p:extLst>
      <p:ext uri="{BB962C8B-B14F-4D97-AF65-F5344CB8AC3E}">
        <p14:creationId xmlns:p14="http://schemas.microsoft.com/office/powerpoint/2010/main" xmlns="" val="81734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26FB8-8BDD-44A5-9966-508BEA09E184}"/>
              </a:ext>
            </a:extLst>
          </p:cNvPr>
          <p:cNvSpPr>
            <a:spLocks noGrp="1"/>
          </p:cNvSpPr>
          <p:nvPr>
            <p:ph type="title"/>
          </p:nvPr>
        </p:nvSpPr>
        <p:spPr/>
        <p:txBody>
          <a:bodyPr>
            <a:noAutofit/>
          </a:bodyPr>
          <a:lstStyle/>
          <a:p>
            <a:r>
              <a:rPr lang="en-US" b="0" dirty="0" smtClean="0">
                <a:solidFill>
                  <a:srgbClr val="76280B"/>
                </a:solidFill>
              </a:rPr>
              <a:t>SEARING THE CONSCIENCE</a:t>
            </a:r>
            <a:endParaRPr lang="en-US" b="0" dirty="0">
              <a:solidFill>
                <a:srgbClr val="76280B"/>
              </a:solidFill>
            </a:endParaRPr>
          </a:p>
        </p:txBody>
      </p:sp>
      <p:sp>
        <p:nvSpPr>
          <p:cNvPr id="3" name="Content Placeholder 2">
            <a:extLst>
              <a:ext uri="{FF2B5EF4-FFF2-40B4-BE49-F238E27FC236}">
                <a16:creationId xmlns:a16="http://schemas.microsoft.com/office/drawing/2014/main" xmlns="" id="{900ACB66-1957-43E1-B08F-86DC83D993D7}"/>
              </a:ext>
            </a:extLst>
          </p:cNvPr>
          <p:cNvSpPr>
            <a:spLocks noGrp="1"/>
          </p:cNvSpPr>
          <p:nvPr>
            <p:ph idx="1"/>
          </p:nvPr>
        </p:nvSpPr>
        <p:spPr>
          <a:xfrm>
            <a:off x="0" y="851338"/>
            <a:ext cx="10058400" cy="6921062"/>
          </a:xfrm>
        </p:spPr>
        <p:txBody>
          <a:bodyPr>
            <a:noAutofit/>
          </a:bodyPr>
          <a:lstStyle/>
          <a:p>
            <a:pPr>
              <a:lnSpc>
                <a:spcPct val="89000"/>
              </a:lnSpc>
              <a:spcBef>
                <a:spcPts val="300"/>
              </a:spcBef>
            </a:pPr>
            <a:r>
              <a:rPr lang="en-US" dirty="0" smtClean="0"/>
              <a:t>Multiple exposure to lies; conditioning; </a:t>
            </a:r>
            <a:r>
              <a:rPr lang="en-US" dirty="0" smtClean="0"/>
              <a:t>normalizing</a:t>
            </a:r>
          </a:p>
          <a:p>
            <a:pPr>
              <a:lnSpc>
                <a:spcPct val="89000"/>
              </a:lnSpc>
              <a:spcBef>
                <a:spcPts val="300"/>
              </a:spcBef>
            </a:pPr>
            <a:r>
              <a:rPr lang="en-US" b="1" dirty="0" smtClean="0"/>
              <a:t>1 Timothy 4:1-2 (HCSB) </a:t>
            </a:r>
            <a:r>
              <a:rPr lang="en-US" dirty="0" smtClean="0"/>
              <a:t> Now the Spirit explicitly says that in later times some will depart from the faith, paying attention to deceitful spirits and the teachings of demons, </a:t>
            </a:r>
            <a:br>
              <a:rPr lang="en-US" dirty="0" smtClean="0"/>
            </a:br>
            <a:r>
              <a:rPr lang="en-US" dirty="0" smtClean="0"/>
              <a:t>through </a:t>
            </a:r>
            <a:r>
              <a:rPr lang="en-US" dirty="0" smtClean="0"/>
              <a:t>the hypocrisy of liars whose consciences are seared</a:t>
            </a:r>
            <a:r>
              <a:rPr lang="en-US" dirty="0" smtClean="0"/>
              <a:t>.</a:t>
            </a:r>
          </a:p>
          <a:p>
            <a:pPr>
              <a:lnSpc>
                <a:spcPct val="89000"/>
              </a:lnSpc>
              <a:spcBef>
                <a:spcPts val="300"/>
              </a:spcBef>
            </a:pPr>
            <a:r>
              <a:rPr lang="en-US" b="1" dirty="0" smtClean="0"/>
              <a:t>1 Timothy 4:1-2 (NASB) </a:t>
            </a:r>
            <a:r>
              <a:rPr lang="en-US" dirty="0" smtClean="0"/>
              <a:t>But </a:t>
            </a:r>
            <a:r>
              <a:rPr lang="en-US" dirty="0" smtClean="0"/>
              <a:t>the Spirit explicitly says that in later times some will fall away from the faith, paying attention to deceitful spirits and doctrines of </a:t>
            </a:r>
            <a:r>
              <a:rPr lang="en-US" dirty="0" smtClean="0"/>
              <a:t>demons,</a:t>
            </a:r>
            <a:r>
              <a:rPr lang="en-US" dirty="0" smtClean="0"/>
              <a:t> by means of the hypocrisy of liars seared in their own conscience as with a branding </a:t>
            </a:r>
            <a:r>
              <a:rPr lang="en-US" dirty="0" smtClean="0"/>
              <a:t>iron… </a:t>
            </a:r>
            <a:endParaRPr lang="en-US" dirty="0" smtClean="0"/>
          </a:p>
          <a:p>
            <a:pPr>
              <a:lnSpc>
                <a:spcPct val="89000"/>
              </a:lnSpc>
              <a:spcBef>
                <a:spcPts val="300"/>
              </a:spcBef>
            </a:pPr>
            <a:r>
              <a:rPr lang="en-US" b="1" dirty="0" smtClean="0"/>
              <a:t>Conscience: </a:t>
            </a:r>
            <a:r>
              <a:rPr lang="en-US" i="1" dirty="0" err="1" smtClean="0"/>
              <a:t>suneidesis</a:t>
            </a:r>
            <a:r>
              <a:rPr lang="en-US" i="1" dirty="0" smtClean="0"/>
              <a:t>: </a:t>
            </a:r>
            <a:r>
              <a:rPr lang="en-US" dirty="0" smtClean="0"/>
              <a:t>moral co-perception; perception coming from the mind and the spirit</a:t>
            </a:r>
          </a:p>
          <a:p>
            <a:pPr>
              <a:lnSpc>
                <a:spcPct val="89000"/>
              </a:lnSpc>
              <a:spcBef>
                <a:spcPts val="300"/>
              </a:spcBef>
            </a:pPr>
            <a:r>
              <a:rPr lang="en-US" b="1" dirty="0" smtClean="0"/>
              <a:t>Seared: </a:t>
            </a:r>
            <a:r>
              <a:rPr lang="en-US" i="1" dirty="0" err="1" smtClean="0"/>
              <a:t>kausteriazo</a:t>
            </a:r>
            <a:r>
              <a:rPr lang="en-US" i="1" dirty="0" smtClean="0"/>
              <a:t>: </a:t>
            </a:r>
            <a:r>
              <a:rPr lang="en-US" dirty="0" smtClean="0"/>
              <a:t>branded </a:t>
            </a:r>
          </a:p>
          <a:p>
            <a:pPr>
              <a:lnSpc>
                <a:spcPct val="89000"/>
              </a:lnSpc>
              <a:spcBef>
                <a:spcPts val="300"/>
              </a:spcBef>
            </a:pPr>
            <a:r>
              <a:rPr lang="en-US" dirty="0" smtClean="0"/>
              <a:t>b</a:t>
            </a:r>
            <a:r>
              <a:rPr lang="en-US" dirty="0" smtClean="0"/>
              <a:t>rain – body;  mind – soul;  spirit – Spirit</a:t>
            </a:r>
          </a:p>
          <a:p>
            <a:pPr>
              <a:lnSpc>
                <a:spcPct val="89000"/>
              </a:lnSpc>
              <a:spcBef>
                <a:spcPts val="300"/>
              </a:spcBef>
            </a:pPr>
            <a:r>
              <a:rPr lang="en-US" b="1" dirty="0" smtClean="0"/>
              <a:t>Romans 12:2 </a:t>
            </a:r>
            <a:r>
              <a:rPr lang="en-US" dirty="0" smtClean="0"/>
              <a:t> And do not be conformed to this world, but be transformed by the renewing of </a:t>
            </a:r>
            <a:r>
              <a:rPr lang="en-US" smtClean="0"/>
              <a:t>your </a:t>
            </a:r>
            <a:r>
              <a:rPr lang="en-US" smtClean="0"/>
              <a:t>mind…</a:t>
            </a:r>
            <a:endParaRPr lang="en-US" dirty="0" smtClean="0"/>
          </a:p>
          <a:p>
            <a:pPr>
              <a:lnSpc>
                <a:spcPct val="89000"/>
              </a:lnSpc>
              <a:spcBef>
                <a:spcPts val="300"/>
              </a:spcBef>
            </a:pPr>
            <a:endParaRPr lang="en-US" dirty="0" smtClean="0"/>
          </a:p>
          <a:p>
            <a:pPr>
              <a:lnSpc>
                <a:spcPct val="89000"/>
              </a:lnSpc>
              <a:spcBef>
                <a:spcPts val="300"/>
              </a:spcBef>
            </a:pPr>
            <a:endParaRPr lang="en-US" dirty="0" smtClean="0"/>
          </a:p>
          <a:p>
            <a:pPr>
              <a:lnSpc>
                <a:spcPct val="89000"/>
              </a:lnSpc>
              <a:spcBef>
                <a:spcPts val="300"/>
              </a:spcBef>
            </a:pPr>
            <a:endParaRPr lang="en-US" dirty="0"/>
          </a:p>
        </p:txBody>
      </p:sp>
    </p:spTree>
    <p:extLst>
      <p:ext uri="{BB962C8B-B14F-4D97-AF65-F5344CB8AC3E}">
        <p14:creationId xmlns:p14="http://schemas.microsoft.com/office/powerpoint/2010/main" xmlns="" val="2731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a16="http://schemas.microsoft.com/office/drawing/2014/main" xmlns="" id="{C9D02A78-2B25-4D4A-B2B8-0A24E0D1594B}"/>
              </a:ext>
            </a:extLst>
          </p:cNvPr>
          <p:cNvSpPr>
            <a:spLocks noGrp="1"/>
          </p:cNvSpPr>
          <p:nvPr>
            <p:ph idx="1"/>
          </p:nvPr>
        </p:nvSpPr>
        <p:spPr>
          <a:xfrm>
            <a:off x="0" y="1049311"/>
            <a:ext cx="9999257" cy="6723089"/>
          </a:xfrm>
        </p:spPr>
        <p:txBody>
          <a:bodyPr>
            <a:noAutofit/>
          </a:bodyPr>
          <a:lstStyle/>
          <a:p>
            <a:pPr>
              <a:spcBef>
                <a:spcPts val="300"/>
              </a:spcBef>
            </a:pPr>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endParaRPr lang="en-US" dirty="0" smtClean="0"/>
          </a:p>
          <a:p>
            <a:pPr>
              <a:spcBef>
                <a:spcPts val="300"/>
              </a:spcBef>
            </a:pPr>
            <a:r>
              <a:rPr lang="en-US" b="1" dirty="0" smtClean="0"/>
              <a:t>Ephesians 1:19-20…</a:t>
            </a:r>
            <a:r>
              <a:rPr lang="en-US" dirty="0" smtClean="0"/>
              <a:t>and what is the surpassing greatness of His power toward us who believe</a:t>
            </a:r>
            <a:r>
              <a:rPr lang="en-US" spc="-150" dirty="0" smtClean="0"/>
              <a:t>. </a:t>
            </a:r>
            <a:r>
              <a:rPr lang="en-US" i="1" spc="-150" dirty="0" smtClean="0"/>
              <a:t>These </a:t>
            </a:r>
            <a:r>
              <a:rPr lang="en-US" i="1" dirty="0" smtClean="0"/>
              <a:t>are</a:t>
            </a:r>
            <a:r>
              <a:rPr lang="en-US" dirty="0" smtClean="0"/>
              <a:t> in accordance with the working of the strength of His might which He brought about in Christ, when He raised Him from the dead and seated Him at His right hand in the heavenly </a:t>
            </a:r>
            <a:r>
              <a:rPr lang="en-US" i="1" dirty="0" smtClean="0"/>
              <a:t>places…</a:t>
            </a:r>
          </a:p>
          <a:p>
            <a:pPr>
              <a:spcBef>
                <a:spcPts val="300"/>
              </a:spcBef>
            </a:pPr>
            <a:r>
              <a:rPr lang="en-US" b="1" dirty="0" smtClean="0"/>
              <a:t>Power: </a:t>
            </a:r>
            <a:r>
              <a:rPr lang="en-US" i="1" dirty="0" err="1" smtClean="0"/>
              <a:t>dunamis</a:t>
            </a:r>
            <a:r>
              <a:rPr lang="en-US" i="1" dirty="0" smtClean="0"/>
              <a:t>:  </a:t>
            </a:r>
            <a:r>
              <a:rPr lang="en-US" dirty="0" smtClean="0"/>
              <a:t>strength, might, miraculous ability</a:t>
            </a:r>
          </a:p>
          <a:p>
            <a:pPr>
              <a:spcBef>
                <a:spcPts val="300"/>
              </a:spcBef>
            </a:pPr>
            <a:r>
              <a:rPr lang="en-US" b="1" dirty="0" smtClean="0"/>
              <a:t>Strength: </a:t>
            </a:r>
            <a:r>
              <a:rPr lang="en-US" i="1" dirty="0" err="1" smtClean="0"/>
              <a:t>kratos</a:t>
            </a:r>
            <a:r>
              <a:rPr lang="en-US" i="1" dirty="0" smtClean="0"/>
              <a:t>: </a:t>
            </a:r>
            <a:r>
              <a:rPr lang="en-US" dirty="0" smtClean="0"/>
              <a:t>vigorous dominion; active ability</a:t>
            </a:r>
          </a:p>
          <a:p>
            <a:pPr>
              <a:spcBef>
                <a:spcPts val="300"/>
              </a:spcBef>
            </a:pPr>
            <a:r>
              <a:rPr lang="en-US" b="1" dirty="0" smtClean="0"/>
              <a:t>Might: </a:t>
            </a:r>
            <a:r>
              <a:rPr lang="en-US" i="1" dirty="0" err="1" smtClean="0"/>
              <a:t>ischus</a:t>
            </a:r>
            <a:r>
              <a:rPr lang="en-US" i="1" dirty="0" smtClean="0"/>
              <a:t>: </a:t>
            </a:r>
            <a:r>
              <a:rPr lang="en-US" dirty="0" smtClean="0"/>
              <a:t>strong ability</a:t>
            </a:r>
          </a:p>
          <a:p>
            <a:pPr>
              <a:spcBef>
                <a:spcPts val="300"/>
              </a:spcBef>
            </a:pPr>
            <a:r>
              <a:rPr lang="en-US" dirty="0" smtClean="0">
                <a:effectLst>
                  <a:outerShdw blurRad="38100" dist="38100" dir="2700000" algn="tl">
                    <a:srgbClr val="000000">
                      <a:alpha val="43137"/>
                    </a:srgbClr>
                  </a:outerShdw>
                </a:effectLst>
              </a:rPr>
              <a:t>DO YOU FIND IT STRANGE THAT SPIRITUAL WARFARE IS MOST OFTEN FOUGHT WITH TRUTH?</a:t>
            </a:r>
          </a:p>
          <a:p>
            <a:pPr>
              <a:spcBef>
                <a:spcPts val="300"/>
              </a:spcBef>
              <a:buNone/>
            </a:pPr>
            <a:endParaRPr lang="en-US" dirty="0" smtClean="0"/>
          </a:p>
        </p:txBody>
      </p:sp>
    </p:spTree>
    <p:extLst>
      <p:ext uri="{BB962C8B-B14F-4D97-AF65-F5344CB8AC3E}">
        <p14:creationId xmlns:p14="http://schemas.microsoft.com/office/powerpoint/2010/main" xmlns="" val="4073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9DC50-9124-4B42-9E2B-85A3526B981F}"/>
              </a:ext>
            </a:extLst>
          </p:cNvPr>
          <p:cNvSpPr>
            <a:spLocks noGrp="1"/>
          </p:cNvSpPr>
          <p:nvPr>
            <p:ph type="title"/>
          </p:nvPr>
        </p:nvSpPr>
        <p:spPr>
          <a:xfrm>
            <a:off x="29571" y="0"/>
            <a:ext cx="9999257" cy="1034321"/>
          </a:xfrm>
        </p:spPr>
        <p:txBody>
          <a:bodyPr/>
          <a:lstStyle/>
          <a:p>
            <a:r>
              <a:rPr lang="en-US" b="0" dirty="0" smtClean="0">
                <a:solidFill>
                  <a:srgbClr val="76280B"/>
                </a:solidFill>
                <a:effectLst>
                  <a:outerShdw blurRad="38100" dist="38100" dir="2700000" algn="tl">
                    <a:srgbClr val="000000">
                      <a:alpha val="43137"/>
                    </a:srgbClr>
                  </a:outerShdw>
                </a:effectLst>
              </a:rPr>
              <a:t>NOT OUR OWN POWER</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xmlns="" id="{B369576B-CAB5-4C52-90C7-05BF7EE6F5F4}"/>
              </a:ext>
            </a:extLst>
          </p:cNvPr>
          <p:cNvSpPr>
            <a:spLocks noGrp="1"/>
          </p:cNvSpPr>
          <p:nvPr>
            <p:ph idx="1"/>
          </p:nvPr>
        </p:nvSpPr>
        <p:spPr>
          <a:xfrm>
            <a:off x="0" y="1034321"/>
            <a:ext cx="9999257" cy="6738079"/>
          </a:xfrm>
        </p:spPr>
        <p:txBody>
          <a:bodyPr>
            <a:normAutofit lnSpcReduction="10000"/>
          </a:bodyPr>
          <a:lstStyle/>
          <a:p>
            <a:pPr>
              <a:lnSpc>
                <a:spcPct val="95000"/>
              </a:lnSpc>
              <a:spcBef>
                <a:spcPts val="300"/>
              </a:spcBef>
            </a:pPr>
            <a:r>
              <a:rPr lang="en-US" dirty="0" smtClean="0"/>
              <a:t>The power and authority of the believer are key in spiritual warfare</a:t>
            </a:r>
          </a:p>
          <a:p>
            <a:pPr>
              <a:lnSpc>
                <a:spcPct val="95000"/>
              </a:lnSpc>
              <a:spcBef>
                <a:spcPts val="300"/>
              </a:spcBef>
            </a:pPr>
            <a:r>
              <a:rPr lang="en-US" b="1" dirty="0" smtClean="0"/>
              <a:t>Power: </a:t>
            </a:r>
            <a:r>
              <a:rPr lang="en-US" dirty="0" smtClean="0"/>
              <a:t>the ability to do something</a:t>
            </a:r>
          </a:p>
          <a:p>
            <a:pPr>
              <a:lnSpc>
                <a:spcPct val="95000"/>
              </a:lnSpc>
              <a:spcBef>
                <a:spcPts val="300"/>
              </a:spcBef>
            </a:pPr>
            <a:r>
              <a:rPr lang="en-US" b="1" dirty="0" smtClean="0"/>
              <a:t>Authority: </a:t>
            </a:r>
            <a:r>
              <a:rPr lang="en-US" dirty="0" smtClean="0"/>
              <a:t>the right to do something</a:t>
            </a:r>
          </a:p>
          <a:p>
            <a:pPr>
              <a:lnSpc>
                <a:spcPct val="95000"/>
              </a:lnSpc>
              <a:spcBef>
                <a:spcPts val="300"/>
              </a:spcBef>
            </a:pPr>
            <a:r>
              <a:rPr lang="en-US" dirty="0" smtClean="0"/>
              <a:t>We have these because we are in covenant  with Christ</a:t>
            </a:r>
          </a:p>
          <a:p>
            <a:pPr>
              <a:lnSpc>
                <a:spcPct val="95000"/>
              </a:lnSpc>
              <a:spcBef>
                <a:spcPts val="300"/>
              </a:spcBef>
            </a:pPr>
            <a:r>
              <a:rPr lang="en-US" b="1" dirty="0" smtClean="0"/>
              <a:t>Ephesians 6:10-12 </a:t>
            </a:r>
            <a:r>
              <a:rPr lang="en-US" dirty="0" smtClean="0"/>
              <a:t>Finally, be strong in the Lord and in the strength of His might. </a:t>
            </a:r>
            <a:r>
              <a:rPr lang="en-US" b="1" dirty="0" smtClean="0"/>
              <a:t>Put on </a:t>
            </a:r>
            <a:r>
              <a:rPr lang="en-US" dirty="0" smtClean="0"/>
              <a:t>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smtClean="0"/>
              <a:t>forces</a:t>
            </a:r>
            <a:r>
              <a:rPr lang="en-US" dirty="0" smtClean="0"/>
              <a:t> of wickedness in the heavenly </a:t>
            </a:r>
            <a:r>
              <a:rPr lang="en-US" i="1" dirty="0" smtClean="0"/>
              <a:t>places.</a:t>
            </a:r>
            <a:r>
              <a:rPr lang="en-US" dirty="0" smtClean="0"/>
              <a:t> </a:t>
            </a:r>
          </a:p>
          <a:p>
            <a:pPr>
              <a:lnSpc>
                <a:spcPct val="95000"/>
              </a:lnSpc>
              <a:spcBef>
                <a:spcPts val="300"/>
              </a:spcBef>
            </a:pPr>
            <a:r>
              <a:rPr lang="en-US" b="1" dirty="0" smtClean="0"/>
              <a:t>Put on: </a:t>
            </a:r>
            <a:r>
              <a:rPr lang="en-US" i="1" dirty="0" err="1" smtClean="0"/>
              <a:t>enduo</a:t>
            </a:r>
            <a:r>
              <a:rPr lang="en-US" i="1" dirty="0" smtClean="0"/>
              <a:t>: </a:t>
            </a:r>
            <a:r>
              <a:rPr lang="en-US" dirty="0" smtClean="0"/>
              <a:t>clothe yourself</a:t>
            </a:r>
          </a:p>
          <a:p>
            <a:pPr>
              <a:lnSpc>
                <a:spcPct val="95000"/>
              </a:lnSpc>
              <a:spcBef>
                <a:spcPts val="300"/>
              </a:spcBef>
            </a:pPr>
            <a:r>
              <a:rPr lang="en-US" b="1" dirty="0" smtClean="0"/>
              <a:t>1 Samuel 18:3-4  </a:t>
            </a:r>
            <a:r>
              <a:rPr lang="en-US" dirty="0" smtClean="0"/>
              <a:t>Then Jonathan made a covenant with David because he loved him as himself. Jonathan stripped himself of the robe that was on him and gave it to David, with his armor, including his sword and his bow and his belt. </a:t>
            </a:r>
          </a:p>
          <a:p>
            <a:pPr>
              <a:lnSpc>
                <a:spcPct val="95000"/>
              </a:lnSpc>
              <a:spcBef>
                <a:spcPts val="300"/>
              </a:spcBef>
            </a:pPr>
            <a:endParaRPr lang="en-US" dirty="0" smtClean="0"/>
          </a:p>
        </p:txBody>
      </p:sp>
    </p:spTree>
    <p:extLst>
      <p:ext uri="{BB962C8B-B14F-4D97-AF65-F5344CB8AC3E}">
        <p14:creationId xmlns:p14="http://schemas.microsoft.com/office/powerpoint/2010/main" xmlns=""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C76DE6-D10B-4F58-AF1F-110DF0A3B872}"/>
              </a:ext>
            </a:extLst>
          </p:cNvPr>
          <p:cNvSpPr>
            <a:spLocks noGrp="1"/>
          </p:cNvSpPr>
          <p:nvPr>
            <p:ph idx="1"/>
          </p:nvPr>
        </p:nvSpPr>
        <p:spPr>
          <a:xfrm>
            <a:off x="0" y="1019332"/>
            <a:ext cx="9999257" cy="6753068"/>
          </a:xfrm>
        </p:spPr>
        <p:txBody>
          <a:bodyPr>
            <a:noAutofit/>
          </a:bodyPr>
          <a:lstStyle/>
          <a:p>
            <a:pPr>
              <a:spcBef>
                <a:spcPts val="300"/>
              </a:spcBef>
            </a:pPr>
            <a:r>
              <a:rPr lang="en-US" b="1" dirty="0" smtClean="0"/>
              <a:t>Galatians 3:27 </a:t>
            </a:r>
            <a:r>
              <a:rPr lang="en-US" dirty="0" smtClean="0"/>
              <a:t> For all of you who were baptized into Christ have clothed yourselves with Christ. </a:t>
            </a:r>
          </a:p>
          <a:p>
            <a:pPr>
              <a:spcBef>
                <a:spcPts val="300"/>
              </a:spcBef>
            </a:pPr>
            <a:r>
              <a:rPr lang="en-US" dirty="0" smtClean="0"/>
              <a:t>Having been clothed, it is time to take up the armor; we didn’t find, purchase, or earn the armor; it is a result of covenant; Using the armor is another matter entirely!</a:t>
            </a:r>
          </a:p>
          <a:p>
            <a:pPr>
              <a:spcBef>
                <a:spcPts val="300"/>
              </a:spcBef>
            </a:pPr>
            <a:r>
              <a:rPr lang="en-US" b="1" dirty="0" smtClean="0"/>
              <a:t>Ephesians 6:12  </a:t>
            </a:r>
            <a:r>
              <a:rPr lang="en-US" dirty="0" smtClean="0"/>
              <a:t>For our struggle is not against flesh and blood, but against the rulers, against the powers, against the world forces of this darkness, against the spiritual </a:t>
            </a:r>
            <a:r>
              <a:rPr lang="en-US" i="1" dirty="0" smtClean="0"/>
              <a:t>forces</a:t>
            </a:r>
            <a:r>
              <a:rPr lang="en-US" dirty="0" smtClean="0"/>
              <a:t> of wickedness in the heavenly </a:t>
            </a:r>
            <a:r>
              <a:rPr lang="en-US" i="1" dirty="0" smtClean="0"/>
              <a:t>places.</a:t>
            </a:r>
            <a:r>
              <a:rPr lang="en-US" dirty="0" smtClean="0"/>
              <a:t> </a:t>
            </a:r>
          </a:p>
          <a:p>
            <a:pPr>
              <a:spcBef>
                <a:spcPts val="300"/>
              </a:spcBef>
            </a:pPr>
            <a:r>
              <a:rPr lang="en-US" b="1" dirty="0" smtClean="0"/>
              <a:t>Struggle: </a:t>
            </a:r>
            <a:r>
              <a:rPr lang="en-US" i="1" dirty="0" smtClean="0"/>
              <a:t>pale: </a:t>
            </a:r>
            <a:r>
              <a:rPr lang="en-US" dirty="0" smtClean="0"/>
              <a:t>wrestling; up close and personal</a:t>
            </a:r>
          </a:p>
          <a:p>
            <a:pPr>
              <a:spcBef>
                <a:spcPts val="300"/>
              </a:spcBef>
            </a:pPr>
            <a:r>
              <a:rPr lang="en-US" dirty="0" smtClean="0"/>
              <a:t>The ultimate struggle</a:t>
            </a:r>
            <a:r>
              <a:rPr lang="en-US" spc="-150" dirty="0" smtClean="0"/>
              <a:t> isn’t </a:t>
            </a:r>
            <a:r>
              <a:rPr lang="en-US" dirty="0" smtClean="0"/>
              <a:t>with people (it may seem like it is)</a:t>
            </a:r>
          </a:p>
          <a:p>
            <a:pPr>
              <a:spcBef>
                <a:spcPts val="300"/>
              </a:spcBef>
            </a:pPr>
            <a:r>
              <a:rPr lang="en-US" b="1" dirty="0" smtClean="0"/>
              <a:t>Rulers: </a:t>
            </a:r>
            <a:r>
              <a:rPr lang="en-US" i="1" dirty="0" err="1" smtClean="0"/>
              <a:t>arche</a:t>
            </a:r>
            <a:r>
              <a:rPr lang="en-US" i="1" dirty="0" smtClean="0"/>
              <a:t>: </a:t>
            </a:r>
            <a:r>
              <a:rPr lang="en-US" dirty="0" smtClean="0"/>
              <a:t>elementary; from the beginning</a:t>
            </a:r>
          </a:p>
          <a:p>
            <a:pPr>
              <a:spcBef>
                <a:spcPts val="300"/>
              </a:spcBef>
            </a:pPr>
            <a:r>
              <a:rPr lang="en-US" b="1" dirty="0" smtClean="0"/>
              <a:t>Powers: </a:t>
            </a:r>
            <a:r>
              <a:rPr lang="en-US" i="1" dirty="0" err="1" smtClean="0"/>
              <a:t>exousia</a:t>
            </a:r>
            <a:r>
              <a:rPr lang="en-US" i="1" dirty="0" smtClean="0"/>
              <a:t>: </a:t>
            </a:r>
            <a:r>
              <a:rPr lang="en-US" dirty="0" smtClean="0"/>
              <a:t>authorities (they receive authority)</a:t>
            </a:r>
          </a:p>
          <a:p>
            <a:pPr>
              <a:spcBef>
                <a:spcPts val="300"/>
              </a:spcBef>
            </a:pPr>
            <a:r>
              <a:rPr lang="en-US" b="1" dirty="0" smtClean="0"/>
              <a:t>World forces: </a:t>
            </a:r>
            <a:r>
              <a:rPr lang="en-US" i="1" dirty="0" err="1" smtClean="0"/>
              <a:t>kosmokratos</a:t>
            </a:r>
            <a:r>
              <a:rPr lang="en-US" i="1" dirty="0" smtClean="0"/>
              <a:t>:  </a:t>
            </a:r>
            <a:r>
              <a:rPr lang="en-US" dirty="0" smtClean="0"/>
              <a:t>associated with pagan gods</a:t>
            </a:r>
          </a:p>
          <a:p>
            <a:pPr>
              <a:spcBef>
                <a:spcPts val="300"/>
              </a:spcBef>
            </a:pPr>
            <a:r>
              <a:rPr lang="en-US" b="1" dirty="0" smtClean="0"/>
              <a:t>1 John 5:19 </a:t>
            </a:r>
            <a:r>
              <a:rPr lang="en-US" dirty="0" smtClean="0"/>
              <a:t>We know that we are of God, and that the whole world lies in </a:t>
            </a:r>
            <a:r>
              <a:rPr lang="en-US" i="1" dirty="0" smtClean="0"/>
              <a:t>the power of</a:t>
            </a:r>
            <a:r>
              <a:rPr lang="en-US" dirty="0" smtClean="0"/>
              <a:t> the evil one. </a:t>
            </a:r>
            <a:br>
              <a:rPr lang="en-US" dirty="0" smtClean="0"/>
            </a:br>
            <a:r>
              <a:rPr lang="en-US" dirty="0" smtClean="0"/>
              <a:t/>
            </a:r>
            <a:br>
              <a:rPr lang="en-US" dirty="0" smtClean="0"/>
            </a:br>
            <a:r>
              <a:rPr lang="en-US" dirty="0" smtClean="0"/>
              <a:t/>
            </a:r>
            <a:br>
              <a:rPr lang="en-US" dirty="0" smtClean="0"/>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xmlns="" id="{52F9391E-5CCB-421F-A3F7-D5AE971583CA}"/>
              </a:ext>
            </a:extLst>
          </p:cNvPr>
          <p:cNvSpPr>
            <a:spLocks noGrp="1"/>
          </p:cNvSpPr>
          <p:nvPr>
            <p:ph type="title"/>
          </p:nvPr>
        </p:nvSpPr>
        <p:spPr/>
        <p:txBody>
          <a:bodyPr>
            <a:normAutofit fontScale="90000"/>
          </a:bodyPr>
          <a:lstStyle/>
          <a:p>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CLOTHED WITH CHRIST</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D9D7BC-87DB-4700-859A-E65D8F1F100F}"/>
              </a:ext>
            </a:extLst>
          </p:cNvPr>
          <p:cNvSpPr>
            <a:spLocks noGrp="1"/>
          </p:cNvSpPr>
          <p:nvPr>
            <p:ph type="title"/>
          </p:nvPr>
        </p:nvSpPr>
        <p:spPr>
          <a:xfrm>
            <a:off x="29571" y="0"/>
            <a:ext cx="9999257" cy="813775"/>
          </a:xfrm>
        </p:spPr>
        <p:txBody>
          <a:bodyPr>
            <a:normAutofit fontScale="90000"/>
          </a:bodyPr>
          <a:lstStyle/>
          <a:p>
            <a:r>
              <a:rPr lang="en-US" b="0" dirty="0" smtClean="0">
                <a:solidFill>
                  <a:srgbClr val="76280B"/>
                </a:solidFill>
                <a:effectLst>
                  <a:outerShdw blurRad="38100" dist="38100" dir="2700000" algn="tl">
                    <a:srgbClr val="000000">
                      <a:alpha val="43137"/>
                    </a:srgbClr>
                  </a:outerShdw>
                </a:effectLst>
              </a:rPr>
              <a:t>SATAN’S GOALS IN WARFARE</a:t>
            </a:r>
            <a:endParaRPr lang="en-US" b="0" dirty="0">
              <a:solidFill>
                <a:srgbClr val="76280B"/>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D5D51950-8CD0-472A-948C-DB0FC71C4816}"/>
              </a:ext>
            </a:extLst>
          </p:cNvPr>
          <p:cNvSpPr>
            <a:spLocks noGrp="1"/>
          </p:cNvSpPr>
          <p:nvPr>
            <p:ph idx="1"/>
          </p:nvPr>
        </p:nvSpPr>
        <p:spPr>
          <a:xfrm>
            <a:off x="0" y="813775"/>
            <a:ext cx="9999257" cy="6958625"/>
          </a:xfrm>
        </p:spPr>
        <p:txBody>
          <a:bodyPr>
            <a:noAutofit/>
          </a:bodyPr>
          <a:lstStyle/>
          <a:p>
            <a:pPr marL="514350" indent="-514350">
              <a:lnSpc>
                <a:spcPct val="95000"/>
              </a:lnSpc>
              <a:spcBef>
                <a:spcPts val="400"/>
              </a:spcBef>
              <a:buNone/>
            </a:pPr>
            <a:r>
              <a:rPr lang="en-US" b="1" dirty="0" smtClean="0"/>
              <a:t>1.  </a:t>
            </a:r>
            <a:r>
              <a:rPr lang="en-US" dirty="0" smtClean="0"/>
              <a:t>Keep people from being saved; he will work hard to keep people from knowing/understanding truth about Jesus</a:t>
            </a:r>
          </a:p>
          <a:p>
            <a:pPr marL="514350" indent="-514350">
              <a:lnSpc>
                <a:spcPct val="95000"/>
              </a:lnSpc>
              <a:spcBef>
                <a:spcPts val="400"/>
              </a:spcBef>
              <a:buNone/>
            </a:pPr>
            <a:r>
              <a:rPr lang="en-US" b="1" dirty="0" smtClean="0"/>
              <a:t>2.  </a:t>
            </a:r>
            <a:r>
              <a:rPr lang="en-US" dirty="0" smtClean="0"/>
              <a:t>Prevent believers from being fruitful in the kingdom:</a:t>
            </a:r>
          </a:p>
          <a:p>
            <a:pPr marL="514350" indent="-514350">
              <a:lnSpc>
                <a:spcPct val="95000"/>
              </a:lnSpc>
              <a:spcBef>
                <a:spcPts val="400"/>
              </a:spcBef>
              <a:buNone/>
            </a:pPr>
            <a:r>
              <a:rPr lang="en-US" dirty="0" smtClean="0"/>
              <a:t>    </a:t>
            </a:r>
            <a:r>
              <a:rPr lang="en-US" b="1" dirty="0" smtClean="0"/>
              <a:t> a. </a:t>
            </a:r>
            <a:r>
              <a:rPr lang="en-US" dirty="0" smtClean="0"/>
              <a:t>destroy unity among believers/churches</a:t>
            </a:r>
          </a:p>
          <a:p>
            <a:pPr marL="514350" indent="-514350">
              <a:lnSpc>
                <a:spcPct val="95000"/>
              </a:lnSpc>
              <a:spcBef>
                <a:spcPts val="400"/>
              </a:spcBef>
              <a:buNone/>
            </a:pPr>
            <a:r>
              <a:rPr lang="en-US" dirty="0" smtClean="0"/>
              <a:t>    </a:t>
            </a:r>
            <a:r>
              <a:rPr lang="en-US" b="1" dirty="0" smtClean="0"/>
              <a:t> b. </a:t>
            </a:r>
            <a:r>
              <a:rPr lang="en-US" dirty="0" smtClean="0"/>
              <a:t>entice believers to sin (omission or commission)</a:t>
            </a:r>
          </a:p>
          <a:p>
            <a:pPr marL="514350" indent="-514350">
              <a:lnSpc>
                <a:spcPct val="95000"/>
              </a:lnSpc>
              <a:spcBef>
                <a:spcPts val="400"/>
              </a:spcBef>
              <a:buNone/>
            </a:pPr>
            <a:r>
              <a:rPr lang="en-US" dirty="0" smtClean="0"/>
              <a:t>    </a:t>
            </a:r>
            <a:r>
              <a:rPr lang="en-US" b="1" dirty="0" smtClean="0"/>
              <a:t> c. </a:t>
            </a:r>
            <a:r>
              <a:rPr lang="en-US" dirty="0" smtClean="0"/>
              <a:t>lead people into false teaching</a:t>
            </a:r>
          </a:p>
          <a:p>
            <a:pPr marL="514350" indent="-514350">
              <a:lnSpc>
                <a:spcPct val="95000"/>
              </a:lnSpc>
              <a:spcBef>
                <a:spcPts val="400"/>
              </a:spcBef>
            </a:pPr>
            <a:r>
              <a:rPr lang="en-US" b="1" dirty="0" smtClean="0"/>
              <a:t>Ephesians 6:13-14 </a:t>
            </a:r>
            <a:r>
              <a:rPr lang="en-US" dirty="0" smtClean="0"/>
              <a:t> Therefore, take up the full armor of God, so that you will be able to resist in the evil day, and having done everything, to stand firm.  Stand firm therefore, </a:t>
            </a:r>
            <a:r>
              <a:rPr lang="en-US" cap="small" dirty="0" smtClean="0"/>
              <a:t>HAVING GIRDED YOUR LOINS WITH TRUTH…</a:t>
            </a:r>
          </a:p>
          <a:p>
            <a:pPr marL="514350" indent="-514350">
              <a:lnSpc>
                <a:spcPct val="95000"/>
              </a:lnSpc>
              <a:spcBef>
                <a:spcPts val="400"/>
              </a:spcBef>
            </a:pPr>
            <a:r>
              <a:rPr lang="en-US" b="1" dirty="0" smtClean="0"/>
              <a:t>Resist: </a:t>
            </a:r>
            <a:r>
              <a:rPr lang="en-US" i="1" dirty="0" err="1" smtClean="0"/>
              <a:t>anthistemi</a:t>
            </a:r>
            <a:r>
              <a:rPr lang="en-US" i="1" dirty="0" smtClean="0"/>
              <a:t>: </a:t>
            </a:r>
            <a:r>
              <a:rPr lang="en-US" dirty="0" smtClean="0"/>
              <a:t>to stand against</a:t>
            </a:r>
          </a:p>
          <a:p>
            <a:pPr marL="514350" indent="-514350">
              <a:lnSpc>
                <a:spcPct val="95000"/>
              </a:lnSpc>
              <a:spcBef>
                <a:spcPts val="400"/>
              </a:spcBef>
            </a:pPr>
            <a:r>
              <a:rPr lang="en-US" b="1" dirty="0" smtClean="0"/>
              <a:t>Stand: </a:t>
            </a:r>
            <a:r>
              <a:rPr lang="en-US" i="1" dirty="0" err="1" smtClean="0"/>
              <a:t>histemi</a:t>
            </a:r>
            <a:r>
              <a:rPr lang="en-US" i="1" dirty="0" smtClean="0"/>
              <a:t>: </a:t>
            </a:r>
            <a:r>
              <a:rPr lang="en-US" dirty="0" smtClean="0"/>
              <a:t>to make a stand</a:t>
            </a:r>
          </a:p>
          <a:p>
            <a:pPr marL="514350" indent="-514350">
              <a:lnSpc>
                <a:spcPct val="95000"/>
              </a:lnSpc>
              <a:spcBef>
                <a:spcPts val="400"/>
              </a:spcBef>
            </a:pPr>
            <a:r>
              <a:rPr lang="en-US" b="1" dirty="0" smtClean="0"/>
              <a:t>STAND</a:t>
            </a:r>
            <a:r>
              <a:rPr lang="en-US" b="1" spc="-150" dirty="0" smtClean="0"/>
              <a:t> AGAINST THE </a:t>
            </a:r>
            <a:r>
              <a:rPr lang="en-US" b="1" dirty="0" smtClean="0"/>
              <a:t>ENEMY; </a:t>
            </a:r>
            <a:r>
              <a:rPr lang="en-US" b="1" spc="-150" dirty="0" smtClean="0"/>
              <a:t>STAND</a:t>
            </a:r>
            <a:r>
              <a:rPr lang="en-US" b="1" dirty="0" smtClean="0"/>
              <a:t> FOR </a:t>
            </a:r>
            <a:r>
              <a:rPr lang="en-US" b="1" spc="-150" dirty="0" smtClean="0"/>
              <a:t>THE</a:t>
            </a:r>
            <a:r>
              <a:rPr lang="en-US" b="1" dirty="0" smtClean="0"/>
              <a:t> TRUTH</a:t>
            </a:r>
          </a:p>
          <a:p>
            <a:pPr marL="514350" indent="-514350">
              <a:lnSpc>
                <a:spcPct val="95000"/>
              </a:lnSpc>
              <a:spcBef>
                <a:spcPts val="400"/>
              </a:spcBef>
            </a:pPr>
            <a:r>
              <a:rPr lang="en-US" b="1" dirty="0" smtClean="0"/>
              <a:t>John 8:44 …</a:t>
            </a:r>
            <a:r>
              <a:rPr lang="en-US" dirty="0" smtClean="0"/>
              <a:t>does not stand in the truth because there is no truth in him. Whenever he speaks a lie, he speaks from his own </a:t>
            </a:r>
            <a:r>
              <a:rPr lang="en-US" i="1" dirty="0" smtClean="0"/>
              <a:t>nature,</a:t>
            </a:r>
            <a:r>
              <a:rPr lang="en-US" dirty="0" smtClean="0"/>
              <a:t> for he is a liar and the father of lies. </a:t>
            </a:r>
            <a:br>
              <a:rPr lang="en-US" dirty="0" smtClean="0"/>
            </a:br>
            <a:endParaRPr lang="en-US" b="1" dirty="0" smtClean="0"/>
          </a:p>
          <a:p>
            <a:pPr marL="514350" indent="-514350">
              <a:lnSpc>
                <a:spcPct val="95000"/>
              </a:lnSpc>
              <a:spcBef>
                <a:spcPts val="400"/>
              </a:spcBef>
            </a:pPr>
            <a:endParaRPr lang="en-US" b="1" dirty="0"/>
          </a:p>
        </p:txBody>
      </p:sp>
    </p:spTree>
    <p:extLst>
      <p:ext uri="{BB962C8B-B14F-4D97-AF65-F5344CB8AC3E}">
        <p14:creationId xmlns:p14="http://schemas.microsoft.com/office/powerpoint/2010/main" xmlns="" val="3470792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5CF1B-53AF-41BE-ADFB-2049404C6C85}"/>
              </a:ext>
            </a:extLst>
          </p:cNvPr>
          <p:cNvSpPr>
            <a:spLocks noGrp="1"/>
          </p:cNvSpPr>
          <p:nvPr>
            <p:ph type="title"/>
          </p:nvPr>
        </p:nvSpPr>
        <p:spPr>
          <a:xfrm>
            <a:off x="-1" y="98564"/>
            <a:ext cx="9999257" cy="715211"/>
          </a:xfrm>
        </p:spPr>
        <p:txBody>
          <a:bodyPr>
            <a:normAutofit fontScale="90000"/>
          </a:bodyPr>
          <a:lstStyle/>
          <a:p>
            <a:r>
              <a:rPr lang="en-US" b="0" dirty="0" smtClean="0">
                <a:solidFill>
                  <a:srgbClr val="76280B"/>
                </a:solidFill>
              </a:rPr>
              <a:t>TRUTH OR POWER</a:t>
            </a:r>
            <a:endParaRPr lang="en-US" b="0" dirty="0">
              <a:solidFill>
                <a:srgbClr val="76280B"/>
              </a:solidFill>
            </a:endParaRPr>
          </a:p>
        </p:txBody>
      </p:sp>
      <p:sp>
        <p:nvSpPr>
          <p:cNvPr id="3" name="Content Placeholder 2">
            <a:extLst>
              <a:ext uri="{FF2B5EF4-FFF2-40B4-BE49-F238E27FC236}">
                <a16:creationId xmlns:a16="http://schemas.microsoft.com/office/drawing/2014/main" xmlns="" id="{7C59EF7C-D06A-4F34-BD40-FA726A86BABC}"/>
              </a:ext>
            </a:extLst>
          </p:cNvPr>
          <p:cNvSpPr>
            <a:spLocks noGrp="1"/>
          </p:cNvSpPr>
          <p:nvPr>
            <p:ph idx="1"/>
          </p:nvPr>
        </p:nvSpPr>
        <p:spPr>
          <a:xfrm>
            <a:off x="0" y="870857"/>
            <a:ext cx="9999257" cy="6901543"/>
          </a:xfrm>
        </p:spPr>
        <p:txBody>
          <a:bodyPr>
            <a:noAutofit/>
          </a:bodyPr>
          <a:lstStyle/>
          <a:p>
            <a:pPr>
              <a:lnSpc>
                <a:spcPct val="88000"/>
              </a:lnSpc>
              <a:spcBef>
                <a:spcPts val="200"/>
              </a:spcBef>
            </a:pPr>
            <a:r>
              <a:rPr lang="en-US" dirty="0" smtClean="0"/>
              <a:t>Rarely will our struggle involve power; usually it will involve truth; Why?  God’s power is greater than Satan’s power</a:t>
            </a:r>
          </a:p>
          <a:p>
            <a:pPr>
              <a:lnSpc>
                <a:spcPct val="88000"/>
              </a:lnSpc>
              <a:spcBef>
                <a:spcPts val="200"/>
              </a:spcBef>
            </a:pPr>
            <a:r>
              <a:rPr lang="en-US" b="1" dirty="0" smtClean="0"/>
              <a:t>Ephesians 6:10 </a:t>
            </a:r>
            <a:r>
              <a:rPr lang="en-US" dirty="0" smtClean="0"/>
              <a:t> Finally, be strong in the Lord and in the strength of His might.</a:t>
            </a:r>
          </a:p>
          <a:p>
            <a:pPr>
              <a:lnSpc>
                <a:spcPct val="88000"/>
              </a:lnSpc>
              <a:spcBef>
                <a:spcPts val="200"/>
              </a:spcBef>
            </a:pPr>
            <a:r>
              <a:rPr lang="en-US" b="1" dirty="0" smtClean="0"/>
              <a:t>Acts 13:6-11 </a:t>
            </a:r>
            <a:r>
              <a:rPr lang="en-US" dirty="0" smtClean="0"/>
              <a:t> When they had gone through the whole island as far as </a:t>
            </a:r>
            <a:r>
              <a:rPr lang="en-US" dirty="0" err="1" smtClean="0"/>
              <a:t>Paphos</a:t>
            </a:r>
            <a:r>
              <a:rPr lang="en-US" dirty="0" smtClean="0"/>
              <a:t>, they found a magician, a Jewish false prophet whose name was Bar-Jesus, who was with the proconsul, </a:t>
            </a:r>
            <a:r>
              <a:rPr lang="en-US" dirty="0" err="1" smtClean="0"/>
              <a:t>Sergius</a:t>
            </a:r>
            <a:r>
              <a:rPr lang="en-US" dirty="0" smtClean="0"/>
              <a:t> </a:t>
            </a:r>
            <a:r>
              <a:rPr lang="en-US" dirty="0" err="1" smtClean="0"/>
              <a:t>Paulus</a:t>
            </a:r>
            <a:r>
              <a:rPr lang="en-US" dirty="0" smtClean="0"/>
              <a:t>, a man of intelligence. This man summoned Barnabas and Saul and sought to hear the word of God. But </a:t>
            </a:r>
            <a:r>
              <a:rPr lang="en-US" dirty="0" err="1" smtClean="0"/>
              <a:t>Elymas</a:t>
            </a:r>
            <a:r>
              <a:rPr lang="en-US" dirty="0" smtClean="0"/>
              <a:t> the magician (for so his name is translated) was opposing them</a:t>
            </a:r>
            <a:r>
              <a:rPr lang="en-US" spc="-150" dirty="0" smtClean="0"/>
              <a:t>, seeking </a:t>
            </a:r>
            <a:r>
              <a:rPr lang="en-US" dirty="0" smtClean="0"/>
              <a:t>to turn the proconsul away from the faith.  But Saul, who was also </a:t>
            </a:r>
            <a:r>
              <a:rPr lang="en-US" i="1" dirty="0" smtClean="0"/>
              <a:t>known as</a:t>
            </a:r>
            <a:r>
              <a:rPr lang="en-US" dirty="0" smtClean="0"/>
              <a:t> Paul, filled with the Holy Spirit, fixed his gaze on him, and said, "You who are full of all deceit and fraud, you son of the devil, you enemy of all righteousness, will you not cease to make crooked the straight ways of the Lord?  Now, behold, the hand of the Lord is upon you, and you will be blind and not see the sun for a time.”</a:t>
            </a:r>
          </a:p>
        </p:txBody>
      </p:sp>
    </p:spTree>
    <p:extLst>
      <p:ext uri="{BB962C8B-B14F-4D97-AF65-F5344CB8AC3E}">
        <p14:creationId xmlns:p14="http://schemas.microsoft.com/office/powerpoint/2010/main" xmlns="" val="56121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C293BF-B604-4E52-BEFA-5025D7F6287E}"/>
              </a:ext>
            </a:extLst>
          </p:cNvPr>
          <p:cNvSpPr>
            <a:spLocks noGrp="1"/>
          </p:cNvSpPr>
          <p:nvPr>
            <p:ph type="title"/>
          </p:nvPr>
        </p:nvSpPr>
        <p:spPr>
          <a:xfrm>
            <a:off x="29571" y="0"/>
            <a:ext cx="9999257" cy="813775"/>
          </a:xfrm>
        </p:spPr>
        <p:txBody>
          <a:bodyPr>
            <a:normAutofit fontScale="90000"/>
          </a:bodyPr>
          <a:lstStyle/>
          <a:p>
            <a:r>
              <a:rPr lang="en-US" b="0" dirty="0" smtClean="0">
                <a:solidFill>
                  <a:srgbClr val="76280B"/>
                </a:solidFill>
              </a:rPr>
              <a:t>STRONGHOLDS OF TRUTH   </a:t>
            </a:r>
            <a:r>
              <a:rPr lang="en-US" sz="3600" b="0" dirty="0" smtClean="0">
                <a:solidFill>
                  <a:srgbClr val="76280B"/>
                </a:solidFill>
              </a:rPr>
              <a:t>1</a:t>
            </a:r>
            <a:endParaRPr lang="en-US" sz="3600" b="0" dirty="0">
              <a:solidFill>
                <a:srgbClr val="76280B"/>
              </a:solidFill>
            </a:endParaRPr>
          </a:p>
        </p:txBody>
      </p:sp>
      <p:sp>
        <p:nvSpPr>
          <p:cNvPr id="3" name="Content Placeholder 2">
            <a:extLst>
              <a:ext uri="{FF2B5EF4-FFF2-40B4-BE49-F238E27FC236}">
                <a16:creationId xmlns:a16="http://schemas.microsoft.com/office/drawing/2014/main" xmlns="" id="{A4EFE5FC-9D9B-451B-9336-352E7EF5027D}"/>
              </a:ext>
            </a:extLst>
          </p:cNvPr>
          <p:cNvSpPr>
            <a:spLocks noGrp="1"/>
          </p:cNvSpPr>
          <p:nvPr>
            <p:ph idx="1"/>
          </p:nvPr>
        </p:nvSpPr>
        <p:spPr>
          <a:xfrm>
            <a:off x="0" y="813775"/>
            <a:ext cx="9999257" cy="6958625"/>
          </a:xfrm>
        </p:spPr>
        <p:txBody>
          <a:bodyPr>
            <a:noAutofit/>
          </a:bodyPr>
          <a:lstStyle/>
          <a:p>
            <a:r>
              <a:rPr lang="en-US" b="1" dirty="0" smtClean="0"/>
              <a:t>TRUTH #1:  </a:t>
            </a:r>
            <a:r>
              <a:rPr lang="en-US" dirty="0" smtClean="0"/>
              <a:t>The Lord Jesus Christ is the person of truth</a:t>
            </a:r>
          </a:p>
          <a:p>
            <a:r>
              <a:rPr lang="en-US" b="1" dirty="0" smtClean="0"/>
              <a:t>John 14:6 </a:t>
            </a:r>
            <a:r>
              <a:rPr lang="en-US" dirty="0" smtClean="0"/>
              <a:t> Jesus said to him, "I am the way, and the truth, and the life; no one comes to the Father but through Me. </a:t>
            </a:r>
          </a:p>
          <a:p>
            <a:r>
              <a:rPr lang="en-US" b="1" dirty="0" smtClean="0"/>
              <a:t>John 1:14 </a:t>
            </a:r>
            <a:r>
              <a:rPr lang="en-US" dirty="0" smtClean="0"/>
              <a:t> And the Word became flesh, and dwelt among us, and we saw His glory, glory as of the only begotten from the Father, full of grace and truth. </a:t>
            </a:r>
          </a:p>
          <a:p>
            <a:r>
              <a:rPr lang="en-US" b="1" dirty="0" smtClean="0"/>
              <a:t>1 Timothy 2:1-6 </a:t>
            </a:r>
            <a:r>
              <a:rPr lang="en-US" dirty="0" smtClean="0"/>
              <a:t> First of all, then, I urge that entreaties </a:t>
            </a:r>
            <a:r>
              <a:rPr lang="en-US" i="1" dirty="0" smtClean="0"/>
              <a:t>and</a:t>
            </a:r>
            <a:r>
              <a:rPr lang="en-US" dirty="0" smtClean="0"/>
              <a:t> prayers, petitions </a:t>
            </a:r>
            <a:r>
              <a:rPr lang="en-US" i="1" dirty="0" smtClean="0"/>
              <a:t>and</a:t>
            </a:r>
            <a:r>
              <a:rPr lang="en-US" dirty="0" smtClean="0"/>
              <a:t> thanksgivings, be made on behalf of all men, for kings and all who are in authority, so that we may lead a tranquil and quiet life in all godliness and dignity. </a:t>
            </a:r>
            <a:br>
              <a:rPr lang="en-US" dirty="0" smtClean="0"/>
            </a:br>
            <a:r>
              <a:rPr lang="en-US" dirty="0" smtClean="0"/>
              <a:t>This is good and acceptable in the sight of God our Savior, </a:t>
            </a:r>
            <a:br>
              <a:rPr lang="en-US" dirty="0" smtClean="0"/>
            </a:br>
            <a:r>
              <a:rPr lang="en-US" dirty="0" smtClean="0"/>
              <a:t>who desires all men to be saved and to come to the knowledge of the truth. For there is one God, </a:t>
            </a:r>
            <a:r>
              <a:rPr lang="en-US" i="1" dirty="0" smtClean="0"/>
              <a:t>and</a:t>
            </a:r>
            <a:r>
              <a:rPr lang="en-US" dirty="0" smtClean="0"/>
              <a:t> one mediator also between God and men, </a:t>
            </a:r>
            <a:r>
              <a:rPr lang="en-US" i="1" dirty="0" smtClean="0"/>
              <a:t>the</a:t>
            </a:r>
            <a:r>
              <a:rPr lang="en-US" dirty="0" smtClean="0"/>
              <a:t> man Christ Jesus, </a:t>
            </a:r>
            <a:br>
              <a:rPr lang="en-US" dirty="0" smtClean="0"/>
            </a:br>
            <a:r>
              <a:rPr lang="en-US" dirty="0" smtClean="0"/>
              <a:t>who gave Himself as a ransom for all, the testimony </a:t>
            </a:r>
            <a:r>
              <a:rPr lang="en-US" i="1" dirty="0" smtClean="0"/>
              <a:t>given</a:t>
            </a:r>
            <a:r>
              <a:rPr lang="en-US" dirty="0" smtClean="0"/>
              <a:t> at the proper time. </a:t>
            </a:r>
          </a:p>
          <a:p>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xmlns="" val="345021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A6C8B-E1D5-4691-9A89-01357425A223}"/>
              </a:ext>
            </a:extLst>
          </p:cNvPr>
          <p:cNvSpPr>
            <a:spLocks noGrp="1"/>
          </p:cNvSpPr>
          <p:nvPr>
            <p:ph type="title"/>
          </p:nvPr>
        </p:nvSpPr>
        <p:spPr>
          <a:xfrm>
            <a:off x="29571" y="98564"/>
            <a:ext cx="9999257" cy="875797"/>
          </a:xfrm>
        </p:spPr>
        <p:txBody>
          <a:bodyPr>
            <a:normAutofit/>
          </a:bodyPr>
          <a:lstStyle/>
          <a:p>
            <a:r>
              <a:rPr lang="en-US" b="0" dirty="0" smtClean="0">
                <a:solidFill>
                  <a:srgbClr val="76280B"/>
                </a:solidFill>
              </a:rPr>
              <a:t>STRONGHOLD OF TRUTH   </a:t>
            </a:r>
            <a:r>
              <a:rPr lang="en-US" sz="3200" b="0" dirty="0" smtClean="0">
                <a:solidFill>
                  <a:srgbClr val="76280B"/>
                </a:solidFill>
              </a:rPr>
              <a:t>2</a:t>
            </a:r>
            <a:endParaRPr lang="en-US" sz="3200" b="0" dirty="0">
              <a:solidFill>
                <a:srgbClr val="76280B"/>
              </a:solidFill>
            </a:endParaRPr>
          </a:p>
        </p:txBody>
      </p:sp>
      <p:sp>
        <p:nvSpPr>
          <p:cNvPr id="3" name="Content Placeholder 2">
            <a:extLst>
              <a:ext uri="{FF2B5EF4-FFF2-40B4-BE49-F238E27FC236}">
                <a16:creationId xmlns:a16="http://schemas.microsoft.com/office/drawing/2014/main" xmlns="" id="{DF0A1319-3A45-4D2E-803F-CAB610E56E68}"/>
              </a:ext>
            </a:extLst>
          </p:cNvPr>
          <p:cNvSpPr>
            <a:spLocks noGrp="1"/>
          </p:cNvSpPr>
          <p:nvPr>
            <p:ph idx="1"/>
          </p:nvPr>
        </p:nvSpPr>
        <p:spPr>
          <a:xfrm>
            <a:off x="0" y="1023582"/>
            <a:ext cx="9999257" cy="6748818"/>
          </a:xfrm>
        </p:spPr>
        <p:txBody>
          <a:bodyPr>
            <a:noAutofit/>
          </a:bodyPr>
          <a:lstStyle/>
          <a:p>
            <a:pPr>
              <a:lnSpc>
                <a:spcPct val="92000"/>
              </a:lnSpc>
              <a:spcBef>
                <a:spcPts val="400"/>
              </a:spcBef>
            </a:pPr>
            <a:r>
              <a:rPr lang="en-US" b="1" dirty="0" smtClean="0"/>
              <a:t>TRUTH #2:  </a:t>
            </a:r>
            <a:r>
              <a:rPr lang="en-US" dirty="0" smtClean="0"/>
              <a:t>The Word of God is the Word of truth</a:t>
            </a:r>
          </a:p>
          <a:p>
            <a:pPr>
              <a:lnSpc>
                <a:spcPct val="92000"/>
              </a:lnSpc>
              <a:spcBef>
                <a:spcPts val="400"/>
              </a:spcBef>
            </a:pPr>
            <a:r>
              <a:rPr lang="en-US" b="1" dirty="0" smtClean="0"/>
              <a:t>2 Timothy 2:15 </a:t>
            </a:r>
            <a:r>
              <a:rPr lang="en-US" dirty="0" smtClean="0"/>
              <a:t> Be diligent to present yourself approved to God as a workman who does not need to be ashamed, accurately handling the word of truth. </a:t>
            </a:r>
          </a:p>
          <a:p>
            <a:pPr>
              <a:lnSpc>
                <a:spcPct val="92000"/>
              </a:lnSpc>
              <a:spcBef>
                <a:spcPts val="400"/>
              </a:spcBef>
            </a:pPr>
            <a:r>
              <a:rPr lang="en-US" b="1" dirty="0" smtClean="0"/>
              <a:t>James 1:18 </a:t>
            </a:r>
            <a:r>
              <a:rPr lang="en-US" dirty="0" smtClean="0"/>
              <a:t> In the exercise of His will He brought us forth by the word of truth, so that we would be a kind of first fruits among His creatures. </a:t>
            </a:r>
          </a:p>
          <a:p>
            <a:pPr>
              <a:lnSpc>
                <a:spcPct val="92000"/>
              </a:lnSpc>
              <a:spcBef>
                <a:spcPts val="400"/>
              </a:spcBef>
            </a:pPr>
            <a:r>
              <a:rPr lang="en-US" b="1" dirty="0" smtClean="0"/>
              <a:t>1 Timothy 2:4 …</a:t>
            </a:r>
            <a:r>
              <a:rPr lang="en-US" dirty="0" smtClean="0"/>
              <a:t>who desires all men to be saved and to come to the knowledge of the truth.</a:t>
            </a:r>
          </a:p>
          <a:p>
            <a:pPr>
              <a:lnSpc>
                <a:spcPct val="92000"/>
              </a:lnSpc>
              <a:spcBef>
                <a:spcPts val="400"/>
              </a:spcBef>
            </a:pPr>
            <a:r>
              <a:rPr lang="en-US" dirty="0" smtClean="0"/>
              <a:t>Truth is always there; it isn’t useful until you know about it and make a decision to accept and use it</a:t>
            </a:r>
          </a:p>
          <a:p>
            <a:pPr>
              <a:lnSpc>
                <a:spcPct val="92000"/>
              </a:lnSpc>
              <a:spcBef>
                <a:spcPts val="400"/>
              </a:spcBef>
            </a:pPr>
            <a:r>
              <a:rPr lang="en-US" dirty="0" smtClean="0"/>
              <a:t>If you do not accept the Bible as the authority regarding what is true and what is error, you will never successfully wage spiritual warfare</a:t>
            </a:r>
          </a:p>
          <a:p>
            <a:pPr>
              <a:lnSpc>
                <a:spcPct val="92000"/>
              </a:lnSpc>
              <a:spcBef>
                <a:spcPts val="400"/>
              </a:spcBef>
            </a:pPr>
            <a:r>
              <a:rPr lang="en-US" dirty="0" smtClean="0"/>
              <a:t>Much of the trouble in the church and the world is a departure from the Bible as infallible truth </a:t>
            </a:r>
            <a:br>
              <a:rPr lang="en-US" dirty="0" smtClean="0"/>
            </a:b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xmlns=""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20731C-E378-4562-8224-F8D5EE46453B}"/>
              </a:ext>
            </a:extLst>
          </p:cNvPr>
          <p:cNvSpPr>
            <a:spLocks noGrp="1"/>
          </p:cNvSpPr>
          <p:nvPr>
            <p:ph type="title"/>
          </p:nvPr>
        </p:nvSpPr>
        <p:spPr>
          <a:xfrm>
            <a:off x="29571" y="98564"/>
            <a:ext cx="9999257" cy="755875"/>
          </a:xfrm>
        </p:spPr>
        <p:txBody>
          <a:bodyPr>
            <a:noAutofit/>
          </a:bodyPr>
          <a:lstStyle/>
          <a:p>
            <a:r>
              <a:rPr lang="en-US" b="0" dirty="0" smtClean="0">
                <a:solidFill>
                  <a:srgbClr val="76280B"/>
                </a:solidFill>
              </a:rPr>
              <a:t>STRONGHOLD OF TRUTH   </a:t>
            </a:r>
            <a:r>
              <a:rPr lang="en-US" sz="3200" b="0" dirty="0" smtClean="0">
                <a:solidFill>
                  <a:srgbClr val="76280B"/>
                </a:solidFill>
              </a:rPr>
              <a:t>3</a:t>
            </a:r>
            <a:endParaRPr lang="en-US" sz="3200" b="0" dirty="0">
              <a:solidFill>
                <a:srgbClr val="76280B"/>
              </a:solidFill>
            </a:endParaRPr>
          </a:p>
        </p:txBody>
      </p:sp>
      <p:sp>
        <p:nvSpPr>
          <p:cNvPr id="3" name="Content Placeholder 2">
            <a:extLst>
              <a:ext uri="{FF2B5EF4-FFF2-40B4-BE49-F238E27FC236}">
                <a16:creationId xmlns:a16="http://schemas.microsoft.com/office/drawing/2014/main" xmlns="" id="{662A8EEE-AF93-4044-9D2A-DD9480C8E653}"/>
              </a:ext>
            </a:extLst>
          </p:cNvPr>
          <p:cNvSpPr>
            <a:spLocks noGrp="1"/>
          </p:cNvSpPr>
          <p:nvPr>
            <p:ph idx="1"/>
          </p:nvPr>
        </p:nvSpPr>
        <p:spPr>
          <a:xfrm>
            <a:off x="0" y="854439"/>
            <a:ext cx="9999257" cy="6917961"/>
          </a:xfrm>
        </p:spPr>
        <p:txBody>
          <a:bodyPr>
            <a:noAutofit/>
          </a:bodyPr>
          <a:lstStyle/>
          <a:p>
            <a:pPr>
              <a:lnSpc>
                <a:spcPct val="88000"/>
              </a:lnSpc>
              <a:spcBef>
                <a:spcPts val="200"/>
              </a:spcBef>
            </a:pPr>
            <a:r>
              <a:rPr lang="en-US" b="1" dirty="0" smtClean="0"/>
              <a:t>TRUTH #3:  </a:t>
            </a:r>
            <a:r>
              <a:rPr lang="en-US" dirty="0" smtClean="0"/>
              <a:t>The Holy Spirit is the Spirit of Truth</a:t>
            </a:r>
          </a:p>
          <a:p>
            <a:pPr>
              <a:lnSpc>
                <a:spcPct val="88000"/>
              </a:lnSpc>
              <a:spcBef>
                <a:spcPts val="200"/>
              </a:spcBef>
            </a:pPr>
            <a:r>
              <a:rPr lang="en-US" b="1" dirty="0" smtClean="0"/>
              <a:t>John 14:16-17 </a:t>
            </a:r>
            <a:r>
              <a:rPr lang="en-US" dirty="0" smtClean="0"/>
              <a:t> "I will ask the Father, and He will give you another Helper, that He may be with you forever; </a:t>
            </a:r>
            <a:r>
              <a:rPr lang="en-US" i="1" dirty="0" smtClean="0"/>
              <a:t>that is</a:t>
            </a:r>
            <a:r>
              <a:rPr lang="en-US" dirty="0" smtClean="0"/>
              <a:t> the Spirit of truth, whom the world cannot receive, because it does not see Him or know Him, </a:t>
            </a:r>
            <a:r>
              <a:rPr lang="en-US" i="1" dirty="0" smtClean="0"/>
              <a:t>but</a:t>
            </a:r>
            <a:r>
              <a:rPr lang="en-US" dirty="0" smtClean="0"/>
              <a:t> you know Him because He abides with you and will be in you. </a:t>
            </a:r>
          </a:p>
          <a:p>
            <a:pPr>
              <a:lnSpc>
                <a:spcPct val="88000"/>
              </a:lnSpc>
              <a:spcBef>
                <a:spcPts val="200"/>
              </a:spcBef>
            </a:pPr>
            <a:r>
              <a:rPr lang="en-US" dirty="0" smtClean="0"/>
              <a:t>The Holy Spirit is the author of the Word of Truth; scripture is “God breathed”</a:t>
            </a:r>
          </a:p>
          <a:p>
            <a:pPr>
              <a:lnSpc>
                <a:spcPct val="88000"/>
              </a:lnSpc>
              <a:spcBef>
                <a:spcPts val="200"/>
              </a:spcBef>
            </a:pPr>
            <a:r>
              <a:rPr lang="en-US" b="1" dirty="0" smtClean="0"/>
              <a:t>1 Corinthians 2:9-12 …</a:t>
            </a:r>
            <a:r>
              <a:rPr lang="en-US" dirty="0" smtClean="0"/>
              <a:t>just as it is written</a:t>
            </a:r>
            <a:r>
              <a:rPr lang="en-US" sz="2400" dirty="0" smtClean="0"/>
              <a:t>, </a:t>
            </a:r>
            <a:r>
              <a:rPr lang="en-US" sz="2400" spc="-150" dirty="0" smtClean="0"/>
              <a:t>"</a:t>
            </a:r>
            <a:r>
              <a:rPr lang="en-US" sz="2400" cap="small" spc="-150" dirty="0" smtClean="0"/>
              <a:t>THINGS WHICH EYE HAS NOT SEEN AND EAR HAS NOT HEARD</a:t>
            </a:r>
            <a:r>
              <a:rPr lang="en-US" sz="2400" dirty="0" smtClean="0"/>
              <a:t>, </a:t>
            </a:r>
            <a:r>
              <a:rPr lang="en-US" sz="2400" cap="small" spc="-150" dirty="0" smtClean="0"/>
              <a:t>AND</a:t>
            </a:r>
            <a:r>
              <a:rPr lang="en-US" spc="-150" dirty="0" smtClean="0"/>
              <a:t> </a:t>
            </a:r>
            <a:r>
              <a:rPr lang="en-US" i="1" spc="-150" dirty="0" smtClean="0"/>
              <a:t>which</a:t>
            </a:r>
            <a:r>
              <a:rPr lang="en-US" spc="-150" dirty="0" smtClean="0"/>
              <a:t>  </a:t>
            </a:r>
            <a:r>
              <a:rPr lang="en-US" sz="2400" cap="small" spc="-150" dirty="0" smtClean="0"/>
              <a:t>HAVE NOT ENTERED THE HEART OF MAN</a:t>
            </a:r>
            <a:r>
              <a:rPr lang="en-US" sz="2400" spc="-150" dirty="0" smtClean="0"/>
              <a:t>, </a:t>
            </a:r>
            <a:r>
              <a:rPr lang="en-US" sz="2400" cap="small" spc="-150" dirty="0" smtClean="0"/>
              <a:t>ALL THAT</a:t>
            </a:r>
            <a:r>
              <a:rPr lang="en-US" sz="2400" spc="-150" dirty="0" smtClean="0"/>
              <a:t> </a:t>
            </a:r>
            <a:r>
              <a:rPr lang="en-US" sz="2400" cap="small" spc="-150" dirty="0" smtClean="0"/>
              <a:t>GOD HAS PREPARED FOR THOSE WHO LOVE</a:t>
            </a:r>
            <a:r>
              <a:rPr lang="en-US" sz="2400" spc="-150" dirty="0" smtClean="0"/>
              <a:t> </a:t>
            </a:r>
            <a:r>
              <a:rPr lang="en-US" sz="2400" cap="small" spc="-150" dirty="0" smtClean="0"/>
              <a:t>HIM</a:t>
            </a:r>
            <a:r>
              <a:rPr lang="en-US" sz="2400" dirty="0" smtClean="0"/>
              <a:t>.” </a:t>
            </a:r>
            <a:r>
              <a:rPr lang="en-US" spc="-150" dirty="0" smtClean="0"/>
              <a:t>For to us </a:t>
            </a:r>
            <a:r>
              <a:rPr lang="en-US" dirty="0" smtClean="0"/>
              <a:t>God revealed </a:t>
            </a:r>
            <a:r>
              <a:rPr lang="en-US" i="1" dirty="0" smtClean="0"/>
              <a:t>them</a:t>
            </a:r>
            <a:r>
              <a:rPr lang="en-US" dirty="0" smtClean="0"/>
              <a:t> through the Spirit; for the Spirit searches all things,</a:t>
            </a:r>
            <a:r>
              <a:rPr lang="en-US" spc="-150" dirty="0" smtClean="0"/>
              <a:t> even </a:t>
            </a:r>
            <a:r>
              <a:rPr lang="en-US" dirty="0" smtClean="0"/>
              <a:t>the depths of God. For who among men knows the </a:t>
            </a:r>
            <a:r>
              <a:rPr lang="en-US" i="1" dirty="0" smtClean="0"/>
              <a:t>thoughts</a:t>
            </a:r>
            <a:r>
              <a:rPr lang="en-US" dirty="0" smtClean="0"/>
              <a:t> of a man except the spirit </a:t>
            </a:r>
            <a:r>
              <a:rPr lang="en-US" spc="-150" dirty="0" smtClean="0"/>
              <a:t>of the </a:t>
            </a:r>
            <a:r>
              <a:rPr lang="en-US" dirty="0" smtClean="0"/>
              <a:t>man which is in him? Even so </a:t>
            </a:r>
            <a:r>
              <a:rPr lang="en-US" spc="-150" dirty="0" smtClean="0"/>
              <a:t>the </a:t>
            </a:r>
            <a:r>
              <a:rPr lang="en-US" i="1" spc="-150" dirty="0" smtClean="0"/>
              <a:t>thoughts</a:t>
            </a:r>
            <a:r>
              <a:rPr lang="en-US" spc="-150" dirty="0" smtClean="0"/>
              <a:t>  </a:t>
            </a:r>
            <a:r>
              <a:rPr lang="en-US" dirty="0" smtClean="0"/>
              <a:t>of God </a:t>
            </a:r>
            <a:r>
              <a:rPr lang="en-US" spc="-150" dirty="0" smtClean="0"/>
              <a:t>no one </a:t>
            </a:r>
            <a:r>
              <a:rPr lang="en-US" dirty="0" smtClean="0"/>
              <a:t>knows except </a:t>
            </a:r>
            <a:r>
              <a:rPr lang="en-US" spc="-150" dirty="0" smtClean="0"/>
              <a:t>the </a:t>
            </a:r>
            <a:r>
              <a:rPr lang="en-US" dirty="0" smtClean="0"/>
              <a:t>Spirit </a:t>
            </a:r>
            <a:r>
              <a:rPr lang="en-US" spc="-150" dirty="0" smtClean="0"/>
              <a:t>of God. Now </a:t>
            </a:r>
            <a:r>
              <a:rPr lang="en-US" dirty="0" smtClean="0"/>
              <a:t>we have received, not the spirit of the world, but the Spirit who is from God, so that we may know the things freely given to us by God, </a:t>
            </a:r>
          </a:p>
          <a:p>
            <a:pPr>
              <a:lnSpc>
                <a:spcPct val="88000"/>
              </a:lnSpc>
              <a:spcBef>
                <a:spcPts val="200"/>
              </a:spcBef>
            </a:pPr>
            <a:endParaRPr lang="en-US" dirty="0" smtClean="0"/>
          </a:p>
          <a:p>
            <a:pPr>
              <a:lnSpc>
                <a:spcPct val="88000"/>
              </a:lnSpc>
              <a:spcBef>
                <a:spcPts val="200"/>
              </a:spcBef>
            </a:pPr>
            <a:endParaRPr lang="en-US" dirty="0"/>
          </a:p>
        </p:txBody>
      </p:sp>
    </p:spTree>
    <p:extLst>
      <p:ext uri="{BB962C8B-B14F-4D97-AF65-F5344CB8AC3E}">
        <p14:creationId xmlns:p14="http://schemas.microsoft.com/office/powerpoint/2010/main" xmlns="" val="22563637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DDD245-D6FC-4A3B-8DDB-348DE94B95C6}">
  <ds:schemaRefs>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5873FAD-10D7-4DE7-A029-14288C05F5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3660</TotalTime>
  <Words>348</Words>
  <Application>Microsoft Office PowerPoint</Application>
  <PresentationFormat>Custom</PresentationFormat>
  <Paragraphs>85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Berlin</vt:lpstr>
      <vt:lpstr>INVISIBLE POWERS AND PLACES Lesson 5</vt:lpstr>
      <vt:lpstr>WORD FOR THE JOURNEY</vt:lpstr>
      <vt:lpstr>NOT OUR OWN POWER</vt:lpstr>
      <vt:lpstr>CLOTHED WITH CHRIST</vt:lpstr>
      <vt:lpstr>SATAN’S GOALS IN WARFARE</vt:lpstr>
      <vt:lpstr>TRUTH OR POWER</vt:lpstr>
      <vt:lpstr>STRONGHOLDS OF TRUTH   1</vt:lpstr>
      <vt:lpstr>STRONGHOLD OF TRUTH   2</vt:lpstr>
      <vt:lpstr>STRONGHOLD OF TRUTH   3</vt:lpstr>
      <vt:lpstr>STRONGHOLD OF TRUTH    4</vt:lpstr>
      <vt:lpstr>FIRMLY BUCKLED BELT</vt:lpstr>
      <vt:lpstr>SEARING THE CONSCIENCE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JoLynn Gower</dc:creator>
  <cp:lastModifiedBy>JoLynn Rees</cp:lastModifiedBy>
  <cp:revision>17</cp:revision>
  <cp:lastPrinted>2018-09-14T13:40:37Z</cp:lastPrinted>
  <dcterms:created xsi:type="dcterms:W3CDTF">2018-08-14T16:05:04Z</dcterms:created>
  <dcterms:modified xsi:type="dcterms:W3CDTF">2018-10-18T16:00:03Z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