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7" r:id="rId3"/>
    <p:sldId id="258" r:id="rId4"/>
    <p:sldId id="264" r:id="rId5"/>
    <p:sldId id="265" r:id="rId6"/>
    <p:sldId id="260" r:id="rId7"/>
    <p:sldId id="261" r:id="rId8"/>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E7C086E-FBB5-4E13-96ED-390C5B9896E2}" type="datetimeFigureOut">
              <a:rPr lang="en-US" smtClean="0"/>
              <a:pPr/>
              <a:t>3/5/2013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0C21E509-4386-4EA0-8E08-2F1C9A9BA63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56256DB2-8236-4C99-99A2-A2D3DA219399}" type="datetimeFigureOut">
              <a:rPr lang="en-US" smtClean="0"/>
              <a:pPr/>
              <a:t>3/5/2013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9422EA86-2212-4B1E-9BB4-5E7084731AD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AD1B124-71A8-4071-994B-D5CB89310005}" type="datetime1">
              <a:rPr lang="en-US" smtClean="0"/>
              <a:pPr/>
              <a:t>3/5/2013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80FCD8-6D4B-4716-B22E-FC784A37CC42}" type="datetime1">
              <a:rPr lang="en-US" smtClean="0"/>
              <a:pPr/>
              <a:t>3/5/2013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5256FA-70EA-4F30-AA27-D32049ED6560}" type="datetime1">
              <a:rPr lang="en-US" smtClean="0"/>
              <a:pPr/>
              <a:t>3/5/2013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BC73B0-DFA7-43CC-BCBD-96FAD27FA782}" type="datetime1">
              <a:rPr lang="en-US" smtClean="0"/>
              <a:pPr/>
              <a:t>3/5/2013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3933DC-80B3-48E9-9A0A-E4BC36155C6A}" type="datetime1">
              <a:rPr lang="en-US" smtClean="0"/>
              <a:pPr/>
              <a:t>3/5/2013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2EEC0D-0EA0-4A42-BEE2-6963EF5B9FD4}" type="datetime1">
              <a:rPr lang="en-US" smtClean="0"/>
              <a:pPr/>
              <a:t>3/5/2013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BD185E3-7139-469D-B960-5E08A611EA24}" type="datetime1">
              <a:rPr lang="en-US" smtClean="0"/>
              <a:pPr/>
              <a:t>3/5/2013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6F520F0-D4D2-41EE-A82A-95CAA9A99398}" type="datetime1">
              <a:rPr lang="en-US" smtClean="0"/>
              <a:pPr/>
              <a:t>3/5/2013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5673EF5-A616-49BC-A033-21F0488B3E9D}" type="datetime1">
              <a:rPr lang="en-US" smtClean="0"/>
              <a:pPr/>
              <a:t>3/5/2013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E20B02-CE8C-4753-A938-0AF6D48A6BA5}" type="datetime1">
              <a:rPr lang="en-US" smtClean="0"/>
              <a:pPr/>
              <a:t>3/5/2013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4FA41FB-0746-4654-A261-9A607C8B3CFC}" type="datetime1">
              <a:rPr lang="en-US" smtClean="0"/>
              <a:pPr/>
              <a:t>3/5/2013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12F2040-F692-46C5-AAEF-82A848359331}" type="datetime1">
              <a:rPr lang="en-US" smtClean="0"/>
              <a:pPr/>
              <a:t>3/5/2013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17BEC98-8F74-4C51-9E05-022476D6520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1926102"/>
          </a:xfrm>
        </p:spPr>
        <p:txBody>
          <a:bodyPr/>
          <a:lstStyle/>
          <a:p>
            <a:pPr algn="ctr"/>
            <a:r>
              <a:rPr lang="en-US" dirty="0" smtClean="0">
                <a:latin typeface="Tahoma" pitchFamily="34" charset="0"/>
                <a:cs typeface="Tahoma" pitchFamily="34" charset="0"/>
              </a:rPr>
              <a:t>REVERENCE FOR GOD’S PROMISES</a:t>
            </a:r>
            <a:endParaRPr lang="en-US" dirty="0">
              <a:latin typeface="Tahoma" pitchFamily="34" charset="0"/>
              <a:cs typeface="Tahoma" pitchFamily="34" charset="0"/>
            </a:endParaRPr>
          </a:p>
        </p:txBody>
      </p:sp>
      <p:sp>
        <p:nvSpPr>
          <p:cNvPr id="3" name="Subtitle 2"/>
          <p:cNvSpPr>
            <a:spLocks noGrp="1"/>
          </p:cNvSpPr>
          <p:nvPr>
            <p:ph type="subTitle" idx="1"/>
          </p:nvPr>
        </p:nvSpPr>
        <p:spPr>
          <a:xfrm>
            <a:off x="1432560" y="4038600"/>
            <a:ext cx="7406640" cy="2133600"/>
          </a:xfrm>
        </p:spPr>
        <p:txBody>
          <a:bodyPr>
            <a:normAutofit/>
          </a:bodyPr>
          <a:lstStyle/>
          <a:p>
            <a:pPr algn="ctr"/>
            <a:r>
              <a:rPr lang="en-US" sz="2400" dirty="0" err="1" smtClean="0">
                <a:latin typeface="Tahoma" pitchFamily="34" charset="0"/>
                <a:cs typeface="Tahoma" pitchFamily="34" charset="0"/>
              </a:rPr>
              <a:t>JoLynn</a:t>
            </a:r>
            <a:r>
              <a:rPr lang="en-US" sz="2400" dirty="0" smtClean="0">
                <a:latin typeface="Tahoma" pitchFamily="34" charset="0"/>
                <a:cs typeface="Tahoma" pitchFamily="34" charset="0"/>
              </a:rPr>
              <a:t> Gower</a:t>
            </a:r>
          </a:p>
          <a:p>
            <a:pPr algn="ctr"/>
            <a:r>
              <a:rPr lang="en-US" sz="2400" dirty="0" smtClean="0">
                <a:latin typeface="Tahoma" pitchFamily="34" charset="0"/>
                <a:cs typeface="Tahoma" pitchFamily="34" charset="0"/>
              </a:rPr>
              <a:t>352-2458    cell 493-6151</a:t>
            </a:r>
          </a:p>
          <a:p>
            <a:pPr algn="ctr"/>
            <a:r>
              <a:rPr lang="en-US" sz="2400" dirty="0" smtClean="0">
                <a:latin typeface="Tahoma" pitchFamily="34" charset="0"/>
                <a:cs typeface="Tahoma" pitchFamily="34" charset="0"/>
              </a:rPr>
              <a:t>jgower@guardingthetruth.org</a:t>
            </a:r>
            <a:endParaRPr lang="en-US" sz="2400"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8305800" cy="838200"/>
          </a:xfrm>
        </p:spPr>
        <p:txBody>
          <a:bodyPr>
            <a:normAutofit/>
          </a:bodyPr>
          <a:lstStyle/>
          <a:p>
            <a:pPr algn="ctr"/>
            <a:r>
              <a:rPr lang="en-US" dirty="0" smtClean="0">
                <a:latin typeface="Tahoma" pitchFamily="34" charset="0"/>
                <a:cs typeface="Tahoma" pitchFamily="34" charset="0"/>
              </a:rPr>
              <a:t>THE SIN OF THE SHEPHERDS</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219200"/>
            <a:ext cx="8305800" cy="5638800"/>
          </a:xfrm>
        </p:spPr>
        <p:txBody>
          <a:bodyPr>
            <a:noAutofit/>
          </a:bodyPr>
          <a:lstStyle/>
          <a:p>
            <a:r>
              <a:rPr lang="en-US" sz="2800" b="1" dirty="0" smtClean="0">
                <a:solidFill>
                  <a:schemeClr val="tx2">
                    <a:lumMod val="50000"/>
                  </a:schemeClr>
                </a:solidFill>
                <a:latin typeface="Tahoma" pitchFamily="34" charset="0"/>
                <a:cs typeface="Tahoma" pitchFamily="34" charset="0"/>
              </a:rPr>
              <a:t>ERROR ONE: </a:t>
            </a:r>
            <a:r>
              <a:rPr lang="en-US" sz="2800" dirty="0" smtClean="0">
                <a:solidFill>
                  <a:schemeClr val="tx2">
                    <a:lumMod val="50000"/>
                  </a:schemeClr>
                </a:solidFill>
                <a:latin typeface="Tahoma" pitchFamily="34" charset="0"/>
                <a:cs typeface="Tahoma" pitchFamily="34" charset="0"/>
              </a:rPr>
              <a:t>PUTTING THEMSELVES AHEAD OF THE PEOPLE THEY WERE TO SERVE</a:t>
            </a:r>
          </a:p>
          <a:p>
            <a:r>
              <a:rPr lang="en-US" sz="2800" dirty="0" smtClean="0">
                <a:solidFill>
                  <a:schemeClr val="tx2">
                    <a:lumMod val="50000"/>
                  </a:schemeClr>
                </a:solidFill>
                <a:latin typeface="Tahoma" pitchFamily="34" charset="0"/>
                <a:cs typeface="Tahoma" pitchFamily="34" charset="0"/>
              </a:rPr>
              <a:t>The shepherds were getting rich while the sheep were hurting </a:t>
            </a:r>
          </a:p>
          <a:p>
            <a:r>
              <a:rPr lang="en-US" sz="2800" dirty="0" smtClean="0">
                <a:solidFill>
                  <a:schemeClr val="tx2">
                    <a:lumMod val="50000"/>
                  </a:schemeClr>
                </a:solidFill>
                <a:latin typeface="Tahoma" pitchFamily="34" charset="0"/>
                <a:cs typeface="Tahoma" pitchFamily="34" charset="0"/>
              </a:rPr>
              <a:t>Excess taxation and tribute</a:t>
            </a:r>
          </a:p>
          <a:p>
            <a:r>
              <a:rPr lang="en-US" sz="2800" dirty="0" smtClean="0">
                <a:solidFill>
                  <a:schemeClr val="tx2">
                    <a:lumMod val="50000"/>
                  </a:schemeClr>
                </a:solidFill>
                <a:latin typeface="Tahoma" pitchFamily="34" charset="0"/>
                <a:cs typeface="Tahoma" pitchFamily="34" charset="0"/>
              </a:rPr>
              <a:t>Conscripted labor</a:t>
            </a:r>
          </a:p>
          <a:p>
            <a:r>
              <a:rPr lang="en-US" sz="2800" dirty="0" smtClean="0">
                <a:solidFill>
                  <a:schemeClr val="tx2">
                    <a:lumMod val="50000"/>
                  </a:schemeClr>
                </a:solidFill>
                <a:latin typeface="Tahoma" pitchFamily="34" charset="0"/>
                <a:cs typeface="Tahoma" pitchFamily="34" charset="0"/>
              </a:rPr>
              <a:t>Bribery</a:t>
            </a:r>
          </a:p>
          <a:p>
            <a:r>
              <a:rPr lang="en-US" sz="2800" dirty="0" smtClean="0">
                <a:solidFill>
                  <a:schemeClr val="tx2">
                    <a:lumMod val="50000"/>
                  </a:schemeClr>
                </a:solidFill>
                <a:latin typeface="Tahoma" pitchFamily="34" charset="0"/>
                <a:cs typeface="Tahoma" pitchFamily="34" charset="0"/>
              </a:rPr>
              <a:t>Government viewed the people as a source of wealth for government programs</a:t>
            </a:r>
          </a:p>
          <a:p>
            <a:r>
              <a:rPr lang="en-US" sz="2800" dirty="0" smtClean="0">
                <a:solidFill>
                  <a:schemeClr val="tx2">
                    <a:lumMod val="50000"/>
                  </a:schemeClr>
                </a:solidFill>
                <a:latin typeface="Tahoma" pitchFamily="34" charset="0"/>
                <a:cs typeface="Tahoma" pitchFamily="34" charset="0"/>
              </a:rPr>
              <a:t>Leaders failed to accept that they were to serve the people</a:t>
            </a: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944562"/>
          </a:xfrm>
        </p:spPr>
        <p:txBody>
          <a:bodyPr>
            <a:normAutofit fontScale="90000"/>
          </a:bodyPr>
          <a:lstStyle/>
          <a:p>
            <a:pPr algn="ctr"/>
            <a:r>
              <a:rPr lang="en-US" dirty="0" smtClean="0">
                <a:latin typeface="Tahoma" pitchFamily="34" charset="0"/>
                <a:cs typeface="Tahoma" pitchFamily="34" charset="0"/>
              </a:rPr>
              <a:t>SIN OF THE SHEPHERDS  part 2</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295400"/>
            <a:ext cx="8229600" cy="5562600"/>
          </a:xfrm>
        </p:spPr>
        <p:txBody>
          <a:bodyPr>
            <a:normAutofit/>
          </a:bodyPr>
          <a:lstStyle/>
          <a:p>
            <a:r>
              <a:rPr lang="en-US" sz="2800" b="1" dirty="0" smtClean="0">
                <a:solidFill>
                  <a:schemeClr val="tx2">
                    <a:lumMod val="50000"/>
                  </a:schemeClr>
                </a:solidFill>
                <a:latin typeface="Tahoma" pitchFamily="34" charset="0"/>
                <a:cs typeface="Tahoma" pitchFamily="34" charset="0"/>
              </a:rPr>
              <a:t>ERROR TWO: </a:t>
            </a:r>
            <a:r>
              <a:rPr lang="en-US" sz="2800" dirty="0" smtClean="0">
                <a:solidFill>
                  <a:schemeClr val="tx2">
                    <a:lumMod val="50000"/>
                  </a:schemeClr>
                </a:solidFill>
                <a:latin typeface="Tahoma" pitchFamily="34" charset="0"/>
                <a:cs typeface="Tahoma" pitchFamily="34" charset="0"/>
              </a:rPr>
              <a:t> THE SHEPHERDS TREATED THE PEOPLE HARSHLY</a:t>
            </a:r>
          </a:p>
          <a:p>
            <a:r>
              <a:rPr lang="en-US" sz="2800" dirty="0" smtClean="0">
                <a:solidFill>
                  <a:schemeClr val="tx2">
                    <a:lumMod val="50000"/>
                  </a:schemeClr>
                </a:solidFill>
                <a:latin typeface="Tahoma" pitchFamily="34" charset="0"/>
                <a:cs typeface="Tahoma" pitchFamily="34" charset="0"/>
              </a:rPr>
              <a:t>The people were being ruled harshly</a:t>
            </a:r>
          </a:p>
          <a:p>
            <a:r>
              <a:rPr lang="en-US" sz="2800" dirty="0" smtClean="0">
                <a:solidFill>
                  <a:schemeClr val="tx2">
                    <a:lumMod val="50000"/>
                  </a:schemeClr>
                </a:solidFill>
                <a:latin typeface="Tahoma" pitchFamily="34" charset="0"/>
                <a:cs typeface="Tahoma" pitchFamily="34" charset="0"/>
              </a:rPr>
              <a:t>The weak and sick weren’t being helped</a:t>
            </a:r>
          </a:p>
          <a:p>
            <a:r>
              <a:rPr lang="en-US" sz="2800" dirty="0" smtClean="0">
                <a:solidFill>
                  <a:schemeClr val="tx2">
                    <a:lumMod val="50000"/>
                  </a:schemeClr>
                </a:solidFill>
                <a:latin typeface="Tahoma" pitchFamily="34" charset="0"/>
                <a:cs typeface="Tahoma" pitchFamily="34" charset="0"/>
              </a:rPr>
              <a:t>Medical care had become very expensive or non-existent due to the </a:t>
            </a:r>
            <a:r>
              <a:rPr lang="en-US" sz="2800" dirty="0" err="1" smtClean="0">
                <a:solidFill>
                  <a:schemeClr val="tx2">
                    <a:lumMod val="50000"/>
                  </a:schemeClr>
                </a:solidFill>
                <a:latin typeface="Tahoma" pitchFamily="34" charset="0"/>
                <a:cs typeface="Tahoma" pitchFamily="34" charset="0"/>
              </a:rPr>
              <a:t>seige</a:t>
            </a:r>
            <a:endParaRPr lang="en-US" sz="2800" dirty="0" smtClean="0">
              <a:solidFill>
                <a:schemeClr val="tx2">
                  <a:lumMod val="50000"/>
                </a:schemeClr>
              </a:solidFill>
              <a:latin typeface="Tahoma" pitchFamily="34" charset="0"/>
              <a:cs typeface="Tahoma" pitchFamily="34" charset="0"/>
            </a:endParaRPr>
          </a:p>
          <a:p>
            <a:r>
              <a:rPr lang="en-US" sz="2800" dirty="0" smtClean="0">
                <a:solidFill>
                  <a:schemeClr val="tx2">
                    <a:lumMod val="50000"/>
                  </a:schemeClr>
                </a:solidFill>
                <a:latin typeface="Tahoma" pitchFamily="34" charset="0"/>
                <a:cs typeface="Tahoma" pitchFamily="34" charset="0"/>
              </a:rPr>
              <a:t>The rulers weren’t protecting the people and were precluding their ability to protect themselves by limiting meetings and organizational abilities</a:t>
            </a:r>
          </a:p>
        </p:txBody>
      </p:sp>
      <p:sp>
        <p:nvSpPr>
          <p:cNvPr id="4" name="Slide Number Placeholder 3"/>
          <p:cNvSpPr>
            <a:spLocks noGrp="1"/>
          </p:cNvSpPr>
          <p:nvPr>
            <p:ph type="sldNum" sz="quarter" idx="12"/>
          </p:nvPr>
        </p:nvSpPr>
        <p:spPr/>
        <p:txBody>
          <a:bodyPr/>
          <a:lstStyle/>
          <a:p>
            <a:fld id="{217BEC98-8F74-4C51-9E05-022476D6520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943088" cy="990600"/>
          </a:xfrm>
        </p:spPr>
        <p:txBody>
          <a:bodyPr>
            <a:normAutofit/>
          </a:bodyPr>
          <a:lstStyle/>
          <a:p>
            <a:pPr algn="ctr"/>
            <a:r>
              <a:rPr lang="en-US" dirty="0" smtClean="0">
                <a:latin typeface="Tahoma" pitchFamily="34" charset="0"/>
                <a:cs typeface="Tahoma" pitchFamily="34" charset="0"/>
              </a:rPr>
              <a:t>SIN OF THE SHEPHERDS part 3</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4</a:t>
            </a:fld>
            <a:endParaRPr lang="en-US"/>
          </a:p>
        </p:txBody>
      </p:sp>
      <p:sp>
        <p:nvSpPr>
          <p:cNvPr id="7" name="Content Placeholder 6"/>
          <p:cNvSpPr>
            <a:spLocks noGrp="1"/>
          </p:cNvSpPr>
          <p:nvPr>
            <p:ph idx="1"/>
          </p:nvPr>
        </p:nvSpPr>
        <p:spPr>
          <a:xfrm>
            <a:off x="914400" y="990600"/>
            <a:ext cx="8229600" cy="5867400"/>
          </a:xfrm>
        </p:spPr>
        <p:txBody>
          <a:bodyPr>
            <a:normAutofit/>
          </a:bodyPr>
          <a:lstStyle/>
          <a:p>
            <a:r>
              <a:rPr lang="en-US" sz="2800" b="1" dirty="0" smtClean="0">
                <a:solidFill>
                  <a:schemeClr val="tx2">
                    <a:lumMod val="50000"/>
                  </a:schemeClr>
                </a:solidFill>
                <a:latin typeface="Tahoma" pitchFamily="34" charset="0"/>
                <a:cs typeface="Tahoma" pitchFamily="34" charset="0"/>
              </a:rPr>
              <a:t>ERROR THREE:</a:t>
            </a:r>
            <a:r>
              <a:rPr lang="en-US" sz="2800" dirty="0" smtClean="0">
                <a:solidFill>
                  <a:schemeClr val="tx2">
                    <a:lumMod val="50000"/>
                  </a:schemeClr>
                </a:solidFill>
                <a:latin typeface="Tahoma" pitchFamily="34" charset="0"/>
                <a:cs typeface="Tahoma" pitchFamily="34" charset="0"/>
              </a:rPr>
              <a:t> THE SHEPHERDS HAD LET THE SHEEP BE SCATTERED WITHOUT GOING AFTER THEM</a:t>
            </a:r>
          </a:p>
          <a:p>
            <a:r>
              <a:rPr lang="en-US" sz="2800" dirty="0" smtClean="0">
                <a:solidFill>
                  <a:schemeClr val="tx2">
                    <a:lumMod val="50000"/>
                  </a:schemeClr>
                </a:solidFill>
                <a:latin typeface="Tahoma" pitchFamily="34" charset="0"/>
                <a:cs typeface="Tahoma" pitchFamily="34" charset="0"/>
              </a:rPr>
              <a:t>The people of both the Northern and Southern kingdoms had been taken captive by other nations or had scattered to avoid capture</a:t>
            </a:r>
          </a:p>
          <a:p>
            <a:r>
              <a:rPr lang="en-US" sz="2800" dirty="0" smtClean="0">
                <a:solidFill>
                  <a:schemeClr val="tx2">
                    <a:lumMod val="50000"/>
                  </a:schemeClr>
                </a:solidFill>
                <a:latin typeface="Tahoma" pitchFamily="34" charset="0"/>
                <a:cs typeface="Tahoma" pitchFamily="34" charset="0"/>
              </a:rPr>
              <a:t>Ultimately the leaders were responsible for this catastrophe</a:t>
            </a:r>
          </a:p>
          <a:p>
            <a:r>
              <a:rPr lang="en-US" sz="2800" dirty="0" smtClean="0">
                <a:solidFill>
                  <a:schemeClr val="tx2">
                    <a:lumMod val="50000"/>
                  </a:schemeClr>
                </a:solidFill>
                <a:latin typeface="Tahoma" pitchFamily="34" charset="0"/>
                <a:cs typeface="Tahoma" pitchFamily="34" charset="0"/>
              </a:rPr>
              <a:t>Over generations, the leadership had failed the people</a:t>
            </a:r>
          </a:p>
          <a:p>
            <a:r>
              <a:rPr lang="en-US" sz="2800" dirty="0" smtClean="0">
                <a:solidFill>
                  <a:schemeClr val="tx2">
                    <a:lumMod val="50000"/>
                  </a:schemeClr>
                </a:solidFill>
                <a:latin typeface="Tahoma" pitchFamily="34" charset="0"/>
                <a:cs typeface="Tahoma" pitchFamily="34" charset="0"/>
              </a:rPr>
              <a:t>Often, however, the people had been complicit</a:t>
            </a:r>
          </a:p>
          <a:p>
            <a:endParaRPr lang="en-US" sz="2800" dirty="0">
              <a:solidFill>
                <a:schemeClr val="tx2">
                  <a:lumMod val="50000"/>
                </a:schemeClr>
              </a:solidFill>
              <a:latin typeface="Tahoma" pitchFamily="34" charset="0"/>
              <a:cs typeface="Tahom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944562"/>
          </a:xfrm>
        </p:spPr>
        <p:txBody>
          <a:bodyPr>
            <a:normAutofit fontScale="90000"/>
          </a:bodyPr>
          <a:lstStyle/>
          <a:p>
            <a:pPr algn="ctr"/>
            <a:r>
              <a:rPr lang="en-US" dirty="0" smtClean="0">
                <a:latin typeface="Tahoma" pitchFamily="34" charset="0"/>
                <a:cs typeface="Tahoma" pitchFamily="34" charset="0"/>
              </a:rPr>
              <a:t>INTERVENTION OF THE GOOD SHEPHERD</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295400"/>
            <a:ext cx="8229600" cy="5562600"/>
          </a:xfrm>
        </p:spPr>
        <p:txBody>
          <a:bodyPr>
            <a:normAutofit fontScale="85000" lnSpcReduction="10000"/>
          </a:bodyPr>
          <a:lstStyle/>
          <a:p>
            <a:r>
              <a:rPr lang="en-US" sz="2800" b="1" dirty="0" smtClean="0">
                <a:solidFill>
                  <a:schemeClr val="tx2">
                    <a:lumMod val="50000"/>
                  </a:schemeClr>
                </a:solidFill>
                <a:latin typeface="Tahoma" pitchFamily="34" charset="0"/>
                <a:cs typeface="Tahoma" pitchFamily="34" charset="0"/>
              </a:rPr>
              <a:t>Ezekiel 34:11-12  </a:t>
            </a:r>
            <a:r>
              <a:rPr lang="en-US" sz="2800" dirty="0" smtClean="0">
                <a:solidFill>
                  <a:schemeClr val="tx2">
                    <a:lumMod val="50000"/>
                  </a:schemeClr>
                </a:solidFill>
                <a:latin typeface="Tahoma" pitchFamily="34" charset="0"/>
                <a:cs typeface="Tahoma" pitchFamily="34" charset="0"/>
              </a:rPr>
              <a:t>For thus says the Lord God, “Behold, I Myself will search for My sheep and seek them out. As a shepherd cares for his herd in the day when he is among his scattered sheep, so I will care for My sheep and will deliver them from all the places to which they were scattered on a cloudy and gloomy day.” </a:t>
            </a:r>
          </a:p>
          <a:p>
            <a:r>
              <a:rPr lang="en-US" sz="2800" dirty="0" smtClean="0">
                <a:solidFill>
                  <a:schemeClr val="tx2">
                    <a:lumMod val="50000"/>
                  </a:schemeClr>
                </a:solidFill>
                <a:latin typeface="Tahoma" pitchFamily="34" charset="0"/>
                <a:cs typeface="Tahoma" pitchFamily="34" charset="0"/>
              </a:rPr>
              <a:t>Partially fulfilled when remnant returned from Babylonian captivity</a:t>
            </a:r>
          </a:p>
          <a:p>
            <a:r>
              <a:rPr lang="en-US" sz="2800" dirty="0" smtClean="0">
                <a:solidFill>
                  <a:schemeClr val="tx2">
                    <a:lumMod val="50000"/>
                  </a:schemeClr>
                </a:solidFill>
                <a:latin typeface="Tahoma" pitchFamily="34" charset="0"/>
                <a:cs typeface="Tahoma" pitchFamily="34" charset="0"/>
              </a:rPr>
              <a:t>Partially fulfilled in 1948 when Israel reborn</a:t>
            </a:r>
          </a:p>
          <a:p>
            <a:r>
              <a:rPr lang="en-US" sz="2800" b="1" dirty="0" smtClean="0">
                <a:solidFill>
                  <a:schemeClr val="tx2">
                    <a:lumMod val="50000"/>
                  </a:schemeClr>
                </a:solidFill>
                <a:latin typeface="Tahoma" pitchFamily="34" charset="0"/>
                <a:cs typeface="Tahoma" pitchFamily="34" charset="0"/>
              </a:rPr>
              <a:t>Isaiah 66:20 </a:t>
            </a:r>
            <a:r>
              <a:rPr lang="en-US" sz="2800" dirty="0" smtClean="0">
                <a:solidFill>
                  <a:schemeClr val="tx2">
                    <a:lumMod val="50000"/>
                  </a:schemeClr>
                </a:solidFill>
                <a:latin typeface="Tahoma" pitchFamily="34" charset="0"/>
                <a:cs typeface="Tahoma" pitchFamily="34" charset="0"/>
              </a:rPr>
              <a:t>“Then they shall bring all your brethren from all the nations as a grain offering to the Lord, on horses, in chariots, in litters, on mules and on camels, to My holy mountain Jerusalem,” says the Lord, “just as the sons of Israel bring their grain offering in a clean vessel to the house of the Lord.”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latin typeface="Tahoma" pitchFamily="34" charset="0"/>
                <a:cs typeface="Tahoma" pitchFamily="34" charset="0"/>
              </a:rPr>
              <a:t>JUDGMENT OF THE SHEEP</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447800"/>
            <a:ext cx="8229600" cy="5410200"/>
          </a:xfrm>
        </p:spPr>
        <p:txBody>
          <a:bodyPr>
            <a:normAutofit lnSpcReduction="10000"/>
          </a:bodyPr>
          <a:lstStyle/>
          <a:p>
            <a:r>
              <a:rPr lang="en-US" sz="2800" dirty="0" smtClean="0">
                <a:solidFill>
                  <a:schemeClr val="tx2">
                    <a:lumMod val="50000"/>
                  </a:schemeClr>
                </a:solidFill>
                <a:latin typeface="Tahoma" pitchFamily="34" charset="0"/>
                <a:cs typeface="Tahoma" pitchFamily="34" charset="0"/>
              </a:rPr>
              <a:t>God knows the actions and character of the sheep</a:t>
            </a:r>
          </a:p>
          <a:p>
            <a:r>
              <a:rPr lang="en-US" sz="2800" b="1" dirty="0" smtClean="0">
                <a:solidFill>
                  <a:schemeClr val="tx2">
                    <a:lumMod val="50000"/>
                  </a:schemeClr>
                </a:solidFill>
                <a:latin typeface="Tahoma" pitchFamily="34" charset="0"/>
                <a:cs typeface="Tahoma" pitchFamily="34" charset="0"/>
              </a:rPr>
              <a:t>Ezekiel 34:17  </a:t>
            </a:r>
            <a:r>
              <a:rPr lang="en-US" sz="2800" dirty="0" smtClean="0">
                <a:solidFill>
                  <a:schemeClr val="tx2">
                    <a:lumMod val="50000"/>
                  </a:schemeClr>
                </a:solidFill>
                <a:latin typeface="Tahoma" pitchFamily="34" charset="0"/>
                <a:cs typeface="Tahoma" pitchFamily="34" charset="0"/>
              </a:rPr>
              <a:t>“As for you, My flock, thus says the Lord God, 'Behold, I will judge between one sheep and another, between the rams and the male goats.” </a:t>
            </a:r>
          </a:p>
          <a:p>
            <a:r>
              <a:rPr lang="en-US" sz="2800" b="1" dirty="0" smtClean="0">
                <a:solidFill>
                  <a:schemeClr val="tx2">
                    <a:lumMod val="50000"/>
                  </a:schemeClr>
                </a:solidFill>
                <a:latin typeface="Tahoma" pitchFamily="34" charset="0"/>
                <a:cs typeface="Tahoma" pitchFamily="34" charset="0"/>
              </a:rPr>
              <a:t>Jeremiah 30:9  </a:t>
            </a:r>
            <a:r>
              <a:rPr lang="en-US" sz="2800" dirty="0" smtClean="0">
                <a:solidFill>
                  <a:schemeClr val="tx2">
                    <a:lumMod val="50000"/>
                  </a:schemeClr>
                </a:solidFill>
                <a:latin typeface="Tahoma" pitchFamily="34" charset="0"/>
                <a:cs typeface="Tahoma" pitchFamily="34" charset="0"/>
              </a:rPr>
              <a:t>But they shall serve the Lord their God and David their king, whom I will raise up for them. </a:t>
            </a:r>
          </a:p>
          <a:p>
            <a:r>
              <a:rPr lang="en-US" sz="2800" b="1" dirty="0" smtClean="0">
                <a:solidFill>
                  <a:schemeClr val="tx2">
                    <a:lumMod val="50000"/>
                  </a:schemeClr>
                </a:solidFill>
                <a:latin typeface="Tahoma" pitchFamily="34" charset="0"/>
                <a:cs typeface="Tahoma" pitchFamily="34" charset="0"/>
              </a:rPr>
              <a:t>Hosea 3:5  </a:t>
            </a:r>
            <a:r>
              <a:rPr lang="en-US" sz="2800" dirty="0" smtClean="0">
                <a:solidFill>
                  <a:schemeClr val="tx2">
                    <a:lumMod val="50000"/>
                  </a:schemeClr>
                </a:solidFill>
                <a:latin typeface="Tahoma" pitchFamily="34" charset="0"/>
                <a:cs typeface="Tahoma" pitchFamily="34" charset="0"/>
              </a:rPr>
              <a:t>Afterward the sons of Israel will return and seek the Lord their God and David their king; and they will come trembling to the Lord and to His goodness in the last days.</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868362"/>
          </a:xfrm>
        </p:spPr>
        <p:txBody>
          <a:bodyPr/>
          <a:lstStyle/>
          <a:p>
            <a:pPr algn="ctr"/>
            <a:r>
              <a:rPr lang="en-US" dirty="0" smtClean="0">
                <a:latin typeface="Tahoma" pitchFamily="34" charset="0"/>
                <a:cs typeface="Tahoma" pitchFamily="34" charset="0"/>
              </a:rPr>
              <a:t>LEADERSHIP</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219200"/>
            <a:ext cx="8229600" cy="5638800"/>
          </a:xfrm>
        </p:spPr>
        <p:txBody>
          <a:bodyPr>
            <a:normAutofit/>
          </a:bodyPr>
          <a:lstStyle/>
          <a:p>
            <a:r>
              <a:rPr lang="en-US" sz="2800" i="1" dirty="0" smtClean="0"/>
              <a:t>Qualities of good leadership	         References	</a:t>
            </a:r>
          </a:p>
          <a:p>
            <a:r>
              <a:rPr lang="en-US" sz="2800" dirty="0" smtClean="0"/>
              <a:t>Diligence	                                     Prov. 12:24	</a:t>
            </a:r>
          </a:p>
          <a:p>
            <a:r>
              <a:rPr lang="en-US" sz="2800" dirty="0" smtClean="0"/>
              <a:t>Trustworthy messengers	         Prov. 13:17	</a:t>
            </a:r>
          </a:p>
          <a:p>
            <a:r>
              <a:rPr lang="en-US" sz="2800" dirty="0" smtClean="0"/>
              <a:t>Don’t penalize people for </a:t>
            </a:r>
          </a:p>
          <a:p>
            <a:pPr>
              <a:buNone/>
            </a:pPr>
            <a:r>
              <a:rPr lang="en-US" sz="2800" dirty="0" smtClean="0"/>
              <a:t>       integrity                  	         Prov. 17:26	</a:t>
            </a:r>
          </a:p>
          <a:p>
            <a:r>
              <a:rPr lang="en-US" sz="2800" dirty="0" smtClean="0"/>
              <a:t>Listen before answering	         Prov. 18:13	</a:t>
            </a:r>
          </a:p>
          <a:p>
            <a:r>
              <a:rPr lang="en-US" sz="2800" dirty="0" smtClean="0"/>
              <a:t>Able to discern	             </a:t>
            </a:r>
            <a:r>
              <a:rPr lang="en-US" sz="1400" dirty="0" smtClean="0"/>
              <a:t>                       </a:t>
            </a:r>
            <a:r>
              <a:rPr lang="en-US" sz="2800" dirty="0" smtClean="0"/>
              <a:t>   Prov. 18:15	</a:t>
            </a:r>
          </a:p>
          <a:p>
            <a:r>
              <a:rPr lang="en-US" sz="2800" dirty="0" smtClean="0"/>
              <a:t>Listen to both sides of the story	Prov. 18:17	</a:t>
            </a:r>
          </a:p>
          <a:p>
            <a:r>
              <a:rPr lang="en-US" sz="2800" dirty="0" smtClean="0"/>
              <a:t>Able to stand up under adversity	Prov. 24:10	</a:t>
            </a:r>
          </a:p>
          <a:p>
            <a:r>
              <a:rPr lang="en-US" sz="2800" dirty="0" smtClean="0"/>
              <a:t>Able to stand up under praise	Prov. 27:21	</a:t>
            </a:r>
          </a:p>
          <a:p>
            <a:endParaRPr lang="en-US" sz="2800" dirty="0" smtClean="0">
              <a:solidFill>
                <a:schemeClr val="bg2">
                  <a:lumMod val="1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7</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1440</TotalTime>
  <Words>475</Words>
  <Application>Microsoft Office PowerPoint</Application>
  <PresentationFormat>On-screen Show (4:3)</PresentationFormat>
  <Paragraphs>65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Solstice</vt:lpstr>
      <vt:lpstr>REVERENCE FOR GOD’S PROMISES</vt:lpstr>
      <vt:lpstr>THE SIN OF THE SHEPHERDS</vt:lpstr>
      <vt:lpstr>SIN OF THE SHEPHERDS  part 2</vt:lpstr>
      <vt:lpstr>SIN OF THE SHEPHERDS part 3</vt:lpstr>
      <vt:lpstr>INTERVENTION OF THE GOOD SHEPHERD</vt:lpstr>
      <vt:lpstr>JUDGMENT OF THE SHEEP</vt:lpstr>
      <vt:lpstr>LEADERSHIP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REVERENCE FOR GOD’S PROMISES</dc:title>
  <dc:creator> </dc:creator>
  <cp:lastModifiedBy> </cp:lastModifiedBy>
  <cp:revision>10</cp:revision>
  <dcterms:created xsi:type="dcterms:W3CDTF">2013-01-20T19:58:50Z</dcterms:created>
  <dcterms:modified xsi:type="dcterms:W3CDTF">2013-03-05T18:15:32Z</dcterms:modified>
</cp:coreProperties>
</file>