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66" r:id="rId3"/>
    <p:sldId id="257" r:id="rId4"/>
    <p:sldId id="258" r:id="rId5"/>
    <p:sldId id="259" r:id="rId6"/>
    <p:sldId id="260" r:id="rId7"/>
    <p:sldId id="261" r:id="rId8"/>
    <p:sldId id="264" r:id="rId9"/>
    <p:sldId id="263" r:id="rId10"/>
    <p:sldId id="265" r:id="rId11"/>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2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506" y="-17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19A924AA-3510-408E-9BCB-FFDAF3A93C69}" type="datetimeFigureOut">
              <a:rPr lang="en-US" smtClean="0"/>
              <a:pPr/>
              <a:t>10/16/2012</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77B07A9D-DC1A-4CD9-A978-5D5399E8996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F7D83C2D-98D9-46DC-8B3C-4BF6B7B95B96}" type="datetimeFigureOut">
              <a:rPr lang="en-US" smtClean="0"/>
              <a:pPr/>
              <a:t>10/16/2012</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16E778E5-6DE4-4C73-A6BE-EFFD91949E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a:t>
            </a:r>
            <a:endParaRPr lang="en-US" dirty="0"/>
          </a:p>
        </p:txBody>
      </p:sp>
      <p:sp>
        <p:nvSpPr>
          <p:cNvPr id="4" name="Slide Number Placeholder 3"/>
          <p:cNvSpPr>
            <a:spLocks noGrp="1"/>
          </p:cNvSpPr>
          <p:nvPr>
            <p:ph type="sldNum" sz="quarter" idx="10"/>
          </p:nvPr>
        </p:nvSpPr>
        <p:spPr/>
        <p:txBody>
          <a:bodyPr/>
          <a:lstStyle/>
          <a:p>
            <a:fld id="{16E778E5-6DE4-4C73-A6BE-EFFD91949EAC}"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14488"/>
            <a:ext cx="7772400" cy="1470025"/>
          </a:xfrm>
        </p:spPr>
        <p:txBody>
          <a:bodyPr anchor="ctr"/>
          <a:lstStyle/>
          <a:p>
            <a:r>
              <a:rPr kumimoji="0" lang="en-US" smtClean="0"/>
              <a:t>Click to edit Master title style</a:t>
            </a:r>
            <a:endParaRPr kumimoji="0" lang="en-US"/>
          </a:p>
        </p:txBody>
      </p:sp>
      <p:sp>
        <p:nvSpPr>
          <p:cNvPr id="3" name="Subtitle 2"/>
          <p:cNvSpPr>
            <a:spLocks noGrp="1"/>
          </p:cNvSpPr>
          <p:nvPr>
            <p:ph type="subTitle" idx="1"/>
          </p:nvPr>
        </p:nvSpPr>
        <p:spPr>
          <a:xfrm>
            <a:off x="1623397" y="3214686"/>
            <a:ext cx="5897206" cy="1500198"/>
          </a:xfrm>
        </p:spPr>
        <p:txBody>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10/16/2012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10/16/2012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43768" y="642918"/>
            <a:ext cx="1543032" cy="5483246"/>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42918"/>
            <a:ext cx="6615130" cy="548324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10/16/2012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lstStyle>
            <a:lvl1pPr>
              <a:buSzPct val="50000"/>
              <a:buFont typeface="Wingdings"/>
              <a:buChar char=""/>
              <a:defRPr/>
            </a:lvl1pPr>
            <a:lvl2pPr>
              <a:buSzPct val="50000"/>
              <a:buFont typeface="Wingdings 2"/>
              <a:buChar char=""/>
              <a:defRPr/>
            </a:lvl2pPr>
            <a:lvl3pPr>
              <a:buSzPct val="50000"/>
              <a:buFont typeface="Wingdings"/>
              <a:buChar char="Y"/>
              <a:defRPr/>
            </a:lvl3pPr>
            <a:lvl4pPr>
              <a:buSzPct val="50000"/>
              <a:buFont typeface="Wingdings 2"/>
              <a:buChar char="³"/>
              <a:defRPr/>
            </a:lvl4pPr>
            <a:lvl5pPr>
              <a:buSzPct val="50000"/>
              <a:buFont typeface="Wingdings 2"/>
              <a:buChar char=""/>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83DB8301-B5A0-4543-AB2D-9708CE924420}" type="datetimeFigureOut">
              <a:rPr lang="en-US" smtClean="0"/>
              <a:pPr/>
              <a:t>10/16/2012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643183"/>
            <a:ext cx="6457968" cy="1362075"/>
          </a:xfrm>
        </p:spPr>
        <p:txBody>
          <a:bodyPr anchor="ctr"/>
          <a:lstStyle>
            <a:lvl1pPr algn="l">
              <a:defRPr sz="4000" b="0" cap="all"/>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009383"/>
            <a:ext cx="4529142" cy="1500187"/>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10/16/2012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DB8301-B5A0-4543-AB2D-9708CE924420}" type="datetimeFigureOut">
              <a:rPr lang="en-US" smtClean="0"/>
              <a:pPr/>
              <a:t>10/16/2012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0"/>
            </a:lvl1pPr>
            <a:lvl2pPr marL="457200" indent="0">
              <a:buNone/>
              <a:defRPr sz="2000" b="0"/>
            </a:lvl2pPr>
            <a:lvl3pPr marL="914400" indent="0">
              <a:buNone/>
              <a:defRPr sz="1800" b="0"/>
            </a:lvl3pPr>
            <a:lvl4pPr marL="1371600" indent="0">
              <a:buNone/>
              <a:defRPr sz="1600" b="0"/>
            </a:lvl4pPr>
            <a:lvl5pPr marL="1828800" indent="0">
              <a:buNone/>
              <a:defRPr sz="1600" b="0"/>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0">
                <a:effectLst/>
              </a:defRPr>
            </a:lvl1pPr>
            <a:lvl2pPr marL="457200" indent="0">
              <a:buNone/>
              <a:defRPr sz="2000" b="0">
                <a:effectLst/>
              </a:defRPr>
            </a:lvl2pPr>
            <a:lvl3pPr marL="914400" indent="0">
              <a:buNone/>
              <a:defRPr sz="1800" b="0">
                <a:effectLst/>
              </a:defRPr>
            </a:lvl3pPr>
            <a:lvl4pPr marL="1371600" indent="0">
              <a:buNone/>
              <a:defRPr sz="1600" b="0">
                <a:effectLst/>
              </a:defRPr>
            </a:lvl4pPr>
            <a:lvl5pPr marL="1828800" indent="0">
              <a:buNone/>
              <a:defRPr sz="1600" b="0">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3DB8301-B5A0-4543-AB2D-9708CE924420}" type="datetimeFigureOut">
              <a:rPr lang="en-US" smtClean="0"/>
              <a:pPr/>
              <a:t>10/16/2012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3DB8301-B5A0-4543-AB2D-9708CE924420}" type="datetimeFigureOut">
              <a:rPr lang="en-US" smtClean="0"/>
              <a:pPr/>
              <a:t>10/16/2012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DB8301-B5A0-4543-AB2D-9708CE924420}" type="datetimeFigureOut">
              <a:rPr lang="en-US" smtClean="0"/>
              <a:pPr/>
              <a:t>10/16/2012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571480"/>
            <a:ext cx="3008313" cy="1071570"/>
          </a:xfrm>
        </p:spPr>
        <p:txBody>
          <a:bodyPr anchor="t"/>
          <a:lstStyle>
            <a:lvl1pPr algn="l">
              <a:defRPr sz="2000" b="0">
                <a:effectLst/>
              </a:defRPr>
            </a:lvl1pPr>
          </a:lstStyle>
          <a:p>
            <a:r>
              <a:rPr kumimoji="0" lang="en-US" smtClean="0"/>
              <a:t>Click to edit Master title style</a:t>
            </a:r>
            <a:endParaRPr kumimoji="0" lang="en-US"/>
          </a:p>
        </p:txBody>
      </p:sp>
      <p:sp>
        <p:nvSpPr>
          <p:cNvPr id="3" name="Content Placeholder 2"/>
          <p:cNvSpPr>
            <a:spLocks noGrp="1"/>
          </p:cNvSpPr>
          <p:nvPr>
            <p:ph idx="1"/>
          </p:nvPr>
        </p:nvSpPr>
        <p:spPr>
          <a:xfrm>
            <a:off x="3575050" y="571481"/>
            <a:ext cx="5111750" cy="555468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457201" y="1643051"/>
            <a:ext cx="3008313" cy="44831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DB8301-B5A0-4543-AB2D-9708CE924420}" type="datetimeFigureOut">
              <a:rPr lang="en-US" smtClean="0"/>
              <a:pPr/>
              <a:t>10/16/2012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2910" y="687306"/>
            <a:ext cx="850886" cy="4670520"/>
          </a:xfrm>
        </p:spPr>
        <p:txBody>
          <a:bodyPr vert="eaVert" anchor="ctr"/>
          <a:lstStyle>
            <a:lvl1pPr algn="ctr">
              <a:defRPr sz="2000" b="0">
                <a:gradFill flip="none" rotWithShape="1">
                  <a:gsLst>
                    <a:gs pos="0">
                      <a:srgbClr val="000082"/>
                    </a:gs>
                    <a:gs pos="30000">
                      <a:srgbClr val="66008F"/>
                    </a:gs>
                    <a:gs pos="64999">
                      <a:srgbClr val="BA0066"/>
                    </a:gs>
                    <a:gs pos="89999">
                      <a:srgbClr val="FF0000"/>
                    </a:gs>
                    <a:gs pos="100000">
                      <a:srgbClr val="FF8200"/>
                    </a:gs>
                  </a:gsLst>
                  <a:lin ang="16200000" scaled="1"/>
                  <a:tileRect/>
                </a:gradFill>
                <a:effectLst/>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500166" y="684213"/>
            <a:ext cx="6929486" cy="4673613"/>
          </a:xfrm>
          <a:prstGeom prst="roundRect">
            <a:avLst>
              <a:gd name="adj" fmla="val 5966"/>
            </a:avLst>
          </a:prstGeom>
          <a:solidFill>
            <a:schemeClr val="bg2">
              <a:tint val="60000"/>
              <a:alpha val="50000"/>
            </a:schemeClr>
          </a:solidFill>
          <a:effectLst>
            <a:outerShdw blurRad="127000" dist="101600" dir="2700000" algn="tl" rotWithShape="0">
              <a:srgbClr val="000000">
                <a:alpha val="43137"/>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en-US" smtClean="0"/>
              <a:t>Click icon to add picture</a:t>
            </a:r>
            <a:endParaRPr kumimoji="0" lang="en-US"/>
          </a:p>
        </p:txBody>
      </p:sp>
      <p:sp>
        <p:nvSpPr>
          <p:cNvPr id="4" name="Text Placeholder 3"/>
          <p:cNvSpPr>
            <a:spLocks noGrp="1"/>
          </p:cNvSpPr>
          <p:nvPr>
            <p:ph type="body" sz="half" idx="2"/>
          </p:nvPr>
        </p:nvSpPr>
        <p:spPr>
          <a:xfrm>
            <a:off x="1500166" y="5481658"/>
            <a:ext cx="6924037" cy="804862"/>
          </a:xfrm>
        </p:spPr>
        <p:txBody>
          <a:bodyPr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DB8301-B5A0-4543-AB2D-9708CE924420}" type="datetimeFigureOut">
              <a:rPr lang="en-US" smtClean="0"/>
              <a:pPr/>
              <a:t>10/16/2012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rtlCol="0" anchor="ctr">
            <a:normAutofit/>
          </a:body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70104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83DB8301-B5A0-4543-AB2D-9708CE924420}" type="datetimeFigureOut">
              <a:rPr lang="en-US" smtClean="0"/>
              <a:pPr/>
              <a:t>10/16/2012</a:t>
            </a:fld>
            <a:endParaRPr lang="en-US"/>
          </a:p>
        </p:txBody>
      </p:sp>
      <p:sp>
        <p:nvSpPr>
          <p:cNvPr id="5" name="Footer Placeholder 4"/>
          <p:cNvSpPr>
            <a:spLocks noGrp="1"/>
          </p:cNvSpPr>
          <p:nvPr>
            <p:ph type="ftr" sz="quarter" idx="3"/>
          </p:nvPr>
        </p:nvSpPr>
        <p:spPr>
          <a:xfrm>
            <a:off x="0" y="6356350"/>
            <a:ext cx="2895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01090" y="0"/>
            <a:ext cx="642910" cy="571480"/>
          </a:xfrm>
          <a:prstGeom prst="roundRect">
            <a:avLst>
              <a:gd name="adj" fmla="val 16667"/>
            </a:avLst>
          </a:prstGeom>
        </p:spPr>
        <p:txBody>
          <a:bodyPr vert="horz" rtlCol="0" anchor="ctr"/>
          <a:lstStyle>
            <a:lvl1pPr algn="ctr" eaLnBrk="1" latinLnBrk="0" hangingPunct="1">
              <a:defRPr kumimoji="0" sz="1200">
                <a:solidFill>
                  <a:schemeClr val="tx1">
                    <a:tint val="75000"/>
                  </a:schemeClr>
                </a:solidFill>
              </a:defRPr>
            </a:lvl1pPr>
          </a:lstStyle>
          <a:p>
            <a:fld id="{E58DEC9A-5798-4096-A78C-EEBF904ABF9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400" kern="1200">
          <a:gradFill flip="none" rotWithShape="1">
            <a:gsLst>
              <a:gs pos="0">
                <a:srgbClr val="000082"/>
              </a:gs>
              <a:gs pos="30000">
                <a:srgbClr val="66008F"/>
              </a:gs>
              <a:gs pos="64999">
                <a:srgbClr val="BA0066"/>
              </a:gs>
              <a:gs pos="89999">
                <a:srgbClr val="FF0000"/>
              </a:gs>
              <a:gs pos="100000">
                <a:srgbClr val="FF8200"/>
              </a:gs>
            </a:gsLst>
            <a:lin ang="5400000" scaled="1"/>
            <a:tileRect/>
          </a:gradFill>
          <a:effectLst>
            <a:outerShdw blurRad="50800" dist="50800" dir="2700000" algn="tl" rotWithShape="0">
              <a:srgbClr val="000000">
                <a:alpha val="43137"/>
              </a:srgbClr>
            </a:outerShdw>
          </a:effectLst>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50000"/>
        <a:buFont typeface="Wingdings"/>
        <a:buChar char="z"/>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50000"/>
        <a:buFont typeface="Wingdings 2"/>
        <a:buChar char="ø"/>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50000"/>
        <a:buFont typeface="Wingdings"/>
        <a:buChar char="Y"/>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50000"/>
        <a:buFont typeface="Wingdings 2"/>
        <a:buChar char="³"/>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50000"/>
        <a:buFont typeface="Wingdings 2"/>
        <a:buChar char="¹"/>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defendingcontending.files.wordpress.com/2011/08/cropped-wolf-in-sheeps-clothing.jpg"/>
          <p:cNvPicPr>
            <a:picLocks noChangeAspect="1" noChangeArrowheads="1"/>
          </p:cNvPicPr>
          <p:nvPr/>
        </p:nvPicPr>
        <p:blipFill>
          <a:blip r:embed="rId2" cstate="print">
            <a:grayscl/>
          </a:blip>
          <a:srcRect/>
          <a:stretch>
            <a:fillRect/>
          </a:stretch>
        </p:blipFill>
        <p:spPr bwMode="auto">
          <a:xfrm>
            <a:off x="0" y="1828800"/>
            <a:ext cx="9144000" cy="2743200"/>
          </a:xfrm>
          <a:prstGeom prst="rect">
            <a:avLst/>
          </a:prstGeom>
          <a:noFill/>
        </p:spPr>
      </p:pic>
      <p:sp>
        <p:nvSpPr>
          <p:cNvPr id="2" name="Title 1"/>
          <p:cNvSpPr>
            <a:spLocks noGrp="1"/>
          </p:cNvSpPr>
          <p:nvPr>
            <p:ph type="ctrTitle"/>
          </p:nvPr>
        </p:nvSpPr>
        <p:spPr>
          <a:xfrm>
            <a:off x="685800" y="914401"/>
            <a:ext cx="7772400" cy="1905000"/>
          </a:xfrm>
        </p:spPr>
        <p:txBody>
          <a:bodyPr>
            <a:normAutofit/>
          </a:bodyPr>
          <a:lstStyle/>
          <a:p>
            <a:r>
              <a:rPr lang="en-US" b="1" dirty="0" smtClean="0">
                <a:ln w="12700">
                  <a:solidFill>
                    <a:schemeClr val="tx2">
                      <a:satMod val="155000"/>
                    </a:schemeClr>
                  </a:solidFill>
                  <a:prstDash val="solid"/>
                </a:ln>
                <a:solidFill>
                  <a:schemeClr val="bg1"/>
                </a:solidFill>
                <a:effectLst>
                  <a:outerShdw blurRad="38100" dist="38100" dir="2700000" algn="tl">
                    <a:srgbClr val="000000">
                      <a:alpha val="43137"/>
                    </a:srgbClr>
                  </a:outerShdw>
                </a:effectLst>
              </a:rPr>
              <a:t>THE</a:t>
            </a:r>
            <a:r>
              <a:rPr lang="en-US" b="1" dirty="0" smtClean="0">
                <a:solidFill>
                  <a:schemeClr val="bg1"/>
                </a:solidFill>
                <a:effectLst>
                  <a:outerShdw blurRad="38100" dist="38100" dir="2700000" algn="tl">
                    <a:srgbClr val="000000">
                      <a:alpha val="43137"/>
                    </a:srgbClr>
                  </a:outerShdw>
                </a:effectLst>
              </a:rPr>
              <a:t> </a:t>
            </a:r>
            <a:r>
              <a:rPr lang="en-US" b="1" dirty="0" smtClean="0">
                <a:ln w="12700">
                  <a:solidFill>
                    <a:schemeClr val="tx2">
                      <a:satMod val="155000"/>
                    </a:schemeClr>
                  </a:solidFill>
                  <a:prstDash val="solid"/>
                </a:ln>
                <a:solidFill>
                  <a:schemeClr val="bg1"/>
                </a:solidFill>
                <a:effectLst>
                  <a:outerShdw blurRad="38100" dist="38100" dir="2700000" algn="tl">
                    <a:srgbClr val="000000">
                      <a:alpha val="43137"/>
                    </a:srgbClr>
                  </a:outerShdw>
                </a:effectLst>
              </a:rPr>
              <a:t>GREAT EXCHANGE</a:t>
            </a:r>
            <a:br>
              <a:rPr lang="en-US" b="1" dirty="0" smtClean="0">
                <a:ln w="12700">
                  <a:solidFill>
                    <a:schemeClr val="tx2">
                      <a:satMod val="155000"/>
                    </a:schemeClr>
                  </a:solidFill>
                  <a:prstDash val="solid"/>
                </a:ln>
                <a:solidFill>
                  <a:schemeClr val="bg1"/>
                </a:solidFill>
                <a:effectLst>
                  <a:outerShdw blurRad="38100" dist="38100" dir="2700000" algn="tl">
                    <a:srgbClr val="000000">
                      <a:alpha val="43137"/>
                    </a:srgbClr>
                  </a:outerShdw>
                </a:effectLst>
              </a:rPr>
            </a:br>
            <a:r>
              <a:rPr lang="en-US" sz="3200" b="1" dirty="0" smtClean="0">
                <a:ln w="12700">
                  <a:solidFill>
                    <a:schemeClr val="tx2">
                      <a:satMod val="155000"/>
                    </a:schemeClr>
                  </a:solidFill>
                  <a:prstDash val="solid"/>
                </a:ln>
                <a:solidFill>
                  <a:srgbClr val="C00000"/>
                </a:solidFill>
                <a:effectLst>
                  <a:outerShdw blurRad="38100" dist="38100" dir="2700000" algn="tl">
                    <a:srgbClr val="000000">
                      <a:alpha val="43137"/>
                    </a:srgbClr>
                  </a:outerShdw>
                </a:effectLst>
              </a:rPr>
              <a:t>The Emerging Church</a:t>
            </a:r>
            <a:endParaRPr lang="en-US" b="1" dirty="0">
              <a:solidFill>
                <a:srgbClr val="C0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447800" y="4572000"/>
            <a:ext cx="6400800" cy="1981200"/>
          </a:xfrm>
        </p:spPr>
        <p:txBody>
          <a:bodyPr>
            <a:normAutofit lnSpcReduction="10000"/>
          </a:bodyPr>
          <a:lstStyle/>
          <a:p>
            <a:endParaRPr lang="en-US" dirty="0" smtClean="0"/>
          </a:p>
          <a:p>
            <a:r>
              <a:rPr lang="en-US" sz="2800" dirty="0" err="1" smtClean="0">
                <a:solidFill>
                  <a:schemeClr val="bg1"/>
                </a:solidFill>
              </a:rPr>
              <a:t>JoLynn</a:t>
            </a:r>
            <a:r>
              <a:rPr lang="en-US" sz="2800" dirty="0" smtClean="0">
                <a:solidFill>
                  <a:schemeClr val="bg1"/>
                </a:solidFill>
              </a:rPr>
              <a:t> Gower</a:t>
            </a:r>
          </a:p>
          <a:p>
            <a:r>
              <a:rPr lang="en-US" sz="2800" dirty="0" smtClean="0">
                <a:solidFill>
                  <a:schemeClr val="bg1"/>
                </a:solidFill>
              </a:rPr>
              <a:t>352-2458   493-6151</a:t>
            </a:r>
          </a:p>
          <a:p>
            <a:r>
              <a:rPr lang="en-US" sz="2800" dirty="0" smtClean="0">
                <a:solidFill>
                  <a:schemeClr val="bg1"/>
                </a:solidFill>
              </a:rPr>
              <a:t>jgower@guardingthetruth.org</a:t>
            </a:r>
          </a:p>
          <a:p>
            <a:endParaRPr lang="en-US" sz="28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2060"/>
                </a:solidFill>
              </a:rPr>
              <a:t>ORDER OF EVENTS FOR PEOPLE</a:t>
            </a:r>
            <a:endParaRPr lang="en-US" dirty="0">
              <a:solidFill>
                <a:srgbClr val="002060"/>
              </a:solidFill>
            </a:endParaRPr>
          </a:p>
        </p:txBody>
      </p:sp>
      <p:sp>
        <p:nvSpPr>
          <p:cNvPr id="3" name="Content Placeholder 2"/>
          <p:cNvSpPr>
            <a:spLocks noGrp="1"/>
          </p:cNvSpPr>
          <p:nvPr>
            <p:ph idx="1"/>
          </p:nvPr>
        </p:nvSpPr>
        <p:spPr>
          <a:xfrm>
            <a:off x="0" y="1676400"/>
            <a:ext cx="9144000" cy="5181600"/>
          </a:xfrm>
        </p:spPr>
        <p:txBody>
          <a:bodyPr>
            <a:normAutofit/>
          </a:bodyPr>
          <a:lstStyle/>
          <a:p>
            <a:pPr>
              <a:buClr>
                <a:srgbClr val="C00000"/>
              </a:buClr>
              <a:buSzPct val="100000"/>
            </a:pPr>
            <a:r>
              <a:rPr lang="en-US" sz="2800" dirty="0" smtClean="0">
                <a:solidFill>
                  <a:srgbClr val="002060"/>
                </a:solidFill>
                <a:latin typeface="+mj-lt"/>
              </a:rPr>
              <a:t>Sometime during the last 7 years (right before, during, at the end??) the church is </a:t>
            </a:r>
            <a:r>
              <a:rPr lang="en-US" sz="2800" dirty="0" err="1" smtClean="0">
                <a:solidFill>
                  <a:srgbClr val="002060"/>
                </a:solidFill>
                <a:latin typeface="+mj-lt"/>
              </a:rPr>
              <a:t>raptured</a:t>
            </a:r>
            <a:endParaRPr lang="en-US" sz="2800" dirty="0" smtClean="0">
              <a:solidFill>
                <a:srgbClr val="002060"/>
              </a:solidFill>
              <a:latin typeface="+mj-lt"/>
            </a:endParaRPr>
          </a:p>
          <a:p>
            <a:pPr>
              <a:buClr>
                <a:srgbClr val="C00000"/>
              </a:buClr>
              <a:buSzPct val="100000"/>
            </a:pPr>
            <a:r>
              <a:rPr lang="en-US" sz="2800" dirty="0" smtClean="0">
                <a:solidFill>
                  <a:srgbClr val="002060"/>
                </a:solidFill>
                <a:latin typeface="+mj-lt"/>
              </a:rPr>
              <a:t>Believers are given rewards</a:t>
            </a:r>
          </a:p>
          <a:p>
            <a:pPr>
              <a:buClr>
                <a:srgbClr val="C00000"/>
              </a:buClr>
              <a:buSzPct val="100000"/>
            </a:pPr>
            <a:r>
              <a:rPr lang="en-US" sz="2800" dirty="0" smtClean="0">
                <a:solidFill>
                  <a:srgbClr val="002060"/>
                </a:solidFill>
                <a:latin typeface="+mj-lt"/>
              </a:rPr>
              <a:t>Jesus comes to earth to reign for 1000 years at the end of the tribulation period (fights Armageddon)</a:t>
            </a:r>
          </a:p>
          <a:p>
            <a:pPr>
              <a:buClr>
                <a:srgbClr val="C00000"/>
              </a:buClr>
              <a:buSzPct val="100000"/>
            </a:pPr>
            <a:r>
              <a:rPr lang="en-US" sz="2800" dirty="0" smtClean="0">
                <a:solidFill>
                  <a:srgbClr val="002060"/>
                </a:solidFill>
                <a:latin typeface="+mj-lt"/>
              </a:rPr>
              <a:t>At end of 1000 years, unsaved dead are raised from hell (white throne judgment)</a:t>
            </a:r>
          </a:p>
          <a:p>
            <a:pPr>
              <a:buClr>
                <a:srgbClr val="C00000"/>
              </a:buClr>
              <a:buSzPct val="100000"/>
            </a:pPr>
            <a:r>
              <a:rPr lang="en-US" sz="2800" dirty="0" smtClean="0">
                <a:solidFill>
                  <a:srgbClr val="002060"/>
                </a:solidFill>
                <a:latin typeface="+mj-lt"/>
              </a:rPr>
              <a:t>Unsaved dead are judged and thrown into lake of fire</a:t>
            </a:r>
          </a:p>
          <a:p>
            <a:pPr>
              <a:buClr>
                <a:srgbClr val="C00000"/>
              </a:buClr>
              <a:buSzPct val="100000"/>
            </a:pPr>
            <a:r>
              <a:rPr lang="en-US" sz="2800" dirty="0" smtClean="0">
                <a:solidFill>
                  <a:srgbClr val="002060"/>
                </a:solidFill>
                <a:latin typeface="+mj-lt"/>
              </a:rPr>
              <a:t>New heaven, new earth, New Jerusalem – the eternal abode of believers</a:t>
            </a: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buFont typeface="Wingdings" pitchFamily="2" charset="2"/>
              <a:buChar char="v"/>
            </a:pPr>
            <a:endParaRPr lang="en-US" sz="2800" dirty="0" smtClean="0">
              <a:solidFill>
                <a:srgbClr val="002060"/>
              </a:solidFill>
              <a:latin typeface="+mj-lt"/>
            </a:endParaRPr>
          </a:p>
          <a:p>
            <a:pPr>
              <a:buClr>
                <a:srgbClr val="C00000"/>
              </a:buClr>
              <a:buSzPct val="100000"/>
              <a:buFont typeface="Wingdings" pitchFamily="2" charset="2"/>
              <a:buChar char="v"/>
            </a:pPr>
            <a:endParaRPr lang="en-US" sz="2800" dirty="0" smtClean="0">
              <a:solidFill>
                <a:srgbClr val="002060"/>
              </a:solidFill>
              <a:latin typeface="+mj-lt"/>
            </a:endParaRPr>
          </a:p>
          <a:p>
            <a:pPr>
              <a:buClr>
                <a:srgbClr val="C00000"/>
              </a:buClr>
              <a:buSzPct val="100000"/>
              <a:buFont typeface="Wingdings" pitchFamily="2" charset="2"/>
              <a:buChar char="v"/>
            </a:pPr>
            <a:endParaRPr lang="en-US" dirty="0" smtClean="0">
              <a:solidFill>
                <a:srgbClr val="002060"/>
              </a:solidFill>
              <a:latin typeface="+mj-lt"/>
            </a:endParaRPr>
          </a:p>
          <a:p>
            <a:pPr>
              <a:buClr>
                <a:srgbClr val="C00000"/>
              </a:buClr>
              <a:buSzPct val="100000"/>
              <a:buFont typeface="Wingdings" pitchFamily="2" charset="2"/>
              <a:buChar char="v"/>
            </a:pPr>
            <a:endParaRPr lang="en-US" dirty="0">
              <a:solidFill>
                <a:srgbClr val="002060"/>
              </a:solidFill>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ROB BELL</a:t>
            </a:r>
            <a:endParaRPr lang="en-US" dirty="0"/>
          </a:p>
        </p:txBody>
      </p:sp>
      <p:sp>
        <p:nvSpPr>
          <p:cNvPr id="3" name="Content Placeholder 2"/>
          <p:cNvSpPr>
            <a:spLocks noGrp="1"/>
          </p:cNvSpPr>
          <p:nvPr>
            <p:ph idx="1"/>
          </p:nvPr>
        </p:nvSpPr>
        <p:spPr/>
        <p:txBody>
          <a:bodyPr/>
          <a:lstStyle/>
          <a:p>
            <a:pPr>
              <a:buNone/>
            </a:pPr>
            <a:r>
              <a:rPr lang="en-US" dirty="0" smtClean="0">
                <a:solidFill>
                  <a:schemeClr val="bg1">
                    <a:lumMod val="95000"/>
                  </a:schemeClr>
                </a:solidFill>
              </a:rPr>
              <a:t>a</a:t>
            </a:r>
            <a:endParaRPr lang="en-US" dirty="0">
              <a:solidFill>
                <a:schemeClr val="bg1">
                  <a:lumMod val="95000"/>
                </a:schemeClr>
              </a:solidFill>
            </a:endParaRPr>
          </a:p>
        </p:txBody>
      </p:sp>
      <p:pic>
        <p:nvPicPr>
          <p:cNvPr id="2050" name="Picture 2" descr="http://4sixteen.files.wordpress.com/2011/04/rob-bell-heretic1.jpg"/>
          <p:cNvPicPr>
            <a:picLocks noChangeAspect="1" noChangeArrowheads="1"/>
          </p:cNvPicPr>
          <p:nvPr/>
        </p:nvPicPr>
        <p:blipFill>
          <a:blip r:embed="rId2" cstate="print"/>
          <a:srcRect/>
          <a:stretch>
            <a:fillRect/>
          </a:stretch>
        </p:blipFill>
        <p:spPr bwMode="auto">
          <a:xfrm>
            <a:off x="381000" y="1371600"/>
            <a:ext cx="3571875" cy="4762500"/>
          </a:xfrm>
          <a:prstGeom prst="rect">
            <a:avLst/>
          </a:prstGeom>
          <a:noFill/>
        </p:spPr>
      </p:pic>
      <p:pic>
        <p:nvPicPr>
          <p:cNvPr id="2052" name="Picture 4" descr="http://www1.pictures.zimbio.com/gi/Rob+Bell+TIME+100+Gala+TIME+100+Most+Influential+NHs69Wmzb0Ul.jpg"/>
          <p:cNvPicPr>
            <a:picLocks noChangeAspect="1" noChangeArrowheads="1"/>
          </p:cNvPicPr>
          <p:nvPr/>
        </p:nvPicPr>
        <p:blipFill>
          <a:blip r:embed="rId3" cstate="print"/>
          <a:srcRect/>
          <a:stretch>
            <a:fillRect/>
          </a:stretch>
        </p:blipFill>
        <p:spPr bwMode="auto">
          <a:xfrm>
            <a:off x="4800600" y="1371600"/>
            <a:ext cx="3733800" cy="4800601"/>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solidFill>
                  <a:schemeClr val="tx1">
                    <a:lumMod val="95000"/>
                    <a:lumOff val="5000"/>
                  </a:schemeClr>
                </a:solidFill>
              </a:rPr>
              <a:t>HERESY #5: THERE IS NO </a:t>
            </a:r>
            <a:br>
              <a:rPr lang="en-US" dirty="0" smtClean="0">
                <a:solidFill>
                  <a:schemeClr val="tx1">
                    <a:lumMod val="95000"/>
                    <a:lumOff val="5000"/>
                  </a:schemeClr>
                </a:solidFill>
              </a:rPr>
            </a:br>
            <a:r>
              <a:rPr lang="en-US" dirty="0" smtClean="0">
                <a:solidFill>
                  <a:schemeClr val="tx1">
                    <a:lumMod val="95000"/>
                    <a:lumOff val="5000"/>
                  </a:schemeClr>
                </a:solidFill>
              </a:rPr>
              <a:t>LITERAL HELL</a:t>
            </a:r>
            <a:endParaRPr lang="en-US" dirty="0">
              <a:solidFill>
                <a:schemeClr val="tx1">
                  <a:lumMod val="95000"/>
                  <a:lumOff val="5000"/>
                </a:schemeClr>
              </a:solidFill>
            </a:endParaRPr>
          </a:p>
        </p:txBody>
      </p:sp>
      <p:sp>
        <p:nvSpPr>
          <p:cNvPr id="3" name="Content Placeholder 2"/>
          <p:cNvSpPr>
            <a:spLocks noGrp="1"/>
          </p:cNvSpPr>
          <p:nvPr>
            <p:ph idx="1"/>
          </p:nvPr>
        </p:nvSpPr>
        <p:spPr>
          <a:xfrm>
            <a:off x="0" y="1524000"/>
            <a:ext cx="9144000" cy="5334000"/>
          </a:xfrm>
        </p:spPr>
        <p:txBody>
          <a:bodyPr>
            <a:normAutofit lnSpcReduction="10000"/>
          </a:bodyPr>
          <a:lstStyle/>
          <a:p>
            <a:pPr>
              <a:buClr>
                <a:srgbClr val="C00000"/>
              </a:buClr>
              <a:buSzPct val="100000"/>
            </a:pPr>
            <a:r>
              <a:rPr lang="en-US" sz="2400" dirty="0" smtClean="0">
                <a:solidFill>
                  <a:srgbClr val="00002E"/>
                </a:solidFill>
                <a:latin typeface="+mj-lt"/>
              </a:rPr>
              <a:t>Hell is disconnection and disintegration with God… you will not find statements of what our community be-</a:t>
            </a:r>
            <a:r>
              <a:rPr lang="en-US" sz="2400" dirty="0" err="1" smtClean="0">
                <a:solidFill>
                  <a:srgbClr val="00002E"/>
                </a:solidFill>
                <a:latin typeface="+mj-lt"/>
              </a:rPr>
              <a:t>lieves</a:t>
            </a:r>
            <a:r>
              <a:rPr lang="en-US" sz="2400" dirty="0" smtClean="0">
                <a:solidFill>
                  <a:srgbClr val="00002E"/>
                </a:solidFill>
                <a:latin typeface="+mj-lt"/>
              </a:rPr>
              <a:t> on this site.  Belief is a dynamic lived reality and doesn’t lend itself to website statements.  </a:t>
            </a:r>
            <a:r>
              <a:rPr lang="en-US" sz="2000" dirty="0" smtClean="0">
                <a:solidFill>
                  <a:srgbClr val="00002E"/>
                </a:solidFill>
                <a:latin typeface="+mj-lt"/>
              </a:rPr>
              <a:t>Doug </a:t>
            </a:r>
            <a:r>
              <a:rPr lang="en-US" sz="2000" dirty="0" err="1" smtClean="0">
                <a:solidFill>
                  <a:srgbClr val="00002E"/>
                </a:solidFill>
                <a:latin typeface="+mj-lt"/>
              </a:rPr>
              <a:t>Pagitt</a:t>
            </a:r>
            <a:endParaRPr lang="en-US" sz="2000" dirty="0" smtClean="0">
              <a:solidFill>
                <a:srgbClr val="00002E"/>
              </a:solidFill>
              <a:latin typeface="+mj-lt"/>
            </a:endParaRPr>
          </a:p>
          <a:p>
            <a:pPr>
              <a:buClr>
                <a:srgbClr val="C00000"/>
              </a:buClr>
              <a:buSzPct val="100000"/>
            </a:pPr>
            <a:r>
              <a:rPr lang="en-US" sz="2400" dirty="0" smtClean="0">
                <a:solidFill>
                  <a:srgbClr val="00002E"/>
                </a:solidFill>
                <a:latin typeface="+mj-lt"/>
              </a:rPr>
              <a:t>Heaven and hell are choices we make and live with right now.  God gives us what we want….at the center of the Christian tradition since the first church has been the insistence that history is not tragic, hell is not forever, and love, in the end, wins. </a:t>
            </a:r>
            <a:r>
              <a:rPr lang="en-US" sz="2800" dirty="0" smtClean="0">
                <a:solidFill>
                  <a:srgbClr val="00002E"/>
                </a:solidFill>
                <a:latin typeface="+mj-lt"/>
              </a:rPr>
              <a:t> </a:t>
            </a:r>
            <a:r>
              <a:rPr lang="en-US" sz="2000" dirty="0" smtClean="0">
                <a:solidFill>
                  <a:srgbClr val="00002E"/>
                </a:solidFill>
                <a:latin typeface="+mj-lt"/>
              </a:rPr>
              <a:t>Rob Bell</a:t>
            </a:r>
          </a:p>
          <a:p>
            <a:pPr>
              <a:buClr>
                <a:srgbClr val="C00000"/>
              </a:buClr>
              <a:buSzPct val="100000"/>
            </a:pPr>
            <a:r>
              <a:rPr lang="en-US" sz="2400" dirty="0" smtClean="0">
                <a:solidFill>
                  <a:srgbClr val="00002E"/>
                </a:solidFill>
                <a:latin typeface="+mj-lt"/>
              </a:rPr>
              <a:t>Bell doesn’t believe that death cuts off the ability to repent.  He doesn’t believe there is eternal torment for things people did in their few finite years of life.</a:t>
            </a:r>
          </a:p>
          <a:p>
            <a:pPr>
              <a:buClr>
                <a:srgbClr val="C00000"/>
              </a:buClr>
              <a:buSzPct val="100000"/>
            </a:pPr>
            <a:r>
              <a:rPr lang="en-US" sz="2400" dirty="0" smtClean="0">
                <a:solidFill>
                  <a:srgbClr val="00002E"/>
                </a:solidFill>
                <a:latin typeface="+mj-lt"/>
              </a:rPr>
              <a:t>Bell also believes that Jesus makes salvation possible even for people who never knew his name.</a:t>
            </a:r>
          </a:p>
          <a:p>
            <a:pPr>
              <a:buClr>
                <a:srgbClr val="C00000"/>
              </a:buClr>
              <a:buSzPct val="100000"/>
            </a:pPr>
            <a:endParaRPr lang="en-US" sz="2400" dirty="0" smtClean="0">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1">
                    <a:lumMod val="95000"/>
                    <a:lumOff val="5000"/>
                  </a:schemeClr>
                </a:solidFill>
              </a:rPr>
              <a:t>WHAT THE BIBLE SAYS </a:t>
            </a:r>
            <a:endParaRPr lang="en-US" dirty="0">
              <a:solidFill>
                <a:schemeClr val="tx1">
                  <a:lumMod val="95000"/>
                  <a:lumOff val="5000"/>
                </a:schemeClr>
              </a:solidFill>
            </a:endParaRPr>
          </a:p>
        </p:txBody>
      </p:sp>
      <p:sp>
        <p:nvSpPr>
          <p:cNvPr id="3" name="Content Placeholder 2"/>
          <p:cNvSpPr>
            <a:spLocks noGrp="1"/>
          </p:cNvSpPr>
          <p:nvPr>
            <p:ph idx="1"/>
          </p:nvPr>
        </p:nvSpPr>
        <p:spPr>
          <a:xfrm>
            <a:off x="0" y="1600200"/>
            <a:ext cx="9144000" cy="5257800"/>
          </a:xfrm>
        </p:spPr>
        <p:txBody>
          <a:bodyPr>
            <a:normAutofit/>
          </a:bodyPr>
          <a:lstStyle/>
          <a:p>
            <a:pPr>
              <a:buClr>
                <a:srgbClr val="C00000"/>
              </a:buClr>
              <a:buSzPct val="100000"/>
            </a:pPr>
            <a:r>
              <a:rPr lang="en-US" sz="2800" dirty="0" smtClean="0">
                <a:solidFill>
                  <a:srgbClr val="00002E"/>
                </a:solidFill>
                <a:latin typeface="+mj-lt"/>
              </a:rPr>
              <a:t>Hell: </a:t>
            </a:r>
            <a:r>
              <a:rPr lang="en-US" sz="2800" i="1" dirty="0" err="1" smtClean="0">
                <a:solidFill>
                  <a:srgbClr val="00002E"/>
                </a:solidFill>
                <a:latin typeface="+mj-lt"/>
              </a:rPr>
              <a:t>sheol</a:t>
            </a:r>
            <a:r>
              <a:rPr lang="en-US" sz="2800" dirty="0" smtClean="0">
                <a:solidFill>
                  <a:srgbClr val="00002E"/>
                </a:solidFill>
                <a:latin typeface="+mj-lt"/>
              </a:rPr>
              <a:t> (Hebrew): underworld; a place where people descend at death.</a:t>
            </a:r>
          </a:p>
          <a:p>
            <a:pPr>
              <a:buClr>
                <a:srgbClr val="C00000"/>
              </a:buClr>
              <a:buSzPct val="100000"/>
            </a:pPr>
            <a:r>
              <a:rPr lang="en-US" sz="2800" dirty="0" smtClean="0">
                <a:solidFill>
                  <a:srgbClr val="00002E"/>
                </a:solidFill>
                <a:latin typeface="+mj-lt"/>
              </a:rPr>
              <a:t>Hell: </a:t>
            </a:r>
            <a:r>
              <a:rPr lang="en-US" sz="2800" i="1" dirty="0" err="1" smtClean="0">
                <a:solidFill>
                  <a:srgbClr val="00002E"/>
                </a:solidFill>
                <a:latin typeface="+mj-lt"/>
              </a:rPr>
              <a:t>hades</a:t>
            </a:r>
            <a:r>
              <a:rPr lang="en-US" sz="2800" i="1" dirty="0" smtClean="0">
                <a:solidFill>
                  <a:srgbClr val="00002E"/>
                </a:solidFill>
                <a:latin typeface="+mj-lt"/>
              </a:rPr>
              <a:t> </a:t>
            </a:r>
            <a:r>
              <a:rPr lang="en-US" sz="2800" dirty="0" smtClean="0">
                <a:solidFill>
                  <a:srgbClr val="00002E"/>
                </a:solidFill>
                <a:latin typeface="+mj-lt"/>
              </a:rPr>
              <a:t>(Greek): the place or state of departed souls </a:t>
            </a:r>
          </a:p>
          <a:p>
            <a:pPr>
              <a:buClr>
                <a:srgbClr val="C00000"/>
              </a:buClr>
              <a:buSzPct val="100000"/>
            </a:pPr>
            <a:r>
              <a:rPr lang="en-US" sz="2800" dirty="0" smtClean="0">
                <a:solidFill>
                  <a:srgbClr val="00002E"/>
                </a:solidFill>
                <a:latin typeface="+mj-lt"/>
              </a:rPr>
              <a:t>Hell: </a:t>
            </a:r>
            <a:r>
              <a:rPr lang="en-US" sz="2800" i="1" dirty="0" err="1" smtClean="0">
                <a:solidFill>
                  <a:srgbClr val="00002E"/>
                </a:solidFill>
                <a:latin typeface="+mj-lt"/>
              </a:rPr>
              <a:t>gehenna</a:t>
            </a:r>
            <a:r>
              <a:rPr lang="en-US" sz="2800" dirty="0" smtClean="0">
                <a:solidFill>
                  <a:srgbClr val="00002E"/>
                </a:solidFill>
                <a:latin typeface="+mj-lt"/>
              </a:rPr>
              <a:t> (common but Hebrew roots) valley immediately south of city of David; used as synonym for place of fire and final judgment</a:t>
            </a:r>
          </a:p>
          <a:p>
            <a:pPr>
              <a:buClr>
                <a:srgbClr val="C00000"/>
              </a:buClr>
              <a:buSzPct val="100000"/>
            </a:pPr>
            <a:r>
              <a:rPr lang="en-US" sz="2800" dirty="0" smtClean="0">
                <a:solidFill>
                  <a:srgbClr val="00002E"/>
                </a:solidFill>
                <a:latin typeface="+mj-lt"/>
              </a:rPr>
              <a:t>Hell: </a:t>
            </a:r>
            <a:r>
              <a:rPr lang="en-US" sz="2800" i="1" dirty="0" err="1" smtClean="0">
                <a:solidFill>
                  <a:srgbClr val="00002E"/>
                </a:solidFill>
                <a:latin typeface="+mj-lt"/>
              </a:rPr>
              <a:t>tartarus</a:t>
            </a:r>
            <a:r>
              <a:rPr lang="en-US" sz="2800" i="1" dirty="0" smtClean="0">
                <a:solidFill>
                  <a:srgbClr val="00002E"/>
                </a:solidFill>
                <a:latin typeface="+mj-lt"/>
              </a:rPr>
              <a:t>:</a:t>
            </a:r>
            <a:r>
              <a:rPr lang="en-US" sz="2800" dirty="0" smtClean="0">
                <a:solidFill>
                  <a:srgbClr val="00002E"/>
                </a:solidFill>
                <a:latin typeface="+mj-lt"/>
              </a:rPr>
              <a:t> from Greek </a:t>
            </a:r>
            <a:r>
              <a:rPr lang="en-US" sz="2800" dirty="0" err="1" smtClean="0">
                <a:solidFill>
                  <a:srgbClr val="00002E"/>
                </a:solidFill>
                <a:latin typeface="+mj-lt"/>
              </a:rPr>
              <a:t>tartaros</a:t>
            </a:r>
            <a:r>
              <a:rPr lang="en-US" sz="2800" dirty="0" smtClean="0">
                <a:solidFill>
                  <a:srgbClr val="00002E"/>
                </a:solidFill>
                <a:latin typeface="+mj-lt"/>
              </a:rPr>
              <a:t>: the lowest part of hell; sometimes taken to be the abyss (2 Peter 2:4)</a:t>
            </a:r>
          </a:p>
          <a:p>
            <a:pPr>
              <a:buClr>
                <a:srgbClr val="C00000"/>
              </a:buClr>
              <a:buSzPct val="100000"/>
            </a:pPr>
            <a:endParaRPr lang="en-US" sz="2800" dirty="0" smtClean="0">
              <a:solidFill>
                <a:srgbClr val="00002E"/>
              </a:solidFill>
              <a:latin typeface="+mj-lt"/>
            </a:endParaRPr>
          </a:p>
          <a:p>
            <a:pPr>
              <a:buClr>
                <a:srgbClr val="C00000"/>
              </a:buClr>
              <a:buSzPct val="100000"/>
            </a:pPr>
            <a:endParaRPr lang="en-US" sz="2800" dirty="0" smtClean="0">
              <a:solidFill>
                <a:srgbClr val="00002E"/>
              </a:solidFill>
              <a:latin typeface="+mj-lt"/>
            </a:endParaRPr>
          </a:p>
          <a:p>
            <a:pPr>
              <a:buClr>
                <a:srgbClr val="C00000"/>
              </a:buClr>
              <a:buSzPct val="100000"/>
            </a:pPr>
            <a:endParaRPr lang="en-US" sz="2800" dirty="0" smtClean="0">
              <a:solidFill>
                <a:srgbClr val="00002E"/>
              </a:solidFill>
              <a:latin typeface="+mj-lt"/>
            </a:endParaRPr>
          </a:p>
          <a:p>
            <a:pPr>
              <a:buClr>
                <a:srgbClr val="C00000"/>
              </a:buClr>
              <a:buSzPct val="100000"/>
            </a:pPr>
            <a:endParaRPr lang="en-US" sz="2800" dirty="0" smtClean="0">
              <a:solidFill>
                <a:srgbClr val="00002E"/>
              </a:solidFill>
              <a:latin typeface="+mj-lt"/>
            </a:endParaRPr>
          </a:p>
          <a:p>
            <a:pPr>
              <a:buClr>
                <a:srgbClr val="C00000"/>
              </a:buClr>
              <a:buSzPct val="100000"/>
            </a:pPr>
            <a:endParaRPr lang="en-US" sz="2800" dirty="0" smtClean="0">
              <a:solidFill>
                <a:srgbClr val="00002E"/>
              </a:solidFill>
              <a:latin typeface="+mj-lt"/>
            </a:endParaRPr>
          </a:p>
          <a:p>
            <a:pPr>
              <a:buClr>
                <a:srgbClr val="C00000"/>
              </a:buClr>
              <a:buSzPct val="100000"/>
            </a:pPr>
            <a:endParaRPr lang="en-US" sz="2800" dirty="0" smtClean="0">
              <a:solidFill>
                <a:srgbClr val="00002E"/>
              </a:solidFill>
              <a:latin typeface="+mj-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lumMod val="95000"/>
                    <a:lumOff val="5000"/>
                  </a:schemeClr>
                </a:solidFill>
              </a:rPr>
              <a:t>THE DOCTRINE</a:t>
            </a:r>
            <a:endParaRPr lang="en-US" dirty="0">
              <a:solidFill>
                <a:schemeClr val="tx1">
                  <a:lumMod val="95000"/>
                  <a:lumOff val="5000"/>
                </a:schemeClr>
              </a:solidFill>
            </a:endParaRPr>
          </a:p>
        </p:txBody>
      </p:sp>
      <p:sp>
        <p:nvSpPr>
          <p:cNvPr id="3" name="Content Placeholder 2"/>
          <p:cNvSpPr>
            <a:spLocks noGrp="1"/>
          </p:cNvSpPr>
          <p:nvPr>
            <p:ph idx="1"/>
          </p:nvPr>
        </p:nvSpPr>
        <p:spPr>
          <a:xfrm>
            <a:off x="152400" y="1447800"/>
            <a:ext cx="8991600" cy="5410200"/>
          </a:xfrm>
        </p:spPr>
        <p:txBody>
          <a:bodyPr>
            <a:normAutofit lnSpcReduction="10000"/>
          </a:bodyPr>
          <a:lstStyle/>
          <a:p>
            <a:pPr>
              <a:buClr>
                <a:srgbClr val="C00000"/>
              </a:buClr>
              <a:buSzPct val="100000"/>
            </a:pPr>
            <a:r>
              <a:rPr lang="en-US" sz="2400" b="1" dirty="0" smtClean="0">
                <a:solidFill>
                  <a:srgbClr val="00002E"/>
                </a:solidFill>
                <a:latin typeface="+mj-lt"/>
              </a:rPr>
              <a:t>Matthew 25:45-46 </a:t>
            </a:r>
            <a:r>
              <a:rPr lang="en-US" sz="2400" dirty="0" smtClean="0">
                <a:solidFill>
                  <a:srgbClr val="00002E"/>
                </a:solidFill>
                <a:latin typeface="+mj-lt"/>
              </a:rPr>
              <a:t> "Then He will answer them, 'Truly I say to you, to the extent that you did not do it to one of the least of these, you did not do it to Me.’ These will go away into eternal punishment, but the righteous into eternal life.”</a:t>
            </a:r>
          </a:p>
          <a:p>
            <a:pPr>
              <a:buClr>
                <a:srgbClr val="C00000"/>
              </a:buClr>
              <a:buSzPct val="100000"/>
            </a:pPr>
            <a:r>
              <a:rPr lang="en-US" sz="2400" dirty="0" smtClean="0">
                <a:solidFill>
                  <a:srgbClr val="00002E"/>
                </a:solidFill>
                <a:latin typeface="+mj-lt"/>
              </a:rPr>
              <a:t>Eternal: </a:t>
            </a:r>
            <a:r>
              <a:rPr lang="en-US" sz="2400" i="1" dirty="0" err="1" smtClean="0">
                <a:solidFill>
                  <a:srgbClr val="00002E"/>
                </a:solidFill>
                <a:latin typeface="+mj-lt"/>
              </a:rPr>
              <a:t>aionios</a:t>
            </a:r>
            <a:r>
              <a:rPr lang="en-US" sz="2400" i="1" dirty="0" smtClean="0">
                <a:solidFill>
                  <a:srgbClr val="00002E"/>
                </a:solidFill>
                <a:latin typeface="+mj-lt"/>
              </a:rPr>
              <a:t>:</a:t>
            </a:r>
            <a:r>
              <a:rPr lang="en-US" sz="2400" dirty="0" smtClean="0">
                <a:solidFill>
                  <a:srgbClr val="00002E"/>
                </a:solidFill>
                <a:latin typeface="+mj-lt"/>
              </a:rPr>
              <a:t> forever, </a:t>
            </a:r>
            <a:r>
              <a:rPr lang="en-US" sz="2400" dirty="0" err="1" smtClean="0">
                <a:solidFill>
                  <a:srgbClr val="00002E"/>
                </a:solidFill>
                <a:latin typeface="+mj-lt"/>
              </a:rPr>
              <a:t>agelong</a:t>
            </a:r>
            <a:endParaRPr lang="en-US" sz="2400" dirty="0" smtClean="0">
              <a:solidFill>
                <a:srgbClr val="00002E"/>
              </a:solidFill>
              <a:latin typeface="+mj-lt"/>
            </a:endParaRPr>
          </a:p>
          <a:p>
            <a:pPr>
              <a:buClr>
                <a:srgbClr val="C00000"/>
              </a:buClr>
              <a:buSzPct val="100000"/>
            </a:pPr>
            <a:r>
              <a:rPr lang="en-US" sz="2400" dirty="0" smtClean="0">
                <a:solidFill>
                  <a:srgbClr val="00002E"/>
                </a:solidFill>
                <a:latin typeface="+mj-lt"/>
              </a:rPr>
              <a:t>Punishment: </a:t>
            </a:r>
            <a:r>
              <a:rPr lang="en-US" sz="2400" i="1" dirty="0" err="1" smtClean="0">
                <a:solidFill>
                  <a:srgbClr val="00002E"/>
                </a:solidFill>
                <a:latin typeface="+mj-lt"/>
              </a:rPr>
              <a:t>kolasis</a:t>
            </a:r>
            <a:r>
              <a:rPr lang="en-US" sz="2400" i="1" dirty="0" smtClean="0">
                <a:solidFill>
                  <a:srgbClr val="00002E"/>
                </a:solidFill>
                <a:latin typeface="+mj-lt"/>
              </a:rPr>
              <a:t>:</a:t>
            </a:r>
            <a:r>
              <a:rPr lang="en-US" sz="2400" dirty="0" smtClean="0">
                <a:solidFill>
                  <a:srgbClr val="00002E"/>
                </a:solidFill>
                <a:latin typeface="+mj-lt"/>
              </a:rPr>
              <a:t> penal infliction, torment</a:t>
            </a:r>
          </a:p>
          <a:p>
            <a:pPr>
              <a:buClr>
                <a:srgbClr val="C00000"/>
              </a:buClr>
              <a:buSzPct val="100000"/>
            </a:pPr>
            <a:r>
              <a:rPr lang="en-US" sz="2400" b="1" dirty="0" smtClean="0">
                <a:solidFill>
                  <a:srgbClr val="00002E"/>
                </a:solidFill>
                <a:latin typeface="+mj-lt"/>
              </a:rPr>
              <a:t>Romans 1:18-19  </a:t>
            </a:r>
            <a:r>
              <a:rPr lang="en-US" sz="2400" dirty="0" smtClean="0">
                <a:solidFill>
                  <a:srgbClr val="00002E"/>
                </a:solidFill>
                <a:latin typeface="+mj-lt"/>
              </a:rPr>
              <a:t>For the wrath of God is revealed from heaven against all ungodliness and unrighteousness of men who suppress the truth in unrighteousness, because that which is known about God is evident within them; for God made it evident to them. </a:t>
            </a:r>
          </a:p>
          <a:p>
            <a:pPr>
              <a:buClr>
                <a:srgbClr val="C00000"/>
              </a:buClr>
              <a:buSzPct val="100000"/>
            </a:pPr>
            <a:r>
              <a:rPr lang="en-US" sz="2400" dirty="0" smtClean="0">
                <a:solidFill>
                  <a:srgbClr val="00002E"/>
                </a:solidFill>
                <a:latin typeface="+mj-lt"/>
              </a:rPr>
              <a:t>Wrath: </a:t>
            </a:r>
            <a:r>
              <a:rPr lang="en-US" sz="2400" i="1" dirty="0" err="1" smtClean="0">
                <a:solidFill>
                  <a:srgbClr val="00002E"/>
                </a:solidFill>
                <a:latin typeface="+mj-lt"/>
              </a:rPr>
              <a:t>orge</a:t>
            </a:r>
            <a:r>
              <a:rPr lang="en-US" sz="2400" i="1" dirty="0" smtClean="0">
                <a:solidFill>
                  <a:srgbClr val="00002E"/>
                </a:solidFill>
                <a:latin typeface="+mj-lt"/>
              </a:rPr>
              <a:t>:</a:t>
            </a:r>
            <a:r>
              <a:rPr lang="en-US" sz="2400" dirty="0" smtClean="0">
                <a:solidFill>
                  <a:srgbClr val="00002E"/>
                </a:solidFill>
                <a:latin typeface="+mj-lt"/>
              </a:rPr>
              <a:t> violent passion; vengeance</a:t>
            </a:r>
          </a:p>
          <a:p>
            <a:pPr>
              <a:buClr>
                <a:srgbClr val="C00000"/>
              </a:buClr>
              <a:buSzPct val="100000"/>
            </a:pPr>
            <a:r>
              <a:rPr lang="en-US" sz="2400" dirty="0" smtClean="0">
                <a:solidFill>
                  <a:srgbClr val="00002E"/>
                </a:solidFill>
                <a:latin typeface="+mj-lt"/>
              </a:rPr>
              <a:t>Romans 12:19  Never take your own revenge, beloved, but leave room for the wrath of God, for it is written, "Vengeance is Mine, I will repay," says the Lord. </a:t>
            </a: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buNone/>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dirty="0" smtClean="0">
                <a:solidFill>
                  <a:schemeClr val="tx1">
                    <a:lumMod val="95000"/>
                    <a:lumOff val="5000"/>
                  </a:schemeClr>
                </a:solidFill>
              </a:rPr>
              <a:t>WHAT IS SEPARATION FROM   GOD ABOUT?</a:t>
            </a:r>
            <a:endParaRPr lang="en-US" dirty="0">
              <a:solidFill>
                <a:schemeClr val="tx1">
                  <a:lumMod val="95000"/>
                  <a:lumOff val="5000"/>
                </a:schemeClr>
              </a:solidFill>
            </a:endParaRPr>
          </a:p>
        </p:txBody>
      </p:sp>
      <p:sp>
        <p:nvSpPr>
          <p:cNvPr id="3" name="Content Placeholder 2"/>
          <p:cNvSpPr>
            <a:spLocks noGrp="1"/>
          </p:cNvSpPr>
          <p:nvPr>
            <p:ph idx="1"/>
          </p:nvPr>
        </p:nvSpPr>
        <p:spPr>
          <a:xfrm>
            <a:off x="0" y="1447800"/>
            <a:ext cx="9144000" cy="5410200"/>
          </a:xfrm>
        </p:spPr>
        <p:txBody>
          <a:bodyPr>
            <a:normAutofit fontScale="92500" lnSpcReduction="20000"/>
          </a:bodyPr>
          <a:lstStyle/>
          <a:p>
            <a:pPr>
              <a:spcBef>
                <a:spcPts val="300"/>
              </a:spcBef>
              <a:buClr>
                <a:srgbClr val="C00000"/>
              </a:buClr>
              <a:buSzPct val="100000"/>
            </a:pPr>
            <a:r>
              <a:rPr lang="en-US" sz="2600" b="1" dirty="0" smtClean="0">
                <a:solidFill>
                  <a:srgbClr val="00002E"/>
                </a:solidFill>
                <a:latin typeface="+mj-lt"/>
              </a:rPr>
              <a:t>2 Thessalonians 1:6-9  </a:t>
            </a:r>
            <a:r>
              <a:rPr lang="en-US" sz="2600" dirty="0" smtClean="0">
                <a:solidFill>
                  <a:srgbClr val="00002E"/>
                </a:solidFill>
                <a:latin typeface="+mj-lt"/>
              </a:rPr>
              <a:t>For after all it is only just for God to repay with affliction those who afflict you, and to give relief to you who are afflicted and to us as well when the Lord Jesus will be revealed from heaven with His mighty angels in flaming fire, dealing out </a:t>
            </a:r>
            <a:r>
              <a:rPr lang="en-US" sz="2600" u="sng" dirty="0" smtClean="0">
                <a:solidFill>
                  <a:srgbClr val="00002E"/>
                </a:solidFill>
                <a:latin typeface="+mj-lt"/>
              </a:rPr>
              <a:t>retribution</a:t>
            </a:r>
            <a:r>
              <a:rPr lang="en-US" sz="2600" dirty="0" smtClean="0">
                <a:solidFill>
                  <a:srgbClr val="00002E"/>
                </a:solidFill>
                <a:latin typeface="+mj-lt"/>
              </a:rPr>
              <a:t> to those who do not know God and to those who do not obey the gospel of our Lord Jesus. These will pay the </a:t>
            </a:r>
            <a:r>
              <a:rPr lang="en-US" sz="2600" u="sng" dirty="0" smtClean="0">
                <a:solidFill>
                  <a:srgbClr val="00002E"/>
                </a:solidFill>
                <a:latin typeface="+mj-lt"/>
              </a:rPr>
              <a:t>penalty</a:t>
            </a:r>
            <a:r>
              <a:rPr lang="en-US" sz="2600" dirty="0" smtClean="0">
                <a:solidFill>
                  <a:srgbClr val="00002E"/>
                </a:solidFill>
                <a:latin typeface="+mj-lt"/>
              </a:rPr>
              <a:t> of eternal </a:t>
            </a:r>
            <a:r>
              <a:rPr lang="en-US" sz="2600" u="sng" dirty="0" smtClean="0">
                <a:solidFill>
                  <a:srgbClr val="00002E"/>
                </a:solidFill>
                <a:latin typeface="+mj-lt"/>
              </a:rPr>
              <a:t>destruction</a:t>
            </a:r>
            <a:r>
              <a:rPr lang="en-US" sz="2600" dirty="0" smtClean="0">
                <a:solidFill>
                  <a:srgbClr val="00002E"/>
                </a:solidFill>
                <a:latin typeface="+mj-lt"/>
              </a:rPr>
              <a:t>, away from the presence of the Lord and from the glory of His power… </a:t>
            </a:r>
          </a:p>
          <a:p>
            <a:pPr>
              <a:spcBef>
                <a:spcPts val="300"/>
              </a:spcBef>
              <a:buClr>
                <a:srgbClr val="C00000"/>
              </a:buClr>
              <a:buSzPct val="100000"/>
            </a:pPr>
            <a:r>
              <a:rPr lang="en-US" sz="2400" dirty="0" smtClean="0">
                <a:solidFill>
                  <a:srgbClr val="00002E"/>
                </a:solidFill>
                <a:latin typeface="+mj-lt"/>
              </a:rPr>
              <a:t>Retribution: </a:t>
            </a:r>
            <a:r>
              <a:rPr lang="en-US" sz="2400" i="1" dirty="0" err="1" smtClean="0">
                <a:solidFill>
                  <a:srgbClr val="00002E"/>
                </a:solidFill>
                <a:latin typeface="+mj-lt"/>
              </a:rPr>
              <a:t>ekdikesis</a:t>
            </a:r>
            <a:r>
              <a:rPr lang="en-US" sz="2400" i="1" dirty="0" smtClean="0">
                <a:solidFill>
                  <a:srgbClr val="00002E"/>
                </a:solidFill>
                <a:latin typeface="+mj-lt"/>
              </a:rPr>
              <a:t>:</a:t>
            </a:r>
            <a:r>
              <a:rPr lang="en-US" sz="2400" dirty="0" smtClean="0">
                <a:solidFill>
                  <a:srgbClr val="00002E"/>
                </a:solidFill>
                <a:latin typeface="+mj-lt"/>
              </a:rPr>
              <a:t> vindication; revenge</a:t>
            </a:r>
          </a:p>
          <a:p>
            <a:pPr>
              <a:spcBef>
                <a:spcPts val="300"/>
              </a:spcBef>
              <a:buClr>
                <a:srgbClr val="C00000"/>
              </a:buClr>
              <a:buSzPct val="100000"/>
            </a:pPr>
            <a:r>
              <a:rPr lang="en-US" sz="2400" dirty="0" smtClean="0">
                <a:solidFill>
                  <a:srgbClr val="00002E"/>
                </a:solidFill>
                <a:latin typeface="+mj-lt"/>
              </a:rPr>
              <a:t>Penalty: </a:t>
            </a:r>
            <a:r>
              <a:rPr lang="en-US" sz="2400" i="1" dirty="0" smtClean="0">
                <a:solidFill>
                  <a:srgbClr val="00002E"/>
                </a:solidFill>
                <a:latin typeface="+mj-lt"/>
              </a:rPr>
              <a:t>dike:</a:t>
            </a:r>
            <a:r>
              <a:rPr lang="en-US" sz="2400" dirty="0" smtClean="0">
                <a:solidFill>
                  <a:srgbClr val="00002E"/>
                </a:solidFill>
                <a:latin typeface="+mj-lt"/>
              </a:rPr>
              <a:t> justice</a:t>
            </a:r>
          </a:p>
          <a:p>
            <a:pPr>
              <a:spcBef>
                <a:spcPts val="300"/>
              </a:spcBef>
              <a:buClr>
                <a:srgbClr val="C00000"/>
              </a:buClr>
              <a:buSzPct val="100000"/>
            </a:pPr>
            <a:r>
              <a:rPr lang="en-US" sz="2400" dirty="0" smtClean="0">
                <a:solidFill>
                  <a:srgbClr val="00002E"/>
                </a:solidFill>
                <a:latin typeface="+mj-lt"/>
              </a:rPr>
              <a:t>Destruction: </a:t>
            </a:r>
            <a:r>
              <a:rPr lang="en-US" sz="2400" i="1" dirty="0" err="1" smtClean="0">
                <a:solidFill>
                  <a:srgbClr val="00002E"/>
                </a:solidFill>
                <a:latin typeface="+mj-lt"/>
              </a:rPr>
              <a:t>olethros</a:t>
            </a:r>
            <a:r>
              <a:rPr lang="en-US" sz="2400" i="1" dirty="0" smtClean="0">
                <a:solidFill>
                  <a:srgbClr val="00002E"/>
                </a:solidFill>
                <a:latin typeface="+mj-lt"/>
              </a:rPr>
              <a:t>: </a:t>
            </a:r>
            <a:r>
              <a:rPr lang="en-US" sz="2400" dirty="0" smtClean="0">
                <a:solidFill>
                  <a:srgbClr val="00002E"/>
                </a:solidFill>
                <a:latin typeface="+mj-lt"/>
              </a:rPr>
              <a:t>ruin, death</a:t>
            </a:r>
          </a:p>
          <a:p>
            <a:pPr algn="ctr">
              <a:spcBef>
                <a:spcPts val="300"/>
              </a:spcBef>
              <a:buClr>
                <a:srgbClr val="C00000"/>
              </a:buClr>
              <a:buSzPct val="100000"/>
              <a:buNone/>
            </a:pPr>
            <a:r>
              <a:rPr lang="en-US" sz="3000" b="1" dirty="0" smtClean="0">
                <a:solidFill>
                  <a:srgbClr val="C00000"/>
                </a:solidFill>
                <a:effectLst>
                  <a:outerShdw blurRad="38100" dist="38100" dir="2700000" algn="tl">
                    <a:srgbClr val="000000">
                      <a:alpha val="43137"/>
                    </a:srgbClr>
                  </a:outerShdw>
                </a:effectLst>
                <a:latin typeface="+mj-lt"/>
              </a:rPr>
              <a:t>JUSTICE VS FAIRNESS</a:t>
            </a:r>
          </a:p>
          <a:p>
            <a:pPr>
              <a:spcBef>
                <a:spcPts val="300"/>
              </a:spcBef>
              <a:buClr>
                <a:srgbClr val="C00000"/>
              </a:buClr>
              <a:buSzPct val="100000"/>
            </a:pPr>
            <a:r>
              <a:rPr lang="en-US" sz="2600" b="1" dirty="0" smtClean="0">
                <a:solidFill>
                  <a:srgbClr val="00002E"/>
                </a:solidFill>
                <a:latin typeface="+mj-lt"/>
              </a:rPr>
              <a:t>Isaiah 11:4 </a:t>
            </a:r>
            <a:r>
              <a:rPr lang="en-US" sz="2600" dirty="0" smtClean="0">
                <a:solidFill>
                  <a:srgbClr val="00002E"/>
                </a:solidFill>
                <a:latin typeface="+mj-lt"/>
              </a:rPr>
              <a:t>But with righteousness He will judge the poor, and decide with fairness for the afflicted of the earth; and He will strike the earth with the rod of His mouth, and with the breath of His lips He will slay the wicked. </a:t>
            </a:r>
          </a:p>
          <a:p>
            <a:pPr algn="ctr">
              <a:spcBef>
                <a:spcPts val="300"/>
              </a:spcBef>
              <a:buClr>
                <a:srgbClr val="C00000"/>
              </a:buClr>
              <a:buSzPct val="100000"/>
              <a:buNone/>
            </a:pPr>
            <a:endParaRPr lang="en-US" sz="2400" dirty="0" smtClean="0">
              <a:solidFill>
                <a:srgbClr val="00002E"/>
              </a:solidFill>
              <a:latin typeface="+mj-lt"/>
            </a:endParaRPr>
          </a:p>
          <a:p>
            <a:pPr algn="ctr">
              <a:spcBef>
                <a:spcPts val="300"/>
              </a:spcBef>
              <a:buClr>
                <a:srgbClr val="C00000"/>
              </a:buClr>
              <a:buSzPct val="100000"/>
              <a:buNone/>
            </a:pPr>
            <a:endParaRPr lang="en-US" sz="2400" dirty="0" smtClean="0">
              <a:solidFill>
                <a:srgbClr val="00002E"/>
              </a:solidFill>
              <a:latin typeface="+mj-lt"/>
            </a:endParaRPr>
          </a:p>
          <a:p>
            <a:pPr algn="ctr">
              <a:spcBef>
                <a:spcPts val="300"/>
              </a:spcBef>
              <a:buClr>
                <a:srgbClr val="C00000"/>
              </a:buClr>
              <a:buSzPct val="100000"/>
              <a:buNone/>
            </a:pPr>
            <a:endParaRPr lang="en-US" sz="2400" dirty="0" smtClean="0">
              <a:solidFill>
                <a:srgbClr val="00002E"/>
              </a:solidFill>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dirty="0" smtClean="0">
                <a:solidFill>
                  <a:schemeClr val="tx1">
                    <a:lumMod val="95000"/>
                    <a:lumOff val="5000"/>
                  </a:schemeClr>
                </a:solidFill>
              </a:rPr>
              <a:t>ETERNAL FIRE</a:t>
            </a:r>
            <a:endParaRPr lang="en-US" dirty="0">
              <a:solidFill>
                <a:schemeClr val="tx1">
                  <a:lumMod val="95000"/>
                  <a:lumOff val="5000"/>
                </a:schemeClr>
              </a:solidFill>
            </a:endParaRPr>
          </a:p>
        </p:txBody>
      </p:sp>
      <p:sp>
        <p:nvSpPr>
          <p:cNvPr id="3" name="Content Placeholder 2"/>
          <p:cNvSpPr>
            <a:spLocks noGrp="1"/>
          </p:cNvSpPr>
          <p:nvPr>
            <p:ph idx="1"/>
          </p:nvPr>
        </p:nvSpPr>
        <p:spPr>
          <a:xfrm>
            <a:off x="0" y="1219200"/>
            <a:ext cx="9144000" cy="5638800"/>
          </a:xfrm>
        </p:spPr>
        <p:txBody>
          <a:bodyPr>
            <a:normAutofit lnSpcReduction="10000"/>
          </a:bodyPr>
          <a:lstStyle/>
          <a:p>
            <a:pPr>
              <a:buClr>
                <a:srgbClr val="C00000"/>
              </a:buClr>
              <a:buSzPct val="100000"/>
            </a:pPr>
            <a:r>
              <a:rPr lang="en-US" sz="2400" b="1" dirty="0" smtClean="0">
                <a:solidFill>
                  <a:srgbClr val="00002E"/>
                </a:solidFill>
                <a:latin typeface="+mj-lt"/>
              </a:rPr>
              <a:t>Jude 1:6-7  </a:t>
            </a:r>
            <a:r>
              <a:rPr lang="en-US" sz="2400" dirty="0" smtClean="0">
                <a:solidFill>
                  <a:srgbClr val="00002E"/>
                </a:solidFill>
                <a:latin typeface="+mj-lt"/>
              </a:rPr>
              <a:t>And angels who did not keep their own domain, but abandoned their proper abode, He has kept in eternal bonds under darkness for the judgment of the great day, just as Sodom and Gomorrah and the cities around them, since they in the same way as these indulged in gross immorality and went after </a:t>
            </a:r>
            <a:r>
              <a:rPr lang="en-US" sz="2400" u="sng" dirty="0" smtClean="0">
                <a:solidFill>
                  <a:srgbClr val="00002E"/>
                </a:solidFill>
                <a:latin typeface="+mj-lt"/>
              </a:rPr>
              <a:t>strange flesh</a:t>
            </a:r>
            <a:r>
              <a:rPr lang="en-US" sz="2400" dirty="0" smtClean="0">
                <a:solidFill>
                  <a:srgbClr val="00002E"/>
                </a:solidFill>
                <a:latin typeface="+mj-lt"/>
              </a:rPr>
              <a:t>, are exhibited as an example in undergoing the punishment of eternal fire. </a:t>
            </a:r>
          </a:p>
          <a:p>
            <a:pPr>
              <a:buClr>
                <a:srgbClr val="C00000"/>
              </a:buClr>
              <a:buSzPct val="100000"/>
            </a:pPr>
            <a:r>
              <a:rPr lang="en-US" sz="2400" dirty="0" smtClean="0">
                <a:solidFill>
                  <a:srgbClr val="00002E"/>
                </a:solidFill>
                <a:latin typeface="+mj-lt"/>
              </a:rPr>
              <a:t>Strange: </a:t>
            </a:r>
            <a:r>
              <a:rPr lang="en-US" sz="2400" i="1" dirty="0" err="1" smtClean="0">
                <a:solidFill>
                  <a:srgbClr val="00002E"/>
                </a:solidFill>
                <a:latin typeface="+mj-lt"/>
              </a:rPr>
              <a:t>heteros</a:t>
            </a:r>
            <a:r>
              <a:rPr lang="en-US" sz="2400" i="1" dirty="0" smtClean="0">
                <a:solidFill>
                  <a:srgbClr val="00002E"/>
                </a:solidFill>
                <a:latin typeface="+mj-lt"/>
              </a:rPr>
              <a:t>:</a:t>
            </a:r>
            <a:r>
              <a:rPr lang="en-US" sz="2400" dirty="0" smtClean="0">
                <a:solidFill>
                  <a:srgbClr val="00002E"/>
                </a:solidFill>
                <a:latin typeface="+mj-lt"/>
              </a:rPr>
              <a:t> different (in the sense of comparison—not the same but same typology)</a:t>
            </a:r>
          </a:p>
          <a:p>
            <a:pPr>
              <a:buClr>
                <a:srgbClr val="C00000"/>
              </a:buClr>
              <a:buSzPct val="100000"/>
            </a:pPr>
            <a:r>
              <a:rPr lang="en-US" sz="2400" b="1" dirty="0" smtClean="0">
                <a:solidFill>
                  <a:srgbClr val="00002E"/>
                </a:solidFill>
                <a:latin typeface="+mj-lt"/>
              </a:rPr>
              <a:t>Matthew 25:41  </a:t>
            </a:r>
            <a:r>
              <a:rPr lang="en-US" sz="2400" dirty="0" smtClean="0">
                <a:solidFill>
                  <a:srgbClr val="00002E"/>
                </a:solidFill>
                <a:latin typeface="+mj-lt"/>
              </a:rPr>
              <a:t>"Then He will also say to those on His left, 'Depart from Me, accursed ones, into the eternal fire which has been prepared for the devil and his angels;”</a:t>
            </a:r>
          </a:p>
          <a:p>
            <a:pPr>
              <a:spcBef>
                <a:spcPts val="0"/>
              </a:spcBef>
              <a:buClr>
                <a:srgbClr val="C00000"/>
              </a:buClr>
              <a:buSzPct val="100000"/>
            </a:pPr>
            <a:r>
              <a:rPr lang="en-US" sz="2400" b="1" dirty="0" smtClean="0">
                <a:solidFill>
                  <a:srgbClr val="00002E"/>
                </a:solidFill>
                <a:latin typeface="+mj-lt"/>
              </a:rPr>
              <a:t>Matthew 18:8  </a:t>
            </a:r>
            <a:r>
              <a:rPr lang="en-US" sz="2400" dirty="0" smtClean="0">
                <a:solidFill>
                  <a:srgbClr val="00002E"/>
                </a:solidFill>
                <a:latin typeface="+mj-lt"/>
              </a:rPr>
              <a:t>"If your hand or your foot causes you to stumble, cut it off and throw it from you; it is better for you to enter life crippled or lame, than to have two hands or two feet and be cast into the eternal fire.” </a:t>
            </a: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endParaRPr>
          </a:p>
          <a:p>
            <a:endParaRPr lang="en-US" dirty="0" smtClean="0">
              <a:solidFill>
                <a:srgbClr val="00002E"/>
              </a:solidFill>
            </a:endParaRP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LAKE OF FIRE</a:t>
            </a:r>
            <a:endParaRPr lang="en-US" dirty="0">
              <a:solidFill>
                <a:srgbClr val="002060"/>
              </a:solidFill>
            </a:endParaRPr>
          </a:p>
        </p:txBody>
      </p:sp>
      <p:sp>
        <p:nvSpPr>
          <p:cNvPr id="3" name="Content Placeholder 2"/>
          <p:cNvSpPr>
            <a:spLocks noGrp="1"/>
          </p:cNvSpPr>
          <p:nvPr>
            <p:ph idx="1"/>
          </p:nvPr>
        </p:nvSpPr>
        <p:spPr>
          <a:xfrm>
            <a:off x="0" y="1600200"/>
            <a:ext cx="9144000" cy="5257800"/>
          </a:xfrm>
        </p:spPr>
        <p:txBody>
          <a:bodyPr>
            <a:normAutofit/>
          </a:bodyPr>
          <a:lstStyle/>
          <a:p>
            <a:pPr>
              <a:buClr>
                <a:srgbClr val="C00000"/>
              </a:buClr>
              <a:buSzPct val="100000"/>
            </a:pPr>
            <a:r>
              <a:rPr lang="en-US" sz="2400" b="1" dirty="0" smtClean="0">
                <a:solidFill>
                  <a:srgbClr val="002060"/>
                </a:solidFill>
                <a:latin typeface="+mj-lt"/>
              </a:rPr>
              <a:t>Revelation 19:20 </a:t>
            </a:r>
            <a:r>
              <a:rPr lang="en-US" sz="2400" dirty="0" smtClean="0">
                <a:solidFill>
                  <a:srgbClr val="002060"/>
                </a:solidFill>
                <a:latin typeface="+mj-lt"/>
              </a:rPr>
              <a:t> And the beast was seized, and with him the false prophet who performed the signs in his presence, by which he deceived those who had received the mark of the beast and those who worshiped his image; these two were thrown alive into the lake of fire which burns with brimstone. </a:t>
            </a:r>
          </a:p>
          <a:p>
            <a:pPr>
              <a:buClr>
                <a:srgbClr val="C00000"/>
              </a:buClr>
              <a:buSzPct val="100000"/>
            </a:pPr>
            <a:r>
              <a:rPr lang="en-US" sz="2400" b="1" dirty="0" smtClean="0">
                <a:solidFill>
                  <a:srgbClr val="002060"/>
                </a:solidFill>
                <a:latin typeface="+mj-lt"/>
              </a:rPr>
              <a:t>Revelation 20:10 </a:t>
            </a:r>
            <a:r>
              <a:rPr lang="en-US" sz="2400" dirty="0" smtClean="0">
                <a:solidFill>
                  <a:srgbClr val="002060"/>
                </a:solidFill>
                <a:latin typeface="+mj-lt"/>
              </a:rPr>
              <a:t> And the devil who deceived them was thrown into the lake of fire and brimstone, where the beast and the false prophet are also; and they will be tormented day and night forever and ever.</a:t>
            </a:r>
          </a:p>
          <a:p>
            <a:pPr>
              <a:buClr>
                <a:srgbClr val="C00000"/>
              </a:buClr>
              <a:buSzPct val="100000"/>
            </a:pPr>
            <a:r>
              <a:rPr lang="en-US" sz="2400" b="1" dirty="0" smtClean="0">
                <a:solidFill>
                  <a:srgbClr val="002060"/>
                </a:solidFill>
                <a:latin typeface="+mj-lt"/>
              </a:rPr>
              <a:t>Revelation 20:14-15  </a:t>
            </a:r>
            <a:r>
              <a:rPr lang="en-US" sz="2400" dirty="0" smtClean="0">
                <a:solidFill>
                  <a:srgbClr val="002060"/>
                </a:solidFill>
                <a:latin typeface="+mj-lt"/>
              </a:rPr>
              <a:t> Then death and Hades were thrown into the lake of fire. This is the second death, the lake of fire.  And if anyone's name was not found written in the book of life, he was thrown into the lake of fire.</a:t>
            </a:r>
            <a:endParaRPr lang="en-US" sz="2400" b="1" dirty="0" smtClean="0">
              <a:solidFill>
                <a:srgbClr val="002060"/>
              </a:solidFill>
              <a:latin typeface="+mj-lt"/>
            </a:endParaRPr>
          </a:p>
          <a:p>
            <a:pPr>
              <a:buClr>
                <a:srgbClr val="C00000"/>
              </a:buClr>
              <a:buSzPct val="100000"/>
            </a:pPr>
            <a:endParaRPr lang="en-US" sz="2400" dirty="0">
              <a:solidFill>
                <a:srgbClr val="002060"/>
              </a:solidFill>
              <a:latin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2060"/>
                </a:solidFill>
              </a:rPr>
              <a:t>ORDER OF EVENTS FOR SATAN’S FALSE TRINITY</a:t>
            </a:r>
            <a:endParaRPr lang="en-US" dirty="0">
              <a:solidFill>
                <a:srgbClr val="002060"/>
              </a:solidFill>
            </a:endParaRPr>
          </a:p>
        </p:txBody>
      </p:sp>
      <p:sp>
        <p:nvSpPr>
          <p:cNvPr id="3" name="Content Placeholder 2"/>
          <p:cNvSpPr>
            <a:spLocks noGrp="1"/>
          </p:cNvSpPr>
          <p:nvPr>
            <p:ph idx="1"/>
          </p:nvPr>
        </p:nvSpPr>
        <p:spPr>
          <a:xfrm>
            <a:off x="228600" y="1447800"/>
            <a:ext cx="8915400" cy="5410200"/>
          </a:xfrm>
        </p:spPr>
        <p:txBody>
          <a:bodyPr>
            <a:normAutofit/>
          </a:bodyPr>
          <a:lstStyle/>
          <a:p>
            <a:pPr>
              <a:buClr>
                <a:srgbClr val="C00000"/>
              </a:buClr>
              <a:buSzPct val="100000"/>
            </a:pPr>
            <a:r>
              <a:rPr lang="en-US" sz="2800" dirty="0" smtClean="0">
                <a:solidFill>
                  <a:srgbClr val="002060"/>
                </a:solidFill>
                <a:latin typeface="+mj-lt"/>
              </a:rPr>
              <a:t>Satan’s false trinity rises after the 7</a:t>
            </a:r>
            <a:r>
              <a:rPr lang="en-US" sz="2800" baseline="30000" dirty="0" smtClean="0">
                <a:solidFill>
                  <a:srgbClr val="002060"/>
                </a:solidFill>
                <a:latin typeface="+mj-lt"/>
              </a:rPr>
              <a:t>th</a:t>
            </a:r>
            <a:r>
              <a:rPr lang="en-US" sz="2800" dirty="0" smtClean="0">
                <a:solidFill>
                  <a:srgbClr val="002060"/>
                </a:solidFill>
                <a:latin typeface="+mj-lt"/>
              </a:rPr>
              <a:t> trumpet; consists of Satan as false father; antichrist as beast empowered from the abyss; false prophet as false holy spirit</a:t>
            </a:r>
          </a:p>
          <a:p>
            <a:pPr>
              <a:buClr>
                <a:srgbClr val="C00000"/>
              </a:buClr>
              <a:buSzPct val="100000"/>
            </a:pPr>
            <a:r>
              <a:rPr lang="en-US" sz="2800" dirty="0" smtClean="0">
                <a:solidFill>
                  <a:srgbClr val="002060"/>
                </a:solidFill>
                <a:latin typeface="+mj-lt"/>
              </a:rPr>
              <a:t>Antichrist and false prophet thrown into lake of fire at Jesus’ second coming</a:t>
            </a:r>
          </a:p>
          <a:p>
            <a:pPr>
              <a:buClr>
                <a:srgbClr val="C00000"/>
              </a:buClr>
              <a:buSzPct val="100000"/>
            </a:pPr>
            <a:r>
              <a:rPr lang="en-US" sz="2800" dirty="0" smtClean="0">
                <a:solidFill>
                  <a:srgbClr val="002060"/>
                </a:solidFill>
                <a:latin typeface="+mj-lt"/>
              </a:rPr>
              <a:t>Satan bound in abyss at Jesus’ second coming</a:t>
            </a:r>
          </a:p>
          <a:p>
            <a:pPr>
              <a:buClr>
                <a:srgbClr val="C00000"/>
              </a:buClr>
              <a:buSzPct val="100000"/>
            </a:pPr>
            <a:r>
              <a:rPr lang="en-US" sz="2800" dirty="0" smtClean="0">
                <a:solidFill>
                  <a:srgbClr val="002060"/>
                </a:solidFill>
                <a:latin typeface="+mj-lt"/>
              </a:rPr>
              <a:t>Satan freed from abyss at the end of Jesus’ 1000 year reign on earth</a:t>
            </a:r>
          </a:p>
          <a:p>
            <a:pPr>
              <a:buClr>
                <a:srgbClr val="C00000"/>
              </a:buClr>
              <a:buSzPct val="100000"/>
            </a:pPr>
            <a:r>
              <a:rPr lang="en-US" sz="2800" dirty="0" smtClean="0">
                <a:solidFill>
                  <a:srgbClr val="002060"/>
                </a:solidFill>
                <a:latin typeface="+mj-lt"/>
              </a:rPr>
              <a:t>Satan up to same tricks and is defeated again and this time goes into lake of fire with others </a:t>
            </a: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dirty="0" smtClean="0">
              <a:solidFill>
                <a:srgbClr val="002060"/>
              </a:solidFill>
              <a:latin typeface="+mj-lt"/>
            </a:endParaRPr>
          </a:p>
          <a:p>
            <a:pPr>
              <a:buClr>
                <a:srgbClr val="C00000"/>
              </a:buClr>
              <a:buSzPct val="100000"/>
            </a:pPr>
            <a:endParaRPr lang="en-US" dirty="0" smtClean="0">
              <a:solidFill>
                <a:srgbClr val="002060"/>
              </a:solidFill>
              <a:latin typeface="+mj-lt"/>
            </a:endParaRPr>
          </a:p>
          <a:p>
            <a:pPr>
              <a:buClr>
                <a:srgbClr val="C00000"/>
              </a:buClr>
              <a:buSzPct val="100000"/>
            </a:pPr>
            <a:endParaRPr lang="en-US" dirty="0">
              <a:solidFill>
                <a:srgbClr val="002060"/>
              </a:solidFill>
              <a:latin typeface="+mj-lt"/>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LuckyTi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Lucky Tie">
      <a:majorFont>
        <a:latin typeface="Tahoma"/>
        <a:ea typeface=""/>
        <a:cs typeface=""/>
        <a:font script="Cyrl" typeface="Tahoma"/>
        <a:font script="Grek" typeface="Tahoma"/>
        <a:font script="Jpan" typeface="ＭＳ Ｐ明朝"/>
        <a:font script="Hang" typeface="굴림"/>
        <a:font script="Hans" typeface="黑体"/>
        <a:font script="Hant" typeface="新細明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Franklin Gothic Book"/>
        <a:ea typeface=""/>
        <a:cs typeface=""/>
        <a:font script="Cyrl" typeface="Arial"/>
        <a:font script="Grek"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ucky Tie">
      <a:fillStyleLst>
        <a:solidFill>
          <a:schemeClr val="phClr">
            <a:tint val="100000"/>
            <a:shade val="100000"/>
            <a:hueMod val="100000"/>
            <a:satMod val="100000"/>
          </a:schemeClr>
        </a:solidFill>
        <a:gradFill rotWithShape="1">
          <a:gsLst>
            <a:gs pos="0">
              <a:schemeClr val="phClr">
                <a:tint val="100000"/>
                <a:shade val="50000"/>
                <a:hueMod val="100000"/>
                <a:satMod val="90000"/>
              </a:schemeClr>
            </a:gs>
            <a:gs pos="50000">
              <a:schemeClr val="phClr">
                <a:tint val="50000"/>
                <a:shade val="100000"/>
                <a:hueMod val="100000"/>
                <a:satMod val="100000"/>
              </a:schemeClr>
            </a:gs>
            <a:gs pos="100000">
              <a:schemeClr val="phClr">
                <a:tint val="100000"/>
                <a:shade val="50000"/>
                <a:hueMod val="100000"/>
                <a:satMod val="90000"/>
              </a:schemeClr>
            </a:gs>
          </a:gsLst>
          <a:lin ang="1800000" scaled="1"/>
        </a:gradFill>
        <a:solidFill>
          <a:schemeClr val="phClr">
            <a:tint val="100000"/>
            <a:shade val="100000"/>
            <a:hueMod val="100000"/>
            <a:satMod val="100000"/>
          </a:schemeClr>
        </a:solidFill>
      </a:fillStyleLst>
      <a:lnStyleLst>
        <a:ln w="20000" cap="flat" cmpd="sng" algn="ctr">
          <a:solidFill>
            <a:schemeClr val="phClr"/>
          </a:solidFill>
          <a:prstDash val="solid"/>
        </a:ln>
        <a:ln w="30000" cap="flat" cmpd="sng" algn="ctr">
          <a:solidFill>
            <a:schemeClr val="phClr"/>
          </a:solidFill>
          <a:prstDash val="solid"/>
        </a:ln>
        <a:ln w="40000" cap="flat" cmpd="dbl" algn="ctr">
          <a:solidFill>
            <a:schemeClr val="phClr"/>
          </a:solidFill>
          <a:prstDash val="solid"/>
        </a:ln>
      </a:lnStyleLst>
      <a:effectStyleLst>
        <a:effectStyle>
          <a:effectLst>
            <a:glow rad="12700">
              <a:schemeClr val="phClr">
                <a:tint val="100000"/>
                <a:shade val="100000"/>
                <a:alpha val="50196"/>
                <a:hueMod val="100000"/>
                <a:satMod val="100000"/>
              </a:schemeClr>
            </a:glow>
          </a:effectLst>
        </a:effectStyle>
        <a:effectStyle>
          <a:effectLst>
            <a:innerShdw blurRad="25400" dist="38100" dir="2700000">
              <a:schemeClr val="phClr">
                <a:tint val="90000"/>
                <a:shade val="100000"/>
                <a:hueMod val="100000"/>
                <a:satMod val="100000"/>
              </a:schemeClr>
            </a:innerShdw>
          </a:effectLst>
        </a:effectStyle>
        <a:effectStyle>
          <a:effectLst>
            <a:innerShdw blurRad="25400" dist="38100" dir="2700000">
              <a:schemeClr val="phClr">
                <a:tint val="100000"/>
                <a:shade val="50000"/>
                <a:hueMod val="100000"/>
                <a:satMod val="100000"/>
              </a:schemeClr>
            </a:innerShdw>
          </a:effectLst>
          <a:scene3d>
            <a:camera prst="orthographicFront"/>
            <a:lightRig rig="soft" dir="t"/>
          </a:scene3d>
          <a:sp3d extrusionH="76200" prstMaterial="matte">
            <a:bevelT h="50800"/>
            <a:bevelB w="0" h="0"/>
            <a:extrusionClr>
              <a:schemeClr val="accent3">
                <a:tint val="40000"/>
              </a:schemeClr>
            </a:extrusionClr>
          </a:sp3d>
        </a:effectStyle>
      </a:effectStyleLst>
      <a:bgFillStyleLst>
        <a:gradFill rotWithShape="1">
          <a:gsLst>
            <a:gs pos="0">
              <a:schemeClr val="phClr">
                <a:tint val="100000"/>
                <a:shade val="50000"/>
                <a:hueMod val="100000"/>
                <a:satMod val="100000"/>
              </a:schemeClr>
            </a:gs>
            <a:gs pos="40000">
              <a:schemeClr val="phClr">
                <a:tint val="85000"/>
                <a:shade val="100000"/>
                <a:hueMod val="100000"/>
                <a:satMod val="100000"/>
              </a:schemeClr>
            </a:gs>
            <a:gs pos="100000">
              <a:schemeClr val="phClr">
                <a:tint val="100000"/>
                <a:shade val="50000"/>
                <a:hueMod val="100000"/>
                <a:satMod val="100000"/>
              </a:schemeClr>
            </a:gs>
          </a:gsLst>
          <a:lin ang="2700000" scaled="1"/>
        </a:gradFill>
        <a:blipFill>
          <a:blip xmlns:r="http://schemas.openxmlformats.org/officeDocument/2006/relationships" r:embed="rId1">
            <a:duotone>
              <a:schemeClr val="phClr">
                <a:tint val="100000"/>
                <a:shade val="60000"/>
                <a:hueMod val="100000"/>
                <a:satMod val="100000"/>
              </a:schemeClr>
              <a:schemeClr val="phClr">
                <a:tint val="70000"/>
                <a:shade val="100000"/>
                <a:hueMod val="100000"/>
                <a:satMod val="100000"/>
              </a:schemeClr>
            </a:duotone>
          </a:blip>
          <a:stretch>
            <a:fillRect/>
          </a:stretch>
        </a:blipFill>
        <a:blipFill>
          <a:blip xmlns:r="http://schemas.openxmlformats.org/officeDocument/2006/relationships" r:embed="rId2">
            <a:duotone>
              <a:schemeClr val="phClr">
                <a:tint val="100000"/>
                <a:shade val="60000"/>
                <a:hueMod val="100000"/>
                <a:satMod val="100000"/>
              </a:schemeClr>
              <a:schemeClr val="phClr">
                <a:tint val="70000"/>
                <a:shade val="100000"/>
                <a:hueMod val="100000"/>
                <a:satMod val="10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1411</TotalTime>
  <Words>1101</Words>
  <Application>Microsoft Office PowerPoint</Application>
  <PresentationFormat>On-screen Show (4:3)</PresentationFormat>
  <Paragraphs>95</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LuckyTie</vt:lpstr>
      <vt:lpstr>THE GREAT EXCHANGE The Emerging Church</vt:lpstr>
      <vt:lpstr>ROB BELL</vt:lpstr>
      <vt:lpstr>HERESY #5: THERE IS NO  LITERAL HELL</vt:lpstr>
      <vt:lpstr>WHAT THE BIBLE SAYS </vt:lpstr>
      <vt:lpstr>THE DOCTRINE</vt:lpstr>
      <vt:lpstr>WHAT IS SEPARATION FROM   GOD ABOUT?</vt:lpstr>
      <vt:lpstr>ETERNAL FIRE</vt:lpstr>
      <vt:lpstr>LAKE OF FIRE</vt:lpstr>
      <vt:lpstr>ORDER OF EVENTS FOR SATAN’S FALSE TRINITY</vt:lpstr>
      <vt:lpstr>ORDER OF EVENTS FOR PEOPLE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dc:creator>
  <cp:lastModifiedBy> </cp:lastModifiedBy>
  <cp:revision>16</cp:revision>
  <dcterms:created xsi:type="dcterms:W3CDTF">2012-07-31T18:20:03Z</dcterms:created>
  <dcterms:modified xsi:type="dcterms:W3CDTF">2012-10-16T22:26:43Z</dcterms:modified>
</cp:coreProperties>
</file>