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4" r:id="rId9"/>
    <p:sldId id="263" r:id="rId10"/>
    <p:sldId id="265" r:id="rId11"/>
    <p:sldId id="266"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10/8/2012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10/8/2012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10/8/2012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10/8/2012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10/8/2012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10/8/2012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OVERARCHING PROBLEM</a:t>
            </a:r>
            <a:endParaRPr lang="en-US" dirty="0">
              <a:solidFill>
                <a:srgbClr val="002060"/>
              </a:solidFill>
            </a:endParaRPr>
          </a:p>
        </p:txBody>
      </p:sp>
      <p:sp>
        <p:nvSpPr>
          <p:cNvPr id="3" name="Content Placeholder 2"/>
          <p:cNvSpPr>
            <a:spLocks noGrp="1"/>
          </p:cNvSpPr>
          <p:nvPr>
            <p:ph idx="1"/>
          </p:nvPr>
        </p:nvSpPr>
        <p:spPr>
          <a:xfrm>
            <a:off x="0" y="1371600"/>
            <a:ext cx="9144000" cy="5486400"/>
          </a:xfrm>
        </p:spPr>
        <p:txBody>
          <a:bodyPr>
            <a:normAutofit/>
          </a:bodyPr>
          <a:lstStyle/>
          <a:p>
            <a:pPr>
              <a:buClr>
                <a:srgbClr val="C00000"/>
              </a:buClr>
              <a:buSzPct val="100000"/>
            </a:pPr>
            <a:r>
              <a:rPr lang="en-US" sz="2800" b="1" dirty="0" smtClean="0">
                <a:solidFill>
                  <a:srgbClr val="002060"/>
                </a:solidFill>
                <a:latin typeface="+mj-lt"/>
              </a:rPr>
              <a:t>1 Peter 3:18  </a:t>
            </a:r>
            <a:r>
              <a:rPr lang="en-US" sz="2800" dirty="0" smtClean="0">
                <a:solidFill>
                  <a:srgbClr val="002060"/>
                </a:solidFill>
                <a:latin typeface="+mj-lt"/>
              </a:rPr>
              <a:t>For Christ also died for sins once for all, the just for the unjust, so that He might bring us to God, having been put to death in the flesh, but made alive in the spirit; </a:t>
            </a:r>
          </a:p>
          <a:p>
            <a:pPr>
              <a:buClr>
                <a:srgbClr val="C00000"/>
              </a:buClr>
              <a:buSzPct val="100000"/>
            </a:pPr>
            <a:r>
              <a:rPr lang="en-US" sz="2800" dirty="0" smtClean="0">
                <a:solidFill>
                  <a:srgbClr val="002060"/>
                </a:solidFill>
                <a:latin typeface="+mj-lt"/>
              </a:rPr>
              <a:t>Problem:  Jesus didn’t die to earn for us the love of God; Jesus died because God loved us</a:t>
            </a:r>
          </a:p>
          <a:p>
            <a:pPr>
              <a:buClr>
                <a:srgbClr val="C00000"/>
              </a:buClr>
              <a:buSzPct val="100000"/>
            </a:pPr>
            <a:r>
              <a:rPr lang="en-US" sz="2800" b="1" dirty="0" smtClean="0">
                <a:solidFill>
                  <a:srgbClr val="002060"/>
                </a:solidFill>
                <a:latin typeface="+mj-lt"/>
              </a:rPr>
              <a:t>1 John 3:16  </a:t>
            </a:r>
            <a:r>
              <a:rPr lang="en-US" sz="2800" dirty="0" smtClean="0">
                <a:solidFill>
                  <a:srgbClr val="002060"/>
                </a:solidFill>
                <a:latin typeface="+mj-lt"/>
              </a:rPr>
              <a:t>We know love by this, that He laid down His life for us; and we ought to lay down our lives for the brethren.</a:t>
            </a:r>
          </a:p>
          <a:p>
            <a:pPr>
              <a:buClr>
                <a:srgbClr val="C00000"/>
              </a:buClr>
              <a:buSzPct val="100000"/>
            </a:pPr>
            <a:r>
              <a:rPr lang="en-US" sz="2800" smtClean="0">
                <a:solidFill>
                  <a:srgbClr val="002060"/>
                </a:solidFill>
                <a:latin typeface="+mj-lt"/>
              </a:rPr>
              <a:t>TO BELIEVE THAT THERE IS NOT SUBSTITUTIONARY ATONE THROUGH CHRIST REQUIRES NOT BELIEVING THAT SCRIPTURE IS INSPIRED BY GOD </a:t>
            </a: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dirty="0" smtClean="0">
              <a:solidFill>
                <a:srgbClr val="002060"/>
              </a:solidFill>
              <a:latin typeface="+mj-lt"/>
            </a:endParaRPr>
          </a:p>
          <a:p>
            <a:pPr>
              <a:buClr>
                <a:srgbClr val="C00000"/>
              </a:buClr>
              <a:buSzPct val="100000"/>
              <a:buFont typeface="Wingdings" pitchFamily="2" charset="2"/>
              <a:buChar char="v"/>
            </a:pPr>
            <a:endParaRPr lang="en-US" dirty="0">
              <a:solidFill>
                <a:srgbClr val="002060"/>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SPENCER BURKE</a:t>
            </a:r>
            <a:endParaRPr lang="en-US" dirty="0"/>
          </a:p>
        </p:txBody>
      </p:sp>
      <p:sp>
        <p:nvSpPr>
          <p:cNvPr id="3" name="Content Placeholder 2"/>
          <p:cNvSpPr>
            <a:spLocks noGrp="1"/>
          </p:cNvSpPr>
          <p:nvPr>
            <p:ph idx="1"/>
          </p:nvPr>
        </p:nvSpPr>
        <p:spPr/>
        <p:txBody>
          <a:bodyPr/>
          <a:lstStyle/>
          <a:p>
            <a:pPr>
              <a:buNone/>
            </a:pPr>
            <a:r>
              <a:rPr lang="en-US" dirty="0" smtClean="0">
                <a:solidFill>
                  <a:schemeClr val="bg1">
                    <a:lumMod val="95000"/>
                  </a:schemeClr>
                </a:solidFill>
              </a:rPr>
              <a:t>a</a:t>
            </a:r>
            <a:endParaRPr lang="en-US" dirty="0">
              <a:solidFill>
                <a:schemeClr val="bg1">
                  <a:lumMod val="9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4640014" y="1524000"/>
            <a:ext cx="2545458" cy="3276600"/>
          </a:xfrm>
          <a:prstGeom prst="rect">
            <a:avLst/>
          </a:prstGeom>
          <a:noFill/>
          <a:ln w="9525">
            <a:noFill/>
            <a:miter lim="800000"/>
            <a:headEnd/>
            <a:tailEnd/>
          </a:ln>
        </p:spPr>
      </p:pic>
      <p:pic>
        <p:nvPicPr>
          <p:cNvPr id="1028" name="Picture 4" descr="about us image"/>
          <p:cNvPicPr>
            <a:picLocks noChangeAspect="1" noChangeArrowheads="1"/>
          </p:cNvPicPr>
          <p:nvPr/>
        </p:nvPicPr>
        <p:blipFill>
          <a:blip r:embed="rId3" cstate="print"/>
          <a:srcRect/>
          <a:stretch>
            <a:fillRect/>
          </a:stretch>
        </p:blipFill>
        <p:spPr bwMode="auto">
          <a:xfrm>
            <a:off x="990600" y="1676400"/>
            <a:ext cx="2895596" cy="2895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HERESY #4: NO SUBSTITUTIONARY ATONEMENT</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a:bodyPr>
          <a:lstStyle/>
          <a:p>
            <a:pPr>
              <a:buClr>
                <a:srgbClr val="C00000"/>
              </a:buClr>
              <a:buSzPct val="100000"/>
            </a:pPr>
            <a:r>
              <a:rPr lang="en-US" sz="2800" dirty="0" smtClean="0">
                <a:solidFill>
                  <a:srgbClr val="00002E"/>
                </a:solidFill>
                <a:latin typeface="+mj-lt"/>
              </a:rPr>
              <a:t>The church’s fixation on the death of Jesus as the universal saving act must end, and the place of the cross must be </a:t>
            </a:r>
            <a:r>
              <a:rPr lang="en-US" sz="2800" dirty="0" err="1" smtClean="0">
                <a:solidFill>
                  <a:srgbClr val="00002E"/>
                </a:solidFill>
                <a:latin typeface="+mj-lt"/>
              </a:rPr>
              <a:t>reimagined</a:t>
            </a:r>
            <a:r>
              <a:rPr lang="en-US" sz="2800" dirty="0" smtClean="0">
                <a:solidFill>
                  <a:srgbClr val="00002E"/>
                </a:solidFill>
                <a:latin typeface="+mj-lt"/>
              </a:rPr>
              <a:t> in Christian faith. Why?  Because of the cult of suffering and the vindictive God behind it.  </a:t>
            </a:r>
            <a:r>
              <a:rPr lang="en-US" sz="2000" b="1" dirty="0" smtClean="0">
                <a:solidFill>
                  <a:srgbClr val="00002E"/>
                </a:solidFill>
                <a:latin typeface="+mj-lt"/>
              </a:rPr>
              <a:t>Alan Jones</a:t>
            </a:r>
          </a:p>
          <a:p>
            <a:pPr>
              <a:buClr>
                <a:srgbClr val="C00000"/>
              </a:buClr>
              <a:buSzPct val="100000"/>
            </a:pPr>
            <a:r>
              <a:rPr lang="en-US" sz="2800" dirty="0" smtClean="0">
                <a:latin typeface="+mj-lt"/>
              </a:rPr>
              <a:t>That just sounds like one more injustice in the cosmic equation. It sounds </a:t>
            </a:r>
            <a:r>
              <a:rPr lang="en-US" sz="2800" smtClean="0">
                <a:latin typeface="+mj-lt"/>
              </a:rPr>
              <a:t>like </a:t>
            </a:r>
            <a:r>
              <a:rPr lang="en-US" sz="2800" smtClean="0">
                <a:latin typeface="+mj-lt"/>
              </a:rPr>
              <a:t>divine </a:t>
            </a:r>
            <a:r>
              <a:rPr lang="en-US" sz="2800" dirty="0" smtClean="0">
                <a:latin typeface="+mj-lt"/>
              </a:rPr>
              <a:t>child abuse, you know?  </a:t>
            </a:r>
            <a:r>
              <a:rPr lang="en-US" sz="2000" b="1" dirty="0" smtClean="0">
                <a:latin typeface="+mj-lt"/>
              </a:rPr>
              <a:t>Brian McLaren</a:t>
            </a:r>
          </a:p>
          <a:p>
            <a:pPr>
              <a:buClr>
                <a:srgbClr val="C00000"/>
              </a:buClr>
              <a:buSzPct val="100000"/>
            </a:pPr>
            <a:r>
              <a:rPr lang="en-US" sz="2800" dirty="0" smtClean="0">
                <a:latin typeface="+mj-lt"/>
              </a:rPr>
              <a:t>Of all the elements of Christianity, the most repugnant is the notion of the Christ who took our sins upon himself and sacrifices his body in agony to save our souls.  Did we ask him to?  </a:t>
            </a:r>
            <a:r>
              <a:rPr lang="en-US" sz="2000" b="1" dirty="0" smtClean="0">
                <a:latin typeface="+mj-lt"/>
              </a:rPr>
              <a:t>Spencer Burke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95000"/>
                    <a:lumOff val="5000"/>
                  </a:schemeClr>
                </a:solidFill>
              </a:rPr>
              <a:t>WHAT THE BIBLE SAYS </a:t>
            </a:r>
            <a:endParaRPr lang="en-US" dirty="0">
              <a:solidFill>
                <a:schemeClr val="tx1">
                  <a:lumMod val="95000"/>
                  <a:lumOff val="5000"/>
                </a:schemeClr>
              </a:solidFill>
            </a:endParaRPr>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buClr>
                <a:srgbClr val="C00000"/>
              </a:buClr>
              <a:buSzPct val="100000"/>
            </a:pPr>
            <a:r>
              <a:rPr lang="en-US" sz="2800" b="1" dirty="0" smtClean="0">
                <a:solidFill>
                  <a:srgbClr val="00002E"/>
                </a:solidFill>
                <a:latin typeface="+mj-lt"/>
              </a:rPr>
              <a:t>1 Peter 2:21-24  </a:t>
            </a:r>
            <a:r>
              <a:rPr lang="en-US" sz="2800" dirty="0" smtClean="0">
                <a:solidFill>
                  <a:srgbClr val="00002E"/>
                </a:solidFill>
                <a:latin typeface="+mj-lt"/>
              </a:rPr>
              <a:t>For you have been called for this purpose, since Christ also suffered for you, leaving you an example for you to follow in His steps, who committed no sin, nor was any deceit found in His mouth; and while being reviled, He did not revile in return; while suffering, He uttered no threats, but kept entrusting Himself to Him who judges righteously; and He Himself bore our sins in His body on the cross, so that we might die to sin and live to righteousness; for by His wounds you were healed. </a:t>
            </a:r>
          </a:p>
          <a:p>
            <a:pPr>
              <a:buClr>
                <a:srgbClr val="C00000"/>
              </a:buClr>
              <a:buSzPct val="100000"/>
            </a:pPr>
            <a:r>
              <a:rPr lang="en-US" sz="2800" b="1" dirty="0" smtClean="0">
                <a:solidFill>
                  <a:srgbClr val="00002E"/>
                </a:solidFill>
                <a:latin typeface="+mj-lt"/>
              </a:rPr>
              <a:t>Romans 8:3-4  </a:t>
            </a:r>
            <a:r>
              <a:rPr lang="en-US" sz="2800" dirty="0" smtClean="0">
                <a:solidFill>
                  <a:srgbClr val="00002E"/>
                </a:solidFill>
                <a:latin typeface="+mj-lt"/>
              </a:rPr>
              <a:t>For what the Law could not do, weak as it was through the flesh, God did: sending His own Son in the likeness of sinful flesh and as an offering for sin, He condemned sin in the flesh, so that the requirement of the Law might be fulfilled in us, who do not walk according to the flesh but according to the Spirit. </a:t>
            </a: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THE LAW FULFILLED</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fontScale="92500" lnSpcReduction="20000"/>
          </a:bodyPr>
          <a:lstStyle/>
          <a:p>
            <a:pPr>
              <a:buClr>
                <a:srgbClr val="C00000"/>
              </a:buClr>
              <a:buSzPct val="100000"/>
            </a:pPr>
            <a:r>
              <a:rPr lang="en-US" sz="2400" dirty="0" smtClean="0">
                <a:solidFill>
                  <a:srgbClr val="00002E"/>
                </a:solidFill>
                <a:latin typeface="+mj-lt"/>
              </a:rPr>
              <a:t>Redemption requirements of the </a:t>
            </a:r>
            <a:r>
              <a:rPr lang="en-US" sz="2400" dirty="0" err="1" smtClean="0">
                <a:solidFill>
                  <a:srgbClr val="00002E"/>
                </a:solidFill>
                <a:latin typeface="+mj-lt"/>
              </a:rPr>
              <a:t>ga’al</a:t>
            </a:r>
            <a:r>
              <a:rPr lang="en-US" sz="2400" dirty="0" smtClean="0">
                <a:solidFill>
                  <a:srgbClr val="00002E"/>
                </a:solidFill>
                <a:latin typeface="+mj-lt"/>
              </a:rPr>
              <a:t> have been met by Christ</a:t>
            </a:r>
          </a:p>
          <a:p>
            <a:pPr>
              <a:buClr>
                <a:srgbClr val="C00000"/>
              </a:buClr>
              <a:buSzPct val="100000"/>
            </a:pPr>
            <a:r>
              <a:rPr lang="en-US" sz="2400" dirty="0" smtClean="0">
                <a:solidFill>
                  <a:srgbClr val="00002E"/>
                </a:solidFill>
                <a:latin typeface="+mj-lt"/>
              </a:rPr>
              <a:t>The tabernacle model has been fulfilled in Christ</a:t>
            </a:r>
          </a:p>
          <a:p>
            <a:pPr>
              <a:buClr>
                <a:srgbClr val="C00000"/>
              </a:buClr>
              <a:buSzPct val="100000"/>
            </a:pPr>
            <a:r>
              <a:rPr lang="en-US" sz="2400" dirty="0" smtClean="0">
                <a:solidFill>
                  <a:srgbClr val="00002E"/>
                </a:solidFill>
                <a:latin typeface="+mj-lt"/>
              </a:rPr>
              <a:t>The Spring Feasts have been fulfilled by Christ</a:t>
            </a:r>
          </a:p>
          <a:p>
            <a:pPr>
              <a:buClr>
                <a:srgbClr val="C00000"/>
              </a:buClr>
              <a:buSzPct val="100000"/>
            </a:pPr>
            <a:r>
              <a:rPr lang="en-US" sz="2400" b="1" dirty="0" smtClean="0">
                <a:solidFill>
                  <a:srgbClr val="00002E"/>
                </a:solidFill>
                <a:latin typeface="+mj-lt"/>
              </a:rPr>
              <a:t>Isaiah 53:4-6 </a:t>
            </a:r>
          </a:p>
          <a:p>
            <a:pPr>
              <a:buClr>
                <a:srgbClr val="C00000"/>
              </a:buClr>
              <a:buSzPct val="100000"/>
              <a:buNone/>
            </a:pPr>
            <a:r>
              <a:rPr lang="en-US" sz="2400" dirty="0" smtClean="0">
                <a:solidFill>
                  <a:srgbClr val="00002E"/>
                </a:solidFill>
                <a:latin typeface="+mj-lt"/>
              </a:rPr>
              <a:t>            Surely our </a:t>
            </a:r>
            <a:r>
              <a:rPr lang="en-US" sz="2400" dirty="0" err="1" smtClean="0">
                <a:solidFill>
                  <a:srgbClr val="00002E"/>
                </a:solidFill>
                <a:latin typeface="+mj-lt"/>
              </a:rPr>
              <a:t>griefs</a:t>
            </a:r>
            <a:r>
              <a:rPr lang="en-US" sz="2400" dirty="0" smtClean="0">
                <a:solidFill>
                  <a:srgbClr val="00002E"/>
                </a:solidFill>
                <a:latin typeface="+mj-lt"/>
              </a:rPr>
              <a:t> He Himself bore,</a:t>
            </a:r>
          </a:p>
          <a:p>
            <a:pPr>
              <a:buClr>
                <a:srgbClr val="C00000"/>
              </a:buClr>
              <a:buSzPct val="100000"/>
              <a:buNone/>
            </a:pPr>
            <a:r>
              <a:rPr lang="en-US" sz="2400" dirty="0" smtClean="0">
                <a:solidFill>
                  <a:srgbClr val="00002E"/>
                </a:solidFill>
                <a:latin typeface="+mj-lt"/>
              </a:rPr>
              <a:t>            And our sorrows He carried;</a:t>
            </a:r>
          </a:p>
          <a:p>
            <a:pPr>
              <a:buClr>
                <a:srgbClr val="C00000"/>
              </a:buClr>
              <a:buSzPct val="100000"/>
              <a:buNone/>
            </a:pPr>
            <a:r>
              <a:rPr lang="en-US" sz="2400" dirty="0" smtClean="0">
                <a:solidFill>
                  <a:srgbClr val="00002E"/>
                </a:solidFill>
                <a:latin typeface="+mj-lt"/>
              </a:rPr>
              <a:t>            Yet we ourselves esteemed Him stricken,</a:t>
            </a:r>
          </a:p>
          <a:p>
            <a:pPr>
              <a:buClr>
                <a:srgbClr val="C00000"/>
              </a:buClr>
              <a:buSzPct val="100000"/>
              <a:buNone/>
            </a:pPr>
            <a:r>
              <a:rPr lang="en-US" sz="2400" dirty="0" smtClean="0">
                <a:solidFill>
                  <a:srgbClr val="00002E"/>
                </a:solidFill>
                <a:latin typeface="+mj-lt"/>
              </a:rPr>
              <a:t>            Smitten of God, and afflicted. </a:t>
            </a:r>
          </a:p>
          <a:p>
            <a:pPr>
              <a:buClr>
                <a:srgbClr val="C00000"/>
              </a:buClr>
              <a:buSzPct val="100000"/>
              <a:buNone/>
            </a:pPr>
            <a:r>
              <a:rPr lang="en-US" sz="2400" dirty="0" smtClean="0">
                <a:solidFill>
                  <a:srgbClr val="00002E"/>
                </a:solidFill>
                <a:latin typeface="+mj-lt"/>
              </a:rPr>
              <a:t>            But He was pierced through for our transgressions,</a:t>
            </a:r>
          </a:p>
          <a:p>
            <a:pPr>
              <a:buClr>
                <a:srgbClr val="C00000"/>
              </a:buClr>
              <a:buSzPct val="100000"/>
              <a:buNone/>
            </a:pPr>
            <a:r>
              <a:rPr lang="en-US" sz="2400" dirty="0" smtClean="0">
                <a:solidFill>
                  <a:srgbClr val="00002E"/>
                </a:solidFill>
                <a:latin typeface="+mj-lt"/>
              </a:rPr>
              <a:t>            He was crushed for our iniquities;</a:t>
            </a:r>
          </a:p>
          <a:p>
            <a:pPr>
              <a:buClr>
                <a:srgbClr val="C00000"/>
              </a:buClr>
              <a:buSzPct val="100000"/>
              <a:buNone/>
            </a:pPr>
            <a:r>
              <a:rPr lang="en-US" sz="2400" dirty="0" smtClean="0">
                <a:solidFill>
                  <a:srgbClr val="00002E"/>
                </a:solidFill>
                <a:latin typeface="+mj-lt"/>
              </a:rPr>
              <a:t>            The chastening for our well-being fell upon Him,</a:t>
            </a:r>
          </a:p>
          <a:p>
            <a:pPr>
              <a:buClr>
                <a:srgbClr val="C00000"/>
              </a:buClr>
              <a:buSzPct val="100000"/>
              <a:buNone/>
            </a:pPr>
            <a:r>
              <a:rPr lang="en-US" sz="2400" dirty="0" smtClean="0">
                <a:solidFill>
                  <a:srgbClr val="00002E"/>
                </a:solidFill>
                <a:latin typeface="+mj-lt"/>
              </a:rPr>
              <a:t>            And by His scourging we are healed. </a:t>
            </a:r>
          </a:p>
          <a:p>
            <a:pPr>
              <a:buClr>
                <a:srgbClr val="C00000"/>
              </a:buClr>
              <a:buSzPct val="100000"/>
              <a:buNone/>
            </a:pPr>
            <a:r>
              <a:rPr lang="en-US" sz="2400" dirty="0" smtClean="0">
                <a:solidFill>
                  <a:srgbClr val="00002E"/>
                </a:solidFill>
                <a:latin typeface="+mj-lt"/>
              </a:rPr>
              <a:t>            All of us like sheep have gone astray,</a:t>
            </a:r>
          </a:p>
          <a:p>
            <a:pPr>
              <a:buClr>
                <a:srgbClr val="C00000"/>
              </a:buClr>
              <a:buSzPct val="100000"/>
              <a:buNone/>
            </a:pPr>
            <a:r>
              <a:rPr lang="en-US" sz="2400" dirty="0" smtClean="0">
                <a:solidFill>
                  <a:srgbClr val="00002E"/>
                </a:solidFill>
                <a:latin typeface="+mj-lt"/>
              </a:rPr>
              <a:t>            Each of us has turned to his own way;</a:t>
            </a:r>
          </a:p>
          <a:p>
            <a:pPr>
              <a:buClr>
                <a:srgbClr val="C00000"/>
              </a:buClr>
              <a:buSzPct val="100000"/>
              <a:buNone/>
            </a:pPr>
            <a:r>
              <a:rPr lang="en-US" sz="2400" dirty="0" smtClean="0">
                <a:solidFill>
                  <a:srgbClr val="00002E"/>
                </a:solidFill>
                <a:latin typeface="+mj-lt"/>
              </a:rPr>
              <a:t>            But the Lord has caused the iniquity of us all</a:t>
            </a:r>
          </a:p>
          <a:p>
            <a:pPr>
              <a:buClr>
                <a:srgbClr val="C00000"/>
              </a:buClr>
              <a:buSzPct val="100000"/>
              <a:buNone/>
            </a:pPr>
            <a:r>
              <a:rPr lang="en-US" sz="2400" dirty="0" smtClean="0">
                <a:solidFill>
                  <a:srgbClr val="00002E"/>
                </a:solidFill>
                <a:latin typeface="+mj-lt"/>
              </a:rPr>
              <a:t>            To fall on Him.</a:t>
            </a:r>
          </a:p>
          <a:p>
            <a:pPr>
              <a:buClr>
                <a:srgbClr val="C00000"/>
              </a:buClr>
              <a:buSzPct val="100000"/>
            </a:pPr>
            <a:endParaRPr lang="en-US" sz="2400" dirty="0" smtClean="0">
              <a:solidFill>
                <a:srgbClr val="00002E"/>
              </a:solidFill>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dirty="0" smtClean="0">
                <a:solidFill>
                  <a:schemeClr val="tx1">
                    <a:lumMod val="95000"/>
                    <a:lumOff val="5000"/>
                  </a:schemeClr>
                </a:solidFill>
              </a:rPr>
              <a:t>WHAT KIND OF LOVE?</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600200"/>
            <a:ext cx="8915400" cy="5257800"/>
          </a:xfrm>
        </p:spPr>
        <p:txBody>
          <a:bodyPr>
            <a:normAutofit/>
          </a:bodyPr>
          <a:lstStyle/>
          <a:p>
            <a:pPr>
              <a:spcBef>
                <a:spcPts val="300"/>
              </a:spcBef>
              <a:buClr>
                <a:srgbClr val="C00000"/>
              </a:buClr>
              <a:buSzPct val="100000"/>
            </a:pPr>
            <a:r>
              <a:rPr lang="en-US" sz="2400" b="1" dirty="0" smtClean="0">
                <a:solidFill>
                  <a:srgbClr val="00002E"/>
                </a:solidFill>
                <a:latin typeface="+mj-lt"/>
              </a:rPr>
              <a:t>1 John 4:10  </a:t>
            </a:r>
            <a:r>
              <a:rPr lang="en-US" sz="2400" dirty="0" smtClean="0">
                <a:solidFill>
                  <a:srgbClr val="00002E"/>
                </a:solidFill>
                <a:latin typeface="+mj-lt"/>
              </a:rPr>
              <a:t>In this is love, not that we loved God, but that He loved us and sent His Son to be the </a:t>
            </a:r>
            <a:r>
              <a:rPr lang="en-US" sz="2400" u="sng" dirty="0" smtClean="0">
                <a:solidFill>
                  <a:srgbClr val="00002E"/>
                </a:solidFill>
                <a:latin typeface="+mj-lt"/>
              </a:rPr>
              <a:t>propitiation</a:t>
            </a:r>
            <a:r>
              <a:rPr lang="en-US" sz="2400" dirty="0" smtClean="0">
                <a:solidFill>
                  <a:srgbClr val="00002E"/>
                </a:solidFill>
                <a:latin typeface="+mj-lt"/>
              </a:rPr>
              <a:t> for our sins. </a:t>
            </a:r>
          </a:p>
          <a:p>
            <a:pPr>
              <a:spcBef>
                <a:spcPts val="300"/>
              </a:spcBef>
              <a:buClr>
                <a:srgbClr val="C00000"/>
              </a:buClr>
              <a:buSzPct val="100000"/>
            </a:pPr>
            <a:r>
              <a:rPr lang="en-US" sz="2400" dirty="0" smtClean="0">
                <a:solidFill>
                  <a:srgbClr val="00002E"/>
                </a:solidFill>
                <a:latin typeface="+mj-lt"/>
              </a:rPr>
              <a:t>Propitiation: </a:t>
            </a:r>
            <a:r>
              <a:rPr lang="en-US" sz="2400" i="1" dirty="0" err="1" smtClean="0">
                <a:solidFill>
                  <a:srgbClr val="00002E"/>
                </a:solidFill>
                <a:latin typeface="+mj-lt"/>
              </a:rPr>
              <a:t>hilasmos</a:t>
            </a:r>
            <a:r>
              <a:rPr lang="en-US" sz="2400" i="1" dirty="0" smtClean="0">
                <a:solidFill>
                  <a:srgbClr val="00002E"/>
                </a:solidFill>
                <a:latin typeface="+mj-lt"/>
              </a:rPr>
              <a:t>: </a:t>
            </a:r>
            <a:r>
              <a:rPr lang="en-US" sz="2400" dirty="0" smtClean="0">
                <a:solidFill>
                  <a:srgbClr val="00002E"/>
                </a:solidFill>
                <a:latin typeface="+mj-lt"/>
              </a:rPr>
              <a:t>atonement, expiation</a:t>
            </a:r>
          </a:p>
          <a:p>
            <a:pPr>
              <a:spcBef>
                <a:spcPts val="300"/>
              </a:spcBef>
              <a:buClr>
                <a:srgbClr val="C00000"/>
              </a:buClr>
              <a:buSzPct val="100000"/>
            </a:pPr>
            <a:r>
              <a:rPr lang="en-US" sz="2400" b="1" dirty="0" smtClean="0">
                <a:solidFill>
                  <a:srgbClr val="00002E"/>
                </a:solidFill>
                <a:latin typeface="+mj-lt"/>
              </a:rPr>
              <a:t>Hebrews 9:5 </a:t>
            </a:r>
            <a:r>
              <a:rPr lang="en-US" sz="2400" dirty="0" smtClean="0">
                <a:solidFill>
                  <a:srgbClr val="00002E"/>
                </a:solidFill>
                <a:latin typeface="+mj-lt"/>
              </a:rPr>
              <a:t>…and above it were the cherubim of glory overshadowing the </a:t>
            </a:r>
            <a:r>
              <a:rPr lang="en-US" sz="2400" u="sng" dirty="0" smtClean="0">
                <a:solidFill>
                  <a:srgbClr val="00002E"/>
                </a:solidFill>
                <a:latin typeface="+mj-lt"/>
              </a:rPr>
              <a:t>mercy seat</a:t>
            </a:r>
            <a:r>
              <a:rPr lang="en-US" sz="2400" dirty="0" smtClean="0">
                <a:solidFill>
                  <a:srgbClr val="00002E"/>
                </a:solidFill>
                <a:latin typeface="+mj-lt"/>
              </a:rPr>
              <a:t>; but of these things we cannot now speak in detail. </a:t>
            </a:r>
          </a:p>
          <a:p>
            <a:pPr>
              <a:spcBef>
                <a:spcPts val="300"/>
              </a:spcBef>
              <a:buClr>
                <a:srgbClr val="C00000"/>
              </a:buClr>
              <a:buSzPct val="100000"/>
            </a:pPr>
            <a:r>
              <a:rPr lang="en-US" sz="2400" dirty="0" smtClean="0">
                <a:solidFill>
                  <a:srgbClr val="00002E"/>
                </a:solidFill>
                <a:latin typeface="+mj-lt"/>
              </a:rPr>
              <a:t>Mercy seat: </a:t>
            </a:r>
            <a:r>
              <a:rPr lang="en-US" sz="2400" i="1" dirty="0" err="1" smtClean="0">
                <a:solidFill>
                  <a:srgbClr val="00002E"/>
                </a:solidFill>
                <a:latin typeface="+mj-lt"/>
              </a:rPr>
              <a:t>hilasterion</a:t>
            </a:r>
            <a:r>
              <a:rPr lang="en-US" sz="2400" i="1" dirty="0" smtClean="0">
                <a:solidFill>
                  <a:srgbClr val="00002E"/>
                </a:solidFill>
                <a:latin typeface="+mj-lt"/>
              </a:rPr>
              <a:t>: </a:t>
            </a:r>
            <a:r>
              <a:rPr lang="en-US" sz="2400" dirty="0" smtClean="0">
                <a:solidFill>
                  <a:srgbClr val="00002E"/>
                </a:solidFill>
                <a:latin typeface="+mj-lt"/>
              </a:rPr>
              <a:t>place of propitiation</a:t>
            </a:r>
          </a:p>
          <a:p>
            <a:pPr>
              <a:spcBef>
                <a:spcPts val="300"/>
              </a:spcBef>
              <a:buClr>
                <a:srgbClr val="C00000"/>
              </a:buClr>
              <a:buSzPct val="100000"/>
            </a:pPr>
            <a:r>
              <a:rPr lang="en-US" sz="2400" b="1" dirty="0" smtClean="0">
                <a:solidFill>
                  <a:srgbClr val="00002E"/>
                </a:solidFill>
                <a:latin typeface="+mj-lt"/>
              </a:rPr>
              <a:t>2 aspects of redemption:</a:t>
            </a:r>
          </a:p>
          <a:p>
            <a:pPr>
              <a:spcBef>
                <a:spcPts val="300"/>
              </a:spcBef>
              <a:buClr>
                <a:srgbClr val="C00000"/>
              </a:buClr>
              <a:buSzPct val="100000"/>
              <a:buNone/>
            </a:pPr>
            <a:r>
              <a:rPr lang="en-US" sz="2400" dirty="0" smtClean="0">
                <a:solidFill>
                  <a:srgbClr val="00002E"/>
                </a:solidFill>
                <a:latin typeface="+mj-lt"/>
              </a:rPr>
              <a:t>       1.  grace: given Christ’s sacrifice for our sins</a:t>
            </a:r>
          </a:p>
          <a:p>
            <a:pPr>
              <a:spcBef>
                <a:spcPts val="300"/>
              </a:spcBef>
              <a:buClr>
                <a:srgbClr val="C00000"/>
              </a:buClr>
              <a:buSzPct val="100000"/>
              <a:buNone/>
            </a:pPr>
            <a:r>
              <a:rPr lang="en-US" sz="2400" dirty="0" smtClean="0">
                <a:solidFill>
                  <a:srgbClr val="00002E"/>
                </a:solidFill>
                <a:latin typeface="+mj-lt"/>
              </a:rPr>
              <a:t>       2.  mercy: not given the punishment we deserve</a:t>
            </a:r>
          </a:p>
          <a:p>
            <a:pPr>
              <a:spcBef>
                <a:spcPts val="300"/>
              </a:spcBef>
              <a:buClr>
                <a:srgbClr val="C00000"/>
              </a:buClr>
              <a:buSzPct val="100000"/>
            </a:pPr>
            <a:r>
              <a:rPr lang="en-US" sz="2400" b="1" dirty="0" smtClean="0">
                <a:solidFill>
                  <a:srgbClr val="00002E"/>
                </a:solidFill>
                <a:latin typeface="+mj-lt"/>
              </a:rPr>
              <a:t>James 2:13 </a:t>
            </a:r>
            <a:r>
              <a:rPr lang="en-US" sz="2400" dirty="0" smtClean="0">
                <a:solidFill>
                  <a:srgbClr val="00002E"/>
                </a:solidFill>
                <a:latin typeface="+mj-lt"/>
              </a:rPr>
              <a:t>For judgment will be merciless to one who has shown no mercy; mercy triumphs over judgment.</a:t>
            </a: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2060"/>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chemeClr val="tx1">
                    <a:lumMod val="95000"/>
                    <a:lumOff val="5000"/>
                  </a:schemeClr>
                </a:solidFill>
              </a:rPr>
              <a:t>EVIDENCE FROM SCRIPTURE</a:t>
            </a:r>
            <a:endParaRPr lang="en-US" dirty="0">
              <a:solidFill>
                <a:schemeClr val="tx1">
                  <a:lumMod val="95000"/>
                  <a:lumOff val="5000"/>
                </a:schemeClr>
              </a:solidFill>
            </a:endParaRPr>
          </a:p>
        </p:txBody>
      </p:sp>
      <p:sp>
        <p:nvSpPr>
          <p:cNvPr id="3" name="Content Placeholder 2"/>
          <p:cNvSpPr>
            <a:spLocks noGrp="1"/>
          </p:cNvSpPr>
          <p:nvPr>
            <p:ph idx="1"/>
          </p:nvPr>
        </p:nvSpPr>
        <p:spPr>
          <a:xfrm>
            <a:off x="0" y="1219200"/>
            <a:ext cx="9144000" cy="5638800"/>
          </a:xfrm>
        </p:spPr>
        <p:txBody>
          <a:bodyPr>
            <a:normAutofit fontScale="92500"/>
          </a:bodyPr>
          <a:lstStyle/>
          <a:p>
            <a:pPr>
              <a:buClr>
                <a:srgbClr val="C00000"/>
              </a:buClr>
              <a:buSzPct val="100000"/>
            </a:pPr>
            <a:r>
              <a:rPr lang="en-US" sz="2400" b="1" dirty="0" smtClean="0">
                <a:solidFill>
                  <a:srgbClr val="00002E"/>
                </a:solidFill>
                <a:latin typeface="+mj-lt"/>
              </a:rPr>
              <a:t>Revelation 5:9  </a:t>
            </a:r>
            <a:r>
              <a:rPr lang="en-US" sz="2400" dirty="0" smtClean="0">
                <a:solidFill>
                  <a:srgbClr val="00002E"/>
                </a:solidFill>
                <a:latin typeface="+mj-lt"/>
              </a:rPr>
              <a:t>And they sang a new song, saying, "Worthy are You to take the book and to break its seals; for You were slain, and purchased for God with Your blood men from every tribe and tongue and people and nation. </a:t>
            </a:r>
          </a:p>
          <a:p>
            <a:pPr>
              <a:buClr>
                <a:srgbClr val="C00000"/>
              </a:buClr>
              <a:buSzPct val="100000"/>
            </a:pPr>
            <a:r>
              <a:rPr lang="en-US" sz="2400" b="1" dirty="0" smtClean="0">
                <a:solidFill>
                  <a:srgbClr val="00002E"/>
                </a:solidFill>
                <a:latin typeface="+mj-lt"/>
              </a:rPr>
              <a:t>Romans 3:23-25 </a:t>
            </a:r>
            <a:r>
              <a:rPr lang="en-US" sz="2400" dirty="0" smtClean="0">
                <a:solidFill>
                  <a:srgbClr val="00002E"/>
                </a:solidFill>
                <a:latin typeface="+mj-lt"/>
              </a:rPr>
              <a:t>…for all have sinned and fall short of the glory of God, being justified as a gift by His grace through the redemption which is in Christ Jesus; whom God displayed publicly as a </a:t>
            </a:r>
            <a:r>
              <a:rPr lang="en-US" sz="2400" u="sng" dirty="0" smtClean="0">
                <a:solidFill>
                  <a:srgbClr val="00002E"/>
                </a:solidFill>
                <a:latin typeface="+mj-lt"/>
              </a:rPr>
              <a:t>propitiation in His blood </a:t>
            </a:r>
            <a:r>
              <a:rPr lang="en-US" sz="2400" dirty="0" smtClean="0">
                <a:solidFill>
                  <a:srgbClr val="00002E"/>
                </a:solidFill>
                <a:latin typeface="+mj-lt"/>
              </a:rPr>
              <a:t>through faith. This was to demonstrate His righteousness, because in the forbearance of God He passed over the sins previously committed; </a:t>
            </a:r>
          </a:p>
          <a:p>
            <a:pPr>
              <a:buClr>
                <a:srgbClr val="C00000"/>
              </a:buClr>
              <a:buSzPct val="100000"/>
            </a:pPr>
            <a:r>
              <a:rPr lang="en-US" sz="2400" b="1" dirty="0" smtClean="0">
                <a:solidFill>
                  <a:srgbClr val="00002E"/>
                </a:solidFill>
                <a:latin typeface="+mj-lt"/>
              </a:rPr>
              <a:t>Ephesians 1:7  </a:t>
            </a:r>
            <a:r>
              <a:rPr lang="en-US" sz="2400" dirty="0" smtClean="0">
                <a:solidFill>
                  <a:srgbClr val="00002E"/>
                </a:solidFill>
                <a:latin typeface="+mj-lt"/>
              </a:rPr>
              <a:t>In Him we have redemption through His blood, the forgiveness of our trespasses, according to the riches of His grace </a:t>
            </a:r>
          </a:p>
          <a:p>
            <a:pPr>
              <a:buClr>
                <a:srgbClr val="C00000"/>
              </a:buClr>
              <a:buSzPct val="100000"/>
            </a:pPr>
            <a:r>
              <a:rPr lang="en-US" sz="2400" b="1" dirty="0" smtClean="0">
                <a:solidFill>
                  <a:srgbClr val="00002E"/>
                </a:solidFill>
                <a:latin typeface="+mj-lt"/>
              </a:rPr>
              <a:t>Colossians 1:20 </a:t>
            </a:r>
            <a:r>
              <a:rPr lang="en-US" sz="2400" dirty="0" smtClean="0">
                <a:solidFill>
                  <a:srgbClr val="00002E"/>
                </a:solidFill>
                <a:latin typeface="+mj-lt"/>
              </a:rPr>
              <a:t>…and through Him to reconcile all things to Himself, having made peace through the blood of His cross; through Him, I say, whether things on earth or things in heaven.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endParaRPr>
          </a:p>
          <a:p>
            <a:endParaRPr lang="en-US" dirty="0" smtClean="0">
              <a:solidFill>
                <a:srgbClr val="00002E"/>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MODEL</a:t>
            </a:r>
            <a:endParaRPr lang="en-US" dirty="0">
              <a:solidFill>
                <a:srgbClr val="002060"/>
              </a:solidFill>
            </a:endParaRPr>
          </a:p>
        </p:txBody>
      </p:sp>
      <p:sp>
        <p:nvSpPr>
          <p:cNvPr id="3" name="Content Placeholder 2"/>
          <p:cNvSpPr>
            <a:spLocks noGrp="1"/>
          </p:cNvSpPr>
          <p:nvPr>
            <p:ph idx="1"/>
          </p:nvPr>
        </p:nvSpPr>
        <p:spPr>
          <a:xfrm>
            <a:off x="228600" y="1447800"/>
            <a:ext cx="8686800" cy="5410200"/>
          </a:xfrm>
        </p:spPr>
        <p:txBody>
          <a:bodyPr>
            <a:normAutofit/>
          </a:bodyPr>
          <a:lstStyle/>
          <a:p>
            <a:pPr>
              <a:buClr>
                <a:srgbClr val="C00000"/>
              </a:buClr>
              <a:buSzPct val="100000"/>
            </a:pPr>
            <a:endParaRPr lang="en-US" dirty="0" smtClean="0">
              <a:latin typeface="+mj-lt"/>
            </a:endParaRPr>
          </a:p>
          <a:p>
            <a:pPr>
              <a:buClr>
                <a:srgbClr val="C00000"/>
              </a:buClr>
              <a:buSzPct val="100000"/>
            </a:pPr>
            <a:endParaRPr lang="en-US" dirty="0" smtClean="0">
              <a:latin typeface="+mj-lt"/>
            </a:endParaRPr>
          </a:p>
        </p:txBody>
      </p:sp>
      <p:pic>
        <p:nvPicPr>
          <p:cNvPr id="1027" name="Picture 3"/>
          <p:cNvPicPr>
            <a:picLocks noChangeAspect="1" noChangeArrowheads="1"/>
          </p:cNvPicPr>
          <p:nvPr/>
        </p:nvPicPr>
        <p:blipFill>
          <a:blip r:embed="rId2" cstate="print"/>
          <a:srcRect/>
          <a:stretch>
            <a:fillRect/>
          </a:stretch>
        </p:blipFill>
        <p:spPr bwMode="auto">
          <a:xfrm>
            <a:off x="990600" y="1676400"/>
            <a:ext cx="7680960" cy="384943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WORD OF THE CROSS</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pPr>
              <a:buClr>
                <a:srgbClr val="C00000"/>
              </a:buClr>
              <a:buSzPct val="100000"/>
            </a:pPr>
            <a:r>
              <a:rPr lang="en-US" sz="2400" b="1" dirty="0" smtClean="0">
                <a:solidFill>
                  <a:srgbClr val="002060"/>
                </a:solidFill>
                <a:latin typeface="+mj-lt"/>
              </a:rPr>
              <a:t>1 Corinthians 1:17-18  </a:t>
            </a:r>
            <a:r>
              <a:rPr lang="en-US" sz="2400" dirty="0" smtClean="0">
                <a:solidFill>
                  <a:srgbClr val="002060"/>
                </a:solidFill>
                <a:latin typeface="+mj-lt"/>
              </a:rPr>
              <a:t>For Christ did not send me to baptize, but to preach the gospel, not in cleverness of speech, so that the cross of Christ would not be made void.</a:t>
            </a:r>
          </a:p>
          <a:p>
            <a:pPr>
              <a:buClr>
                <a:srgbClr val="C00000"/>
              </a:buClr>
              <a:buSzPct val="100000"/>
            </a:pPr>
            <a:r>
              <a:rPr lang="en-US" sz="2400" dirty="0" smtClean="0">
                <a:solidFill>
                  <a:srgbClr val="002060"/>
                </a:solidFill>
                <a:latin typeface="+mj-lt"/>
              </a:rPr>
              <a:t> </a:t>
            </a:r>
            <a:r>
              <a:rPr lang="en-US" sz="2400" b="1" dirty="0" smtClean="0">
                <a:solidFill>
                  <a:srgbClr val="002060"/>
                </a:solidFill>
                <a:latin typeface="+mj-lt"/>
              </a:rPr>
              <a:t>Philippians 2:8  </a:t>
            </a:r>
            <a:r>
              <a:rPr lang="en-US" sz="2400" dirty="0" smtClean="0">
                <a:solidFill>
                  <a:srgbClr val="002060"/>
                </a:solidFill>
                <a:latin typeface="+mj-lt"/>
              </a:rPr>
              <a:t>Being found in appearance as a man, He humbled Himself by becoming obedient to the point of death, even death on a cross. </a:t>
            </a:r>
          </a:p>
          <a:p>
            <a:pPr>
              <a:buClr>
                <a:srgbClr val="C00000"/>
              </a:buClr>
              <a:buSzPct val="100000"/>
            </a:pPr>
            <a:r>
              <a:rPr lang="en-US" sz="2400" b="1" dirty="0" smtClean="0">
                <a:solidFill>
                  <a:srgbClr val="002060"/>
                </a:solidFill>
                <a:latin typeface="+mj-lt"/>
              </a:rPr>
              <a:t>Philippians 3:18-21 </a:t>
            </a:r>
            <a:r>
              <a:rPr lang="en-US" sz="2400" dirty="0" smtClean="0">
                <a:solidFill>
                  <a:srgbClr val="002060"/>
                </a:solidFill>
                <a:latin typeface="+mj-lt"/>
              </a:rPr>
              <a:t>For many walk, of whom I often told you, and now tell you even weeping, that they are enemies of the cross of Christ, whose end is destruction, whose god is their appetite, and whose glory is in their shame, who set their minds on earthly things. For our citizenship is in heaven, from which also we eagerly wait for a Savior, the Lord Jesus Christ; who will transform the body of our humble state into conformity with the body of His glory, by the exertion of the power that He has even to subject all things to Himself.</a:t>
            </a:r>
          </a:p>
          <a:p>
            <a:pPr>
              <a:buClr>
                <a:srgbClr val="C00000"/>
              </a:buClr>
              <a:buSzPct val="100000"/>
            </a:pPr>
            <a:endParaRPr lang="en-US" sz="2400" dirty="0" smtClean="0">
              <a:solidFill>
                <a:srgbClr val="002060"/>
              </a:solidFill>
              <a:latin typeface="+mj-lt"/>
            </a:endParaRPr>
          </a:p>
          <a:p>
            <a:pPr>
              <a:buClr>
                <a:srgbClr val="C00000"/>
              </a:buClr>
              <a:buSzPct val="100000"/>
            </a:pPr>
            <a:endParaRPr lang="en-US" sz="2400" dirty="0" smtClean="0">
              <a:solidFill>
                <a:srgbClr val="002060"/>
              </a:solidFill>
              <a:latin typeface="+mj-lt"/>
            </a:endParaRPr>
          </a:p>
          <a:p>
            <a:pPr>
              <a:buClr>
                <a:srgbClr val="C00000"/>
              </a:buClr>
              <a:buSzPct val="100000"/>
            </a:pPr>
            <a:endParaRPr lang="en-US" sz="2400" dirty="0">
              <a:solidFill>
                <a:srgbClr val="002060"/>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OTHER GREAT EXCHANGE</a:t>
            </a:r>
            <a:endParaRPr lang="en-US" dirty="0">
              <a:solidFill>
                <a:srgbClr val="002060"/>
              </a:solidFill>
            </a:endParaRPr>
          </a:p>
        </p:txBody>
      </p:sp>
      <p:sp>
        <p:nvSpPr>
          <p:cNvPr id="3" name="Content Placeholder 2"/>
          <p:cNvSpPr>
            <a:spLocks noGrp="1"/>
          </p:cNvSpPr>
          <p:nvPr>
            <p:ph idx="1"/>
          </p:nvPr>
        </p:nvSpPr>
        <p:spPr>
          <a:xfrm>
            <a:off x="228600" y="1447800"/>
            <a:ext cx="8915400" cy="5410200"/>
          </a:xfrm>
        </p:spPr>
        <p:txBody>
          <a:bodyPr>
            <a:normAutofit lnSpcReduction="10000"/>
          </a:bodyPr>
          <a:lstStyle/>
          <a:p>
            <a:pPr>
              <a:buClr>
                <a:srgbClr val="C00000"/>
              </a:buClr>
              <a:buSzPct val="100000"/>
            </a:pPr>
            <a:r>
              <a:rPr lang="en-US" dirty="0" smtClean="0">
                <a:solidFill>
                  <a:srgbClr val="002060"/>
                </a:solidFill>
                <a:latin typeface="+mj-lt"/>
              </a:rPr>
              <a:t> </a:t>
            </a:r>
            <a:r>
              <a:rPr lang="en-US" sz="2400" b="1" dirty="0" smtClean="0">
                <a:solidFill>
                  <a:srgbClr val="002060"/>
                </a:solidFill>
                <a:latin typeface="+mj-lt"/>
              </a:rPr>
              <a:t>Romans </a:t>
            </a:r>
            <a:r>
              <a:rPr lang="en-US" sz="2800" b="1" dirty="0" smtClean="0">
                <a:solidFill>
                  <a:srgbClr val="002060"/>
                </a:solidFill>
                <a:latin typeface="+mj-lt"/>
              </a:rPr>
              <a:t>5:6-8  </a:t>
            </a:r>
            <a:r>
              <a:rPr lang="en-US" sz="2800" dirty="0" smtClean="0">
                <a:solidFill>
                  <a:srgbClr val="002060"/>
                </a:solidFill>
                <a:latin typeface="+mj-lt"/>
              </a:rPr>
              <a:t>For while we were still helpless, at the right time Christ died for the ungodly. For one will hardly die for a righteous man; though perhaps for the good man someone would dare even to die. But God demonstrates His own love toward us, in that while we were yet sinners, Christ died for us. </a:t>
            </a:r>
          </a:p>
          <a:p>
            <a:pPr>
              <a:buClr>
                <a:srgbClr val="C00000"/>
              </a:buClr>
              <a:buSzPct val="100000"/>
            </a:pPr>
            <a:r>
              <a:rPr lang="en-US" sz="2800" b="1" dirty="0" smtClean="0">
                <a:solidFill>
                  <a:srgbClr val="002060"/>
                </a:solidFill>
                <a:latin typeface="+mj-lt"/>
              </a:rPr>
              <a:t>Galatians 3:13  </a:t>
            </a:r>
            <a:r>
              <a:rPr lang="en-US" sz="2800" dirty="0" smtClean="0">
                <a:solidFill>
                  <a:srgbClr val="002060"/>
                </a:solidFill>
                <a:latin typeface="+mj-lt"/>
              </a:rPr>
              <a:t>Christ redeemed us from the curse of the Law, having become a curse for us…</a:t>
            </a:r>
          </a:p>
          <a:p>
            <a:pPr>
              <a:buClr>
                <a:srgbClr val="C00000"/>
              </a:buClr>
              <a:buSzPct val="100000"/>
            </a:pPr>
            <a:r>
              <a:rPr lang="en-US" sz="2800" b="1" dirty="0" smtClean="0">
                <a:solidFill>
                  <a:srgbClr val="002060"/>
                </a:solidFill>
                <a:latin typeface="+mj-lt"/>
              </a:rPr>
              <a:t>Titus 2:14 </a:t>
            </a:r>
            <a:r>
              <a:rPr lang="en-US" sz="2800" dirty="0" smtClean="0">
                <a:solidFill>
                  <a:srgbClr val="002060"/>
                </a:solidFill>
                <a:latin typeface="+mj-lt"/>
              </a:rPr>
              <a:t>…who gave Himself for us to redeem us from every lawless deed, and to purify for Himself a people for His own possession, zealous for good deeds. </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a:solidFill>
                <a:srgbClr val="002060"/>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1025</TotalTime>
  <Words>1178</Words>
  <Application>Microsoft Office PowerPoint</Application>
  <PresentationFormat>On-screen Show (4:3)</PresentationFormat>
  <Paragraphs>94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LuckyTie</vt:lpstr>
      <vt:lpstr>THE GREAT EXCHANGE The Emerging Church</vt:lpstr>
      <vt:lpstr>HERESY #4: NO SUBSTITUTIONARY ATONEMENT</vt:lpstr>
      <vt:lpstr>WHAT THE BIBLE SAYS </vt:lpstr>
      <vt:lpstr>THE LAW FULFILLED</vt:lpstr>
      <vt:lpstr>WHAT KIND OF LOVE?</vt:lpstr>
      <vt:lpstr>EVIDENCE FROM SCRIPTURE</vt:lpstr>
      <vt:lpstr>THE MODEL</vt:lpstr>
      <vt:lpstr>WORD OF THE CROSS</vt:lpstr>
      <vt:lpstr>THE OTHER GREAT EXCHANGE</vt:lpstr>
      <vt:lpstr>OVERARCHING PROBLEM</vt:lpstr>
      <vt:lpstr>SPENCER BURKE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12</cp:revision>
  <dcterms:created xsi:type="dcterms:W3CDTF">2012-07-31T18:20:03Z</dcterms:created>
  <dcterms:modified xsi:type="dcterms:W3CDTF">2012-10-08T17:21:38Z</dcterms:modified>
</cp:coreProperties>
</file>