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2" r:id="rId9"/>
    <p:sldId id="263" r:id="rId10"/>
    <p:sldId id="260" r:id="rId11"/>
    <p:sldId id="261" r:id="rId12"/>
    <p:sldId id="264" r:id="rId13"/>
    <p:sldId id="266"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1678" autoAdjust="0"/>
  </p:normalViewPr>
  <p:slideViewPr>
    <p:cSldViewPr snapToGrid="0">
      <p:cViewPr>
        <p:scale>
          <a:sx n="70" d="100"/>
          <a:sy n="70" d="100"/>
        </p:scale>
        <p:origin x="-1200" y="150"/>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76EB9BEC-0863-4FEE-8030-BDA9ECB37D3A}" type="datetimeFigureOut">
              <a:rPr lang="en-US" smtClean="0"/>
              <a:pPr/>
              <a:t>10/6/2018</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884BB2C6-F9F3-4BA0-8163-4230C65C9C6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pPr/>
              <a:t>10/6/2018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pPr/>
              <a:t>‹#›</a:t>
            </a:fld>
            <a:endParaRPr lang="en-US"/>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pPr/>
              <a:t>10/6/2018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10/6/2018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pPr/>
              <a:t>10/6/2018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10/6/2018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pPr/>
              <a:t>10/6/2018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pPr/>
              <a:t>10/6/2018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10/6/2018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10/6/2018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pPr/>
              <a:t>10/6/2018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10/6/2018</a:t>
            </a:fld>
            <a:endParaRPr lang="en-US"/>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pPr/>
              <a:t>10/6/2018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pPr/>
              <a:t>10/6/2018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pPr/>
              <a:t>10/6/2018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400" dirty="0" smtClean="0">
                <a:solidFill>
                  <a:srgbClr val="76280B"/>
                </a:solidFill>
              </a:rPr>
              <a:t>Lesson 5</a:t>
            </a:r>
            <a:endParaRPr lang="en-US" sz="3372" dirty="0">
              <a:solidFill>
                <a:srgbClr val="76280B"/>
              </a:solidFill>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841829"/>
            <a:ext cx="10058400" cy="6930572"/>
          </a:xfrm>
        </p:spPr>
        <p:txBody>
          <a:bodyPr>
            <a:noAutofit/>
          </a:bodyPr>
          <a:lstStyle/>
          <a:p>
            <a:pPr>
              <a:spcBef>
                <a:spcPts val="300"/>
              </a:spcBef>
            </a:pPr>
            <a:r>
              <a:rPr lang="en-US" dirty="0" smtClean="0"/>
              <a:t>When we fully understand grace and mercy, we will embrace God’s forgiveness, which results in peace.</a:t>
            </a:r>
          </a:p>
          <a:p>
            <a:pPr>
              <a:spcBef>
                <a:spcPts val="300"/>
              </a:spcBef>
            </a:pPr>
            <a:r>
              <a:rPr lang="en-US" b="1" dirty="0" smtClean="0"/>
              <a:t>Isaiah 49:14-16 </a:t>
            </a:r>
            <a:r>
              <a:rPr lang="en-US" dirty="0" smtClean="0"/>
              <a:t> But Zion said, "The </a:t>
            </a:r>
            <a:r>
              <a:rPr lang="en-US" cap="small" dirty="0" smtClean="0"/>
              <a:t>LORD</a:t>
            </a:r>
            <a:r>
              <a:rPr lang="en-US" dirty="0" smtClean="0"/>
              <a:t> has forsaken me, and the Lord has forgotten me. Can a woman forget her nursing child and have no compassion on the son of her womb? Even these may forget, but I will not forget you. </a:t>
            </a:r>
            <a:br>
              <a:rPr lang="en-US" dirty="0" smtClean="0"/>
            </a:br>
            <a:r>
              <a:rPr lang="en-US" dirty="0" smtClean="0"/>
              <a:t>Behold, I have inscribed you on the palms </a:t>
            </a:r>
            <a:r>
              <a:rPr lang="en-US" i="1" dirty="0" smtClean="0"/>
              <a:t>of My hands.”</a:t>
            </a:r>
          </a:p>
          <a:p>
            <a:pPr>
              <a:spcBef>
                <a:spcPts val="300"/>
              </a:spcBef>
            </a:pPr>
            <a:r>
              <a:rPr lang="en-US" b="1" dirty="0" smtClean="0"/>
              <a:t>Romans 12:1-2 </a:t>
            </a:r>
            <a:r>
              <a:rPr lang="en-US" dirty="0" smtClean="0"/>
              <a:t> Therefore I urge you, brethren, by the mercies of God, to present your bodies a living and holy sacrifice, acceptable to God, </a:t>
            </a:r>
            <a:r>
              <a:rPr lang="en-US" i="1" dirty="0" smtClean="0"/>
              <a:t>which is</a:t>
            </a:r>
            <a:r>
              <a:rPr lang="en-US" dirty="0" smtClean="0"/>
              <a:t> your spiritual service of worship.  And do not be conformed to this world, but be transformed by the renewing of your mind, so that you may </a:t>
            </a:r>
            <a:r>
              <a:rPr lang="en-US" u="sng" dirty="0" smtClean="0"/>
              <a:t>prove</a:t>
            </a:r>
            <a:r>
              <a:rPr lang="en-US" dirty="0" smtClean="0"/>
              <a:t> what the will of God is, that which is good and acceptable and perfect. </a:t>
            </a:r>
          </a:p>
          <a:p>
            <a:pPr>
              <a:spcBef>
                <a:spcPts val="300"/>
              </a:spcBef>
            </a:pPr>
            <a:r>
              <a:rPr lang="en-US" b="1" dirty="0" smtClean="0"/>
              <a:t>Mark </a:t>
            </a:r>
            <a:r>
              <a:rPr lang="en-US" b="1" spc="-150" dirty="0" smtClean="0"/>
              <a:t>14:38 </a:t>
            </a:r>
            <a:r>
              <a:rPr lang="en-US" spc="-150" dirty="0" smtClean="0"/>
              <a:t> "Keep </a:t>
            </a:r>
            <a:r>
              <a:rPr lang="en-US" dirty="0" smtClean="0"/>
              <a:t>watchi</a:t>
            </a:r>
            <a:r>
              <a:rPr lang="en-US" spc="-150" dirty="0" smtClean="0"/>
              <a:t>ng </a:t>
            </a:r>
            <a:r>
              <a:rPr lang="en-US" dirty="0" smtClean="0"/>
              <a:t>and </a:t>
            </a:r>
            <a:r>
              <a:rPr lang="en-US" spc="-150" dirty="0" smtClean="0"/>
              <a:t>praying that you may not come</a:t>
            </a:r>
            <a:r>
              <a:rPr lang="en-US" dirty="0" smtClean="0"/>
              <a:t> into temptation; the spirit is willing, but the flesh is weak.”</a:t>
            </a:r>
          </a:p>
          <a:p>
            <a:pPr>
              <a:spcBef>
                <a:spcPts val="300"/>
              </a:spcBef>
            </a:pPr>
            <a:r>
              <a:rPr lang="en-US" dirty="0" smtClean="0"/>
              <a:t>Prove: </a:t>
            </a:r>
            <a:r>
              <a:rPr lang="en-US" i="1" dirty="0" err="1" smtClean="0"/>
              <a:t>dokimazo</a:t>
            </a:r>
            <a:r>
              <a:rPr lang="en-US" i="1" dirty="0" smtClean="0"/>
              <a:t>: </a:t>
            </a:r>
            <a:r>
              <a:rPr lang="en-US" dirty="0" smtClean="0"/>
              <a:t>to refine, assay, separate constituent parts</a:t>
            </a:r>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rPr>
              <a:t>GRACE, MERCY AND PEACE</a:t>
            </a:r>
            <a:endParaRPr lang="en-US"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WALKING IN PEACE</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9999257" cy="6817058"/>
          </a:xfrm>
        </p:spPr>
        <p:txBody>
          <a:bodyPr>
            <a:noAutofit/>
          </a:bodyPr>
          <a:lstStyle/>
          <a:p>
            <a:pPr>
              <a:lnSpc>
                <a:spcPct val="100000"/>
              </a:lnSpc>
              <a:spcBef>
                <a:spcPts val="200"/>
              </a:spcBef>
            </a:pPr>
            <a:r>
              <a:rPr lang="en-US" b="1" dirty="0" smtClean="0"/>
              <a:t>2 Corinthians 4:1-2 </a:t>
            </a:r>
            <a:r>
              <a:rPr lang="en-US" dirty="0" smtClean="0"/>
              <a:t> Therefore, since we have this ministry, as we received mercy, we do not lose heart, </a:t>
            </a:r>
            <a:br>
              <a:rPr lang="en-US" dirty="0" smtClean="0"/>
            </a:br>
            <a:r>
              <a:rPr lang="en-US" dirty="0" smtClean="0"/>
              <a:t>but we have renounced the things hidden because of shame, not walking in craftiness or adulterating the word of God, but by the manifestation of truth commending ourselves to every man's conscience in the sight of God. </a:t>
            </a:r>
          </a:p>
          <a:p>
            <a:pPr>
              <a:lnSpc>
                <a:spcPct val="100000"/>
              </a:lnSpc>
              <a:spcBef>
                <a:spcPts val="200"/>
              </a:spcBef>
            </a:pPr>
            <a:r>
              <a:rPr lang="en-US" dirty="0" smtClean="0"/>
              <a:t>Renounced: </a:t>
            </a:r>
            <a:r>
              <a:rPr lang="en-US" i="1" dirty="0" err="1" smtClean="0"/>
              <a:t>apeipon</a:t>
            </a:r>
            <a:r>
              <a:rPr lang="en-US" i="1" dirty="0" smtClean="0"/>
              <a:t>: </a:t>
            </a:r>
            <a:r>
              <a:rPr lang="en-US" dirty="0" smtClean="0"/>
              <a:t>to disown, to disassociate</a:t>
            </a:r>
          </a:p>
          <a:p>
            <a:pPr>
              <a:lnSpc>
                <a:spcPct val="100000"/>
              </a:lnSpc>
              <a:spcBef>
                <a:spcPts val="200"/>
              </a:spcBef>
            </a:pPr>
            <a:r>
              <a:rPr lang="en-US" dirty="0" smtClean="0"/>
              <a:t>Shame: </a:t>
            </a:r>
            <a:r>
              <a:rPr lang="en-US" i="1" dirty="0" err="1" smtClean="0"/>
              <a:t>aischune</a:t>
            </a:r>
            <a:r>
              <a:rPr lang="en-US" i="1" dirty="0" smtClean="0"/>
              <a:t>: </a:t>
            </a:r>
            <a:r>
              <a:rPr lang="en-US" dirty="0" smtClean="0"/>
              <a:t>disgrace</a:t>
            </a:r>
          </a:p>
          <a:p>
            <a:pPr>
              <a:lnSpc>
                <a:spcPct val="100000"/>
              </a:lnSpc>
              <a:spcBef>
                <a:spcPts val="200"/>
              </a:spcBef>
            </a:pPr>
            <a:r>
              <a:rPr lang="en-US" dirty="0" smtClean="0"/>
              <a:t>Craftiness: </a:t>
            </a:r>
            <a:r>
              <a:rPr lang="en-US" i="1" dirty="0" err="1" smtClean="0"/>
              <a:t>panourgia</a:t>
            </a:r>
            <a:r>
              <a:rPr lang="en-US" i="1" dirty="0" smtClean="0"/>
              <a:t>: </a:t>
            </a:r>
            <a:r>
              <a:rPr lang="en-US" dirty="0" smtClean="0"/>
              <a:t>trickery, adroitness</a:t>
            </a:r>
          </a:p>
          <a:p>
            <a:pPr>
              <a:lnSpc>
                <a:spcPct val="100000"/>
              </a:lnSpc>
              <a:spcBef>
                <a:spcPts val="200"/>
              </a:spcBef>
            </a:pPr>
            <a:r>
              <a:rPr lang="en-US" dirty="0" smtClean="0"/>
              <a:t>Adulterate: </a:t>
            </a:r>
            <a:r>
              <a:rPr lang="en-US" i="1" dirty="0" err="1" smtClean="0"/>
              <a:t>doloo</a:t>
            </a:r>
            <a:r>
              <a:rPr lang="en-US" i="1" dirty="0" smtClean="0"/>
              <a:t>: </a:t>
            </a:r>
            <a:r>
              <a:rPr lang="en-US" dirty="0" smtClean="0"/>
              <a:t>to handle deceitfully</a:t>
            </a:r>
          </a:p>
          <a:p>
            <a:pPr>
              <a:lnSpc>
                <a:spcPct val="100000"/>
              </a:lnSpc>
              <a:spcBef>
                <a:spcPts val="200"/>
              </a:spcBef>
            </a:pPr>
            <a:r>
              <a:rPr lang="en-US" dirty="0" smtClean="0"/>
              <a:t>Because of God’s mercy, we don’t have to try to hide our sin because of shame; we can renounce it and move forward; when we have confessed sin, God has forgiven it and won’t bring it up again.  There is no reason to “rewrite” God’s Word in a way that protects you</a:t>
            </a:r>
          </a:p>
          <a:p>
            <a:pPr>
              <a:lnSpc>
                <a:spcPct val="100000"/>
              </a:lnSpc>
              <a:spcBef>
                <a:spcPts val="200"/>
              </a:spcBef>
            </a:pPr>
            <a:endParaRPr lang="en-US" dirty="0" smtClean="0"/>
          </a:p>
          <a:p>
            <a:pPr>
              <a:lnSpc>
                <a:spcPct val="100000"/>
              </a:lnSpc>
              <a:spcBef>
                <a:spcPts val="200"/>
              </a:spcBef>
            </a:pPr>
            <a:endParaRPr lang="en-US" b="1" dirty="0" smtClean="0"/>
          </a:p>
        </p:txBody>
      </p:sp>
    </p:spTree>
    <p:extLst>
      <p:ext uri="{BB962C8B-B14F-4D97-AF65-F5344CB8AC3E}">
        <p14:creationId xmlns:p14="http://schemas.microsoft.com/office/powerpoint/2010/main" xmlns=""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p:txBody>
          <a:bodyPr>
            <a:noAutofit/>
          </a:bodyPr>
          <a:lstStyle/>
          <a:p>
            <a:r>
              <a:rPr lang="en-US" b="0" dirty="0" smtClean="0">
                <a:solidFill>
                  <a:srgbClr val="76280B"/>
                </a:solidFill>
              </a:rPr>
              <a:t>PAUL AS AN EXAMPLE</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89000"/>
              </a:lnSpc>
              <a:spcBef>
                <a:spcPts val="300"/>
              </a:spcBef>
            </a:pPr>
            <a:r>
              <a:rPr lang="en-US" b="1" dirty="0" smtClean="0"/>
              <a:t>1 Timothy 1:12-17 </a:t>
            </a:r>
            <a:r>
              <a:rPr lang="en-US" dirty="0" smtClean="0"/>
              <a:t> I thank Christ Jesus our Lord, who has strengthened me, because He considered me faithful, putting me into service, even though I was formerly a blasphemer and a persecutor and a violent aggressor. Yet I was shown mercy because I acted ignorantly in unbelief; </a:t>
            </a:r>
            <a:br>
              <a:rPr lang="en-US" dirty="0" smtClean="0"/>
            </a:br>
            <a:r>
              <a:rPr lang="en-US" dirty="0" smtClean="0"/>
              <a:t>and the grace of our Lord was more than abundant, with the faith and love which are </a:t>
            </a:r>
            <a:r>
              <a:rPr lang="en-US" i="1" dirty="0" smtClean="0"/>
              <a:t>found</a:t>
            </a:r>
            <a:r>
              <a:rPr lang="en-US" dirty="0" smtClean="0"/>
              <a:t> in Christ Jesus. It is a trust-worthy statement, deserving full acceptance, that Christ Jesus came into the world to save sinners, among whom I am </a:t>
            </a:r>
            <a:r>
              <a:rPr lang="en-US" spc="-150" dirty="0" smtClean="0"/>
              <a:t>foremost </a:t>
            </a:r>
            <a:r>
              <a:rPr lang="en-US" i="1" spc="-150" dirty="0" smtClean="0"/>
              <a:t>of all.</a:t>
            </a:r>
            <a:r>
              <a:rPr lang="en-US" spc="-150" dirty="0" smtClean="0"/>
              <a:t> </a:t>
            </a:r>
            <a:r>
              <a:rPr lang="en-US" dirty="0" smtClean="0"/>
              <a:t>Yet for this reason I found mercy, so that in me as the foremost, Jesus Christ might demonstrate His perfect patience </a:t>
            </a:r>
            <a:r>
              <a:rPr lang="en-US" spc="-150" dirty="0" smtClean="0"/>
              <a:t>as an </a:t>
            </a:r>
            <a:r>
              <a:rPr lang="en-US" dirty="0" smtClean="0"/>
              <a:t>example for</a:t>
            </a:r>
            <a:r>
              <a:rPr lang="en-US" spc="-150" dirty="0" smtClean="0"/>
              <a:t> those </a:t>
            </a:r>
            <a:r>
              <a:rPr lang="en-US" dirty="0" smtClean="0"/>
              <a:t>who would believe in Him </a:t>
            </a:r>
            <a:r>
              <a:rPr lang="en-US" spc="-150" dirty="0" smtClean="0"/>
              <a:t>for eternal </a:t>
            </a:r>
            <a:r>
              <a:rPr lang="en-US" dirty="0" smtClean="0"/>
              <a:t>life</a:t>
            </a:r>
            <a:r>
              <a:rPr lang="en-US" spc="-150" dirty="0" smtClean="0"/>
              <a:t>. Now to </a:t>
            </a:r>
            <a:r>
              <a:rPr lang="en-US" dirty="0" smtClean="0"/>
              <a:t>the King et</a:t>
            </a:r>
            <a:r>
              <a:rPr lang="en-US" spc="-150" dirty="0" smtClean="0"/>
              <a:t>er</a:t>
            </a:r>
            <a:r>
              <a:rPr lang="en-US" dirty="0" smtClean="0"/>
              <a:t>nal,</a:t>
            </a:r>
            <a:r>
              <a:rPr lang="en-US" spc="-150" dirty="0" smtClean="0"/>
              <a:t> immortal</a:t>
            </a:r>
            <a:r>
              <a:rPr lang="en-US" dirty="0" smtClean="0"/>
              <a:t>, invisible, the only God, </a:t>
            </a:r>
            <a:r>
              <a:rPr lang="en-US" i="1" dirty="0" smtClean="0"/>
              <a:t>be</a:t>
            </a:r>
            <a:r>
              <a:rPr lang="en-US" dirty="0" smtClean="0"/>
              <a:t> honor and glory forever and ever. Amen. </a:t>
            </a:r>
          </a:p>
          <a:p>
            <a:pPr algn="ctr">
              <a:lnSpc>
                <a:spcPct val="89000"/>
              </a:lnSpc>
              <a:spcBef>
                <a:spcPts val="300"/>
              </a:spcBef>
              <a:buNone/>
            </a:pPr>
            <a:r>
              <a:rPr lang="en-US" b="1" dirty="0" smtClean="0"/>
              <a:t>  PAUL DOES’T HAVE TO HIDE HIS PAST OR TRY TO MORPH GOD’S WORD TO SUPPORT HIMSELF.  HE HAS BEEN FORGIVEN AND WALKS IN PEACE</a:t>
            </a:r>
            <a:r>
              <a:rPr lang="en-US" dirty="0" smtClean="0"/>
              <a:t>!</a:t>
            </a: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b="1" dirty="0" smtClean="0"/>
              <a:t>Romans 1:18 </a:t>
            </a:r>
            <a:r>
              <a:rPr lang="en-US" dirty="0" smtClean="0"/>
              <a:t> For the wrath of God is revealed from heaven against all ungodliness and unrighteousness of men who </a:t>
            </a:r>
            <a:r>
              <a:rPr lang="en-US" u="sng" dirty="0" smtClean="0"/>
              <a:t>suppress</a:t>
            </a:r>
            <a:r>
              <a:rPr lang="en-US" dirty="0" smtClean="0"/>
              <a:t> the truth in unrighteousness, </a:t>
            </a:r>
          </a:p>
          <a:p>
            <a:pPr>
              <a:spcBef>
                <a:spcPts val="300"/>
              </a:spcBef>
            </a:pPr>
            <a:r>
              <a:rPr lang="en-US" dirty="0" smtClean="0"/>
              <a:t>Suppress: </a:t>
            </a:r>
            <a:r>
              <a:rPr lang="en-US" i="1" dirty="0" err="1" smtClean="0"/>
              <a:t>katecho</a:t>
            </a:r>
            <a:r>
              <a:rPr lang="en-US" i="1" dirty="0" smtClean="0"/>
              <a:t>: </a:t>
            </a:r>
            <a:r>
              <a:rPr lang="en-US" dirty="0" smtClean="0"/>
              <a:t>to restrain or hold back</a:t>
            </a:r>
          </a:p>
          <a:p>
            <a:pPr>
              <a:spcBef>
                <a:spcPts val="300"/>
              </a:spcBef>
            </a:pPr>
            <a:r>
              <a:rPr lang="en-US" b="1" dirty="0" smtClean="0"/>
              <a:t>Romans 1 </a:t>
            </a:r>
            <a:r>
              <a:rPr lang="en-US" dirty="0" smtClean="0"/>
              <a:t>tells us that, apart from Jesus, we see truth in a distorted manner evidenced by corrupted worship, depraved body, and depraved mind.</a:t>
            </a:r>
          </a:p>
          <a:p>
            <a:pPr>
              <a:spcBef>
                <a:spcPts val="300"/>
              </a:spcBef>
            </a:pPr>
            <a:r>
              <a:rPr lang="en-US" dirty="0" smtClean="0"/>
              <a:t>Satan wants to discredit the grace of God; he tells us that we have to do something, or that we did something:  Satan is a liar</a:t>
            </a:r>
            <a:br>
              <a:rPr lang="en-US" dirty="0" smtClean="0"/>
            </a:br>
            <a:endParaRPr lang="en-US" dirty="0" smtClean="0"/>
          </a:p>
          <a:p>
            <a:pPr>
              <a:spcBef>
                <a:spcPts val="300"/>
              </a:spcBef>
            </a:pPr>
            <a:endParaRPr lang="en-US" dirty="0"/>
          </a:p>
        </p:txBody>
      </p:sp>
    </p:spTree>
    <p:extLst>
      <p:ext uri="{BB962C8B-B14F-4D97-AF65-F5344CB8AC3E}">
        <p14:creationId xmlns:p14="http://schemas.microsoft.com/office/powerpoint/2010/main" xmlns=""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1034321"/>
          </a:xfrm>
        </p:spPr>
        <p:txBody>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WHILE LOST, SAVED</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1034321"/>
            <a:ext cx="9999257" cy="6738079"/>
          </a:xfrm>
        </p:spPr>
        <p:txBody>
          <a:bodyPr>
            <a:normAutofit/>
          </a:bodyPr>
          <a:lstStyle/>
          <a:p>
            <a:pPr>
              <a:lnSpc>
                <a:spcPct val="95000"/>
              </a:lnSpc>
              <a:spcBef>
                <a:spcPts val="300"/>
              </a:spcBef>
            </a:pPr>
            <a:r>
              <a:rPr lang="en-US" dirty="0" smtClean="0"/>
              <a:t>If we weren’t lost, we wouldn’t need a savior:  </a:t>
            </a:r>
            <a:r>
              <a:rPr lang="en-US" b="1" dirty="0" smtClean="0"/>
              <a:t>Lie</a:t>
            </a:r>
            <a:r>
              <a:rPr lang="en-US" dirty="0" smtClean="0"/>
              <a:t> </a:t>
            </a:r>
            <a:r>
              <a:rPr lang="en-US" b="1" dirty="0" smtClean="0"/>
              <a:t>part One: you are a good person</a:t>
            </a:r>
          </a:p>
          <a:p>
            <a:pPr>
              <a:lnSpc>
                <a:spcPct val="95000"/>
              </a:lnSpc>
              <a:spcBef>
                <a:spcPts val="300"/>
              </a:spcBef>
            </a:pPr>
            <a:r>
              <a:rPr lang="en-US" b="1" dirty="0" smtClean="0"/>
              <a:t>Romans 9:32 </a:t>
            </a:r>
            <a:r>
              <a:rPr lang="en-US" dirty="0" smtClean="0"/>
              <a:t> Why? Because </a:t>
            </a:r>
            <a:r>
              <a:rPr lang="en-US" i="1" dirty="0" smtClean="0"/>
              <a:t>they did</a:t>
            </a:r>
            <a:r>
              <a:rPr lang="en-US" dirty="0" smtClean="0"/>
              <a:t> not </a:t>
            </a:r>
            <a:r>
              <a:rPr lang="en-US" i="1" dirty="0" smtClean="0"/>
              <a:t>pursue it</a:t>
            </a:r>
            <a:r>
              <a:rPr lang="en-US" dirty="0" smtClean="0"/>
              <a:t> by faith, but as though </a:t>
            </a:r>
            <a:r>
              <a:rPr lang="en-US" i="1" dirty="0" smtClean="0"/>
              <a:t>it were</a:t>
            </a:r>
            <a:r>
              <a:rPr lang="en-US" dirty="0" smtClean="0"/>
              <a:t> by works. They stumbled over the stumbling stone</a:t>
            </a:r>
          </a:p>
          <a:p>
            <a:pPr>
              <a:lnSpc>
                <a:spcPct val="95000"/>
              </a:lnSpc>
              <a:spcBef>
                <a:spcPts val="300"/>
              </a:spcBef>
            </a:pPr>
            <a:r>
              <a:rPr lang="en-US" dirty="0" smtClean="0"/>
              <a:t>We aren’t so lost that we can’t accept the savior: </a:t>
            </a:r>
            <a:r>
              <a:rPr lang="en-US" b="1" dirty="0" smtClean="0"/>
              <a:t> Lie part Two:  You are so horrible that God doesn’t want you</a:t>
            </a:r>
          </a:p>
          <a:p>
            <a:pPr>
              <a:lnSpc>
                <a:spcPct val="95000"/>
              </a:lnSpc>
              <a:spcBef>
                <a:spcPts val="300"/>
              </a:spcBef>
            </a:pPr>
            <a:r>
              <a:rPr lang="en-US" b="1" dirty="0" smtClean="0"/>
              <a:t>Romans 5:8-11 </a:t>
            </a:r>
            <a:r>
              <a:rPr lang="en-US" dirty="0" smtClean="0"/>
              <a:t>But God demonstrates His own love toward us, in that while we were yet sinners, Christ died for us. Much more then, having now been justified by His blood, we shall be saved from the wrath </a:t>
            </a:r>
            <a:r>
              <a:rPr lang="en-US" i="1" dirty="0" smtClean="0"/>
              <a:t>of God</a:t>
            </a:r>
            <a:r>
              <a:rPr lang="en-US" dirty="0" smtClean="0"/>
              <a:t> through Him.  For if while we were enemies we were reconciled to God through the death of His Son, much more, having been reconciled, we shall be saved by His life. And not only this, but we also exult in God through our Lord Jesus Christ, through whom we have now received the reconciliation. </a:t>
            </a:r>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spcBef>
                <a:spcPts val="300"/>
              </a:spcBef>
            </a:pPr>
            <a:r>
              <a:rPr lang="en-US" dirty="0" smtClean="0"/>
              <a:t>God is both gracious and merciful</a:t>
            </a:r>
          </a:p>
          <a:p>
            <a:pPr>
              <a:spcBef>
                <a:spcPts val="300"/>
              </a:spcBef>
            </a:pPr>
            <a:r>
              <a:rPr lang="en-US" b="1" dirty="0" smtClean="0">
                <a:latin typeface="Tahoma" panose="020B0604030504040204" pitchFamily="34" charset="0"/>
                <a:ea typeface="Tahoma" panose="020B0604030504040204" pitchFamily="34" charset="0"/>
                <a:cs typeface="Tahoma" panose="020B0604030504040204" pitchFamily="34" charset="0"/>
              </a:rPr>
              <a:t>Grace: </a:t>
            </a:r>
            <a:r>
              <a:rPr lang="en-US" i="1" dirty="0" err="1" smtClean="0">
                <a:latin typeface="Tahoma" panose="020B0604030504040204" pitchFamily="34" charset="0"/>
                <a:ea typeface="Tahoma" panose="020B0604030504040204" pitchFamily="34" charset="0"/>
                <a:cs typeface="Tahoma" panose="020B0604030504040204" pitchFamily="34" charset="0"/>
              </a:rPr>
              <a:t>charis</a:t>
            </a:r>
            <a:r>
              <a:rPr lang="en-US" i="1" dirty="0" smtClean="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getting something good you </a:t>
            </a:r>
            <a:r>
              <a:rPr lang="en-US" b="1" dirty="0" smtClean="0">
                <a:latin typeface="Tahoma" panose="020B0604030504040204" pitchFamily="34" charset="0"/>
                <a:ea typeface="Tahoma" panose="020B0604030504040204" pitchFamily="34" charset="0"/>
                <a:cs typeface="Tahoma" panose="020B0604030504040204" pitchFamily="34" charset="0"/>
              </a:rPr>
              <a:t>didn’t</a:t>
            </a:r>
            <a:r>
              <a:rPr lang="en-US" dirty="0" smtClean="0">
                <a:latin typeface="Tahoma" panose="020B0604030504040204" pitchFamily="34" charset="0"/>
                <a:ea typeface="Tahoma" panose="020B0604030504040204" pitchFamily="34" charset="0"/>
                <a:cs typeface="Tahoma" panose="020B0604030504040204" pitchFamily="34" charset="0"/>
              </a:rPr>
              <a:t> deserve</a:t>
            </a:r>
          </a:p>
          <a:p>
            <a:pPr>
              <a:spcBef>
                <a:spcPts val="300"/>
              </a:spcBef>
            </a:pPr>
            <a:r>
              <a:rPr lang="en-US" b="1" dirty="0" smtClean="0"/>
              <a:t>Mercy: </a:t>
            </a:r>
            <a:r>
              <a:rPr lang="en-US" i="1" dirty="0" err="1" smtClean="0"/>
              <a:t>eleos</a:t>
            </a:r>
            <a:r>
              <a:rPr lang="en-US" i="1" dirty="0" smtClean="0"/>
              <a:t>: </a:t>
            </a:r>
            <a:r>
              <a:rPr lang="en-US" dirty="0" smtClean="0"/>
              <a:t>not getting punishment that you </a:t>
            </a:r>
            <a:r>
              <a:rPr lang="en-US" b="1" dirty="0" smtClean="0"/>
              <a:t>did</a:t>
            </a:r>
            <a:r>
              <a:rPr lang="en-US" dirty="0" smtClean="0"/>
              <a:t> deserve</a:t>
            </a:r>
          </a:p>
          <a:p>
            <a:pPr>
              <a:spcBef>
                <a:spcPts val="300"/>
              </a:spcBef>
            </a:pPr>
            <a:r>
              <a:rPr lang="en-US" dirty="0" smtClean="0">
                <a:latin typeface="Tahoma" panose="020B0604030504040204" pitchFamily="34" charset="0"/>
                <a:ea typeface="Tahoma" panose="020B0604030504040204" pitchFamily="34" charset="0"/>
                <a:cs typeface="Tahoma" panose="020B0604030504040204" pitchFamily="34" charset="0"/>
              </a:rPr>
              <a:t>We can never deserve God’s grace and mercy based on our own merits</a:t>
            </a:r>
          </a:p>
          <a:p>
            <a:pPr>
              <a:spcBef>
                <a:spcPts val="300"/>
              </a:spcBef>
            </a:pPr>
            <a:r>
              <a:rPr lang="en-US" b="1" dirty="0" smtClean="0"/>
              <a:t>Titus 3:4-7 </a:t>
            </a:r>
            <a:r>
              <a:rPr lang="en-US" dirty="0" smtClean="0"/>
              <a:t> But when the kindness of God our Savior and </a:t>
            </a:r>
            <a:r>
              <a:rPr lang="en-US" i="1" dirty="0" smtClean="0"/>
              <a:t>His</a:t>
            </a:r>
            <a:r>
              <a:rPr lang="en-US" dirty="0" smtClean="0"/>
              <a:t> love for mankind appeared, He saved us, not on the basis of deeds which we have done in righteousness, but according to His mercy, by the washing of regeneration and renewing by the Holy Spirit, whom He poured out upon us richly through Jesus Christ our Savior, so that being justified by His grace we would be made heirs according to </a:t>
            </a:r>
            <a:r>
              <a:rPr lang="en-US" i="1" dirty="0" smtClean="0"/>
              <a:t>the</a:t>
            </a:r>
            <a:r>
              <a:rPr lang="en-US" dirty="0" smtClean="0"/>
              <a:t> hope of eternal life. </a:t>
            </a:r>
          </a:p>
          <a:p>
            <a:pPr>
              <a:spcBef>
                <a:spcPts val="300"/>
              </a:spcBef>
            </a:pPr>
            <a:r>
              <a:rPr lang="en-US" b="1" dirty="0" smtClean="0"/>
              <a:t>Galatians 3:21  </a:t>
            </a:r>
            <a:r>
              <a:rPr lang="en-US" dirty="0" smtClean="0"/>
              <a:t>Is the Law then contrary to the promises of God? May it never be! For if a law had been given which was able to impart life, then righteousness would indeed have been based on law. </a:t>
            </a:r>
            <a:br>
              <a:rPr lang="en-US" dirty="0" smtClean="0"/>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GRACE AND MERCY</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9D7BC-87DB-4700-859A-E65D8F1F100F}"/>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rPr>
              <a:t>SPIRITUALLY POSITIONED</a:t>
            </a:r>
            <a:endParaRPr lang="en-US" b="0" dirty="0">
              <a:solidFill>
                <a:srgbClr val="76280B"/>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D5D51950-8CD0-472A-948C-DB0FC71C4816}"/>
              </a:ext>
            </a:extLst>
          </p:cNvPr>
          <p:cNvSpPr>
            <a:spLocks noGrp="1"/>
          </p:cNvSpPr>
          <p:nvPr>
            <p:ph idx="1"/>
          </p:nvPr>
        </p:nvSpPr>
        <p:spPr>
          <a:xfrm>
            <a:off x="0" y="813775"/>
            <a:ext cx="9999257" cy="6958625"/>
          </a:xfrm>
        </p:spPr>
        <p:txBody>
          <a:bodyPr>
            <a:noAutofit/>
          </a:bodyPr>
          <a:lstStyle/>
          <a:p>
            <a:pPr>
              <a:lnSpc>
                <a:spcPct val="88000"/>
              </a:lnSpc>
              <a:spcBef>
                <a:spcPts val="200"/>
              </a:spcBef>
            </a:pPr>
            <a:r>
              <a:rPr lang="en-US" b="1" dirty="0" smtClean="0"/>
              <a:t>1 Peter 1:3-5 </a:t>
            </a:r>
            <a:r>
              <a:rPr lang="en-US" dirty="0" smtClean="0"/>
              <a:t> Blessed be the God and Father of our Lord Jesus Christ, who according to His great mercy has caused us to be born again </a:t>
            </a:r>
            <a:r>
              <a:rPr lang="en-US" spc="-150" dirty="0" smtClean="0"/>
              <a:t>to a </a:t>
            </a:r>
            <a:r>
              <a:rPr lang="en-US" dirty="0" smtClean="0"/>
              <a:t>living hope through the resurrection of Jesus Christ </a:t>
            </a:r>
            <a:r>
              <a:rPr lang="en-US" spc="-150" dirty="0" smtClean="0"/>
              <a:t>from the </a:t>
            </a:r>
            <a:r>
              <a:rPr lang="en-US" dirty="0" smtClean="0"/>
              <a:t>dead, to </a:t>
            </a:r>
            <a:r>
              <a:rPr lang="en-US" i="1" dirty="0" smtClean="0"/>
              <a:t>obtain</a:t>
            </a:r>
            <a:r>
              <a:rPr lang="en-US" dirty="0" smtClean="0"/>
              <a:t> an inheritance </a:t>
            </a:r>
            <a:r>
              <a:rPr lang="en-US" i="1" dirty="0" smtClean="0"/>
              <a:t>which is</a:t>
            </a:r>
            <a:r>
              <a:rPr lang="en-US" dirty="0" smtClean="0"/>
              <a:t> imperishable and undefiled </a:t>
            </a:r>
            <a:r>
              <a:rPr lang="en-US" spc="-150" dirty="0" smtClean="0"/>
              <a:t>and will not </a:t>
            </a:r>
            <a:r>
              <a:rPr lang="en-US" dirty="0" smtClean="0"/>
              <a:t>fade away, reserved in heaven for you, who are protected by the power of God th</a:t>
            </a:r>
            <a:r>
              <a:rPr lang="en-US" spc="-150" dirty="0" smtClean="0"/>
              <a:t>rou</a:t>
            </a:r>
            <a:r>
              <a:rPr lang="en-US" dirty="0" smtClean="0"/>
              <a:t>gh </a:t>
            </a:r>
            <a:r>
              <a:rPr lang="en-US" spc="-150" dirty="0" smtClean="0"/>
              <a:t>faith for a </a:t>
            </a:r>
            <a:r>
              <a:rPr lang="en-US" dirty="0" smtClean="0"/>
              <a:t>salvat</a:t>
            </a:r>
            <a:r>
              <a:rPr lang="en-US" spc="-150" dirty="0" smtClean="0"/>
              <a:t>ion </a:t>
            </a:r>
            <a:r>
              <a:rPr lang="en-US" dirty="0" smtClean="0"/>
              <a:t>ready </a:t>
            </a:r>
            <a:r>
              <a:rPr lang="en-US" spc="-150" dirty="0" smtClean="0"/>
              <a:t>to be </a:t>
            </a:r>
            <a:r>
              <a:rPr lang="en-US" dirty="0" smtClean="0"/>
              <a:t>revealed </a:t>
            </a:r>
            <a:r>
              <a:rPr lang="en-US" spc="-150" dirty="0" smtClean="0"/>
              <a:t>in the </a:t>
            </a:r>
            <a:r>
              <a:rPr lang="en-US" dirty="0" smtClean="0"/>
              <a:t>last </a:t>
            </a:r>
            <a:r>
              <a:rPr lang="en-US" spc="-150" dirty="0" smtClean="0"/>
              <a:t>time</a:t>
            </a:r>
            <a:r>
              <a:rPr lang="en-US" dirty="0" smtClean="0"/>
              <a:t> </a:t>
            </a:r>
          </a:p>
          <a:p>
            <a:pPr>
              <a:lnSpc>
                <a:spcPct val="88000"/>
              </a:lnSpc>
              <a:spcBef>
                <a:spcPts val="200"/>
              </a:spcBef>
            </a:pPr>
            <a:r>
              <a:rPr lang="en-US" b="1" dirty="0" smtClean="0"/>
              <a:t>Truth #1:  </a:t>
            </a:r>
            <a:r>
              <a:rPr lang="en-US" dirty="0" smtClean="0"/>
              <a:t>you cannot have the benefits of salvation apart from the commitment of salvation: </a:t>
            </a:r>
          </a:p>
          <a:p>
            <a:pPr>
              <a:lnSpc>
                <a:spcPct val="88000"/>
              </a:lnSpc>
              <a:spcBef>
                <a:spcPts val="200"/>
              </a:spcBef>
            </a:pPr>
            <a:r>
              <a:rPr lang="en-US" b="1" dirty="0" smtClean="0"/>
              <a:t>Acts 19:13-16 …</a:t>
            </a:r>
            <a:r>
              <a:rPr lang="en-US" dirty="0" smtClean="0"/>
              <a:t>some of the Jewish exorcists, who went from place to place, attempted</a:t>
            </a:r>
            <a:r>
              <a:rPr lang="en-US" spc="-150" dirty="0" smtClean="0"/>
              <a:t> to </a:t>
            </a:r>
            <a:r>
              <a:rPr lang="en-US" dirty="0" smtClean="0"/>
              <a:t>name over those who had the evil spirits the name of the Lord Jesus, saying, "I adjure you by Jesus whom Paul preaches.” Seven </a:t>
            </a:r>
            <a:r>
              <a:rPr lang="en-US" spc="-150" dirty="0" smtClean="0"/>
              <a:t>sons of one </a:t>
            </a:r>
            <a:r>
              <a:rPr lang="en-US" dirty="0" err="1" smtClean="0"/>
              <a:t>Sceva</a:t>
            </a:r>
            <a:r>
              <a:rPr lang="en-US" dirty="0" smtClean="0"/>
              <a:t>, a Jewish chief priest, </a:t>
            </a:r>
            <a:r>
              <a:rPr lang="en-US" spc="-150" dirty="0" smtClean="0"/>
              <a:t>were doing </a:t>
            </a:r>
            <a:r>
              <a:rPr lang="en-US" dirty="0" smtClean="0"/>
              <a:t>this. </a:t>
            </a:r>
            <a:r>
              <a:rPr lang="en-US" spc="-150" dirty="0" smtClean="0"/>
              <a:t>The evil </a:t>
            </a:r>
            <a:r>
              <a:rPr lang="en-US" dirty="0" smtClean="0"/>
              <a:t>spirit answered and </a:t>
            </a:r>
            <a:r>
              <a:rPr lang="en-US" spc="-150" dirty="0" smtClean="0"/>
              <a:t>said to </a:t>
            </a:r>
            <a:r>
              <a:rPr lang="en-US" dirty="0" smtClean="0"/>
              <a:t>them, "I recognize Jesus, and I know about Paul, but who are you?” And the man</a:t>
            </a:r>
            <a:r>
              <a:rPr lang="en-US" spc="-150" dirty="0" smtClean="0"/>
              <a:t>, in whom was </a:t>
            </a:r>
            <a:r>
              <a:rPr lang="en-US" dirty="0" smtClean="0"/>
              <a:t>the evil spirit, leaped on them and subdued all of them and overpowered them, and they fled out of that house naked and wounded. </a:t>
            </a:r>
            <a:endParaRPr lang="en-US" dirty="0"/>
          </a:p>
        </p:txBody>
      </p:sp>
    </p:spTree>
    <p:extLst>
      <p:ext uri="{BB962C8B-B14F-4D97-AF65-F5344CB8AC3E}">
        <p14:creationId xmlns:p14="http://schemas.microsoft.com/office/powerpoint/2010/main" xmlns=""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98564"/>
            <a:ext cx="9999257" cy="715211"/>
          </a:xfrm>
        </p:spPr>
        <p:txBody>
          <a:bodyPr>
            <a:normAutofit fontScale="90000"/>
          </a:bodyPr>
          <a:lstStyle/>
          <a:p>
            <a:r>
              <a:rPr lang="en-US" b="0" dirty="0" smtClean="0">
                <a:solidFill>
                  <a:srgbClr val="76280B"/>
                </a:solidFill>
              </a:rPr>
              <a:t>FAITH EVIDENCED BY WORKS</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70857"/>
            <a:ext cx="9999257" cy="6901543"/>
          </a:xfrm>
        </p:spPr>
        <p:txBody>
          <a:bodyPr>
            <a:noAutofit/>
          </a:bodyPr>
          <a:lstStyle/>
          <a:p>
            <a:pPr>
              <a:lnSpc>
                <a:spcPct val="88000"/>
              </a:lnSpc>
              <a:spcBef>
                <a:spcPts val="200"/>
              </a:spcBef>
            </a:pPr>
            <a:r>
              <a:rPr lang="en-US" b="1" dirty="0" smtClean="0"/>
              <a:t>Truth #2: </a:t>
            </a:r>
            <a:r>
              <a:rPr lang="en-US" dirty="0" smtClean="0"/>
              <a:t>If you have really made a commitment to Christ, that will be evident by your actions</a:t>
            </a:r>
            <a:endParaRPr lang="en-US" b="1" dirty="0" smtClean="0"/>
          </a:p>
          <a:p>
            <a:pPr>
              <a:lnSpc>
                <a:spcPct val="88000"/>
              </a:lnSpc>
              <a:spcBef>
                <a:spcPts val="200"/>
              </a:spcBef>
            </a:pPr>
            <a:r>
              <a:rPr lang="en-US" b="1" dirty="0" smtClean="0"/>
              <a:t>James 2:14-17 </a:t>
            </a:r>
            <a:r>
              <a:rPr lang="en-US" dirty="0" smtClean="0"/>
              <a:t> 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a:t>
            </a:r>
            <a:r>
              <a:rPr lang="en-US" i="1" dirty="0" smtClean="0"/>
              <a:t>their</a:t>
            </a:r>
            <a:r>
              <a:rPr lang="en-US" dirty="0" smtClean="0"/>
              <a:t> body, what use is that? Even so faith, if it has no works, is dead, </a:t>
            </a:r>
            <a:r>
              <a:rPr lang="en-US" i="1" dirty="0" smtClean="0"/>
              <a:t>being</a:t>
            </a:r>
            <a:r>
              <a:rPr lang="en-US" dirty="0" smtClean="0"/>
              <a:t> by itself. </a:t>
            </a:r>
          </a:p>
          <a:p>
            <a:pPr>
              <a:lnSpc>
                <a:spcPct val="88000"/>
              </a:lnSpc>
              <a:spcBef>
                <a:spcPts val="200"/>
              </a:spcBef>
            </a:pPr>
            <a:r>
              <a:rPr lang="en-US" b="1" dirty="0" smtClean="0"/>
              <a:t>James 4:17 </a:t>
            </a:r>
            <a:r>
              <a:rPr lang="en-US" dirty="0" smtClean="0"/>
              <a:t> Therefore, to one who knows </a:t>
            </a:r>
            <a:r>
              <a:rPr lang="en-US" i="1" dirty="0" smtClean="0"/>
              <a:t>the</a:t>
            </a:r>
            <a:r>
              <a:rPr lang="en-US" dirty="0" smtClean="0"/>
              <a:t> right thing to do and does not do it, to him it is sin. </a:t>
            </a:r>
          </a:p>
          <a:p>
            <a:pPr>
              <a:lnSpc>
                <a:spcPct val="88000"/>
              </a:lnSpc>
              <a:spcBef>
                <a:spcPts val="200"/>
              </a:spcBef>
            </a:pPr>
            <a:r>
              <a:rPr lang="en-US" b="1" dirty="0" smtClean="0"/>
              <a:t>Romans 6:12-14 </a:t>
            </a:r>
            <a:r>
              <a:rPr lang="en-US" dirty="0" smtClean="0"/>
              <a:t>Therefore do not let sin reign in your mortal body so that you obey its lusts, and do not go on presenting the members of your body to sin </a:t>
            </a:r>
            <a:r>
              <a:rPr lang="en-US" i="1" dirty="0" smtClean="0"/>
              <a:t>as</a:t>
            </a:r>
            <a:r>
              <a:rPr lang="en-US" dirty="0" smtClean="0"/>
              <a:t> instruments of unrighteousness; but present yourselves to God as those alive from the dead, and your members </a:t>
            </a:r>
            <a:r>
              <a:rPr lang="en-US" i="1" dirty="0" smtClean="0"/>
              <a:t>as</a:t>
            </a:r>
            <a:r>
              <a:rPr lang="en-US" dirty="0" smtClean="0"/>
              <a:t> instruments of righteousness to God. For sin shall not be master over you, for you are not under law but under grace. </a:t>
            </a:r>
          </a:p>
        </p:txBody>
      </p:sp>
    </p:spTree>
    <p:extLst>
      <p:ext uri="{BB962C8B-B14F-4D97-AF65-F5344CB8AC3E}">
        <p14:creationId xmlns:p14="http://schemas.microsoft.com/office/powerpoint/2010/main" xmlns=""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p:txBody>
          <a:bodyPr>
            <a:normAutofit fontScale="90000"/>
          </a:bodyPr>
          <a:lstStyle/>
          <a:p>
            <a:r>
              <a:rPr lang="en-US" b="0" dirty="0" smtClean="0">
                <a:solidFill>
                  <a:srgbClr val="76280B"/>
                </a:solidFill>
              </a:rPr>
              <a:t>LOSS OF PEACE	</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813775"/>
            <a:ext cx="9999257" cy="6958625"/>
          </a:xfrm>
        </p:spPr>
        <p:txBody>
          <a:bodyPr>
            <a:noAutofit/>
          </a:bodyPr>
          <a:lstStyle/>
          <a:p>
            <a:r>
              <a:rPr lang="en-US" dirty="0" smtClean="0"/>
              <a:t>Failure to appropriately understand grace and mercy can cause a tremendous loss of peace</a:t>
            </a:r>
          </a:p>
          <a:p>
            <a:pPr>
              <a:spcBef>
                <a:spcPts val="300"/>
              </a:spcBef>
            </a:pPr>
            <a:r>
              <a:rPr lang="en-US" b="1" dirty="0" smtClean="0"/>
              <a:t>Peace with God </a:t>
            </a:r>
            <a:r>
              <a:rPr lang="en-US" dirty="0" smtClean="0"/>
              <a:t>(positional)</a:t>
            </a:r>
          </a:p>
          <a:p>
            <a:pPr>
              <a:spcBef>
                <a:spcPts val="300"/>
              </a:spcBef>
              <a:buNone/>
            </a:pPr>
            <a:r>
              <a:rPr lang="en-US" b="1" dirty="0" smtClean="0"/>
              <a:t>   Romans 5:1 </a:t>
            </a:r>
            <a:r>
              <a:rPr lang="en-US" dirty="0" smtClean="0"/>
              <a:t>Therefore, having been justified by faith, we have </a:t>
            </a:r>
            <a:r>
              <a:rPr lang="en-US" u="sng" dirty="0" smtClean="0"/>
              <a:t>peace with God</a:t>
            </a:r>
            <a:r>
              <a:rPr lang="en-US" dirty="0" smtClean="0"/>
              <a:t> through our Lord Jesus Christ…</a:t>
            </a:r>
          </a:p>
          <a:p>
            <a:pPr>
              <a:spcBef>
                <a:spcPts val="300"/>
              </a:spcBef>
            </a:pPr>
            <a:r>
              <a:rPr lang="en-US" b="1" dirty="0" smtClean="0"/>
              <a:t>Peace of God </a:t>
            </a:r>
            <a:r>
              <a:rPr lang="en-US" dirty="0" smtClean="0"/>
              <a:t>(experiential) </a:t>
            </a:r>
          </a:p>
          <a:p>
            <a:pPr>
              <a:spcBef>
                <a:spcPts val="300"/>
              </a:spcBef>
              <a:buNone/>
            </a:pPr>
            <a:r>
              <a:rPr lang="en-US" b="1" dirty="0" smtClean="0"/>
              <a:t>   Philippians 4:6-7 </a:t>
            </a:r>
            <a:r>
              <a:rPr lang="en-US" dirty="0" smtClean="0"/>
              <a:t>Be anxious for nothing, but in everything by prayer and supplication with thanksgiving let your requests be made known to God. And the </a:t>
            </a:r>
            <a:r>
              <a:rPr lang="en-US" u="sng" dirty="0" smtClean="0"/>
              <a:t>peace of God</a:t>
            </a:r>
            <a:r>
              <a:rPr lang="en-US" dirty="0" smtClean="0"/>
              <a:t>, which surpasses all comprehension, will </a:t>
            </a:r>
            <a:r>
              <a:rPr lang="en-US" u="sng" dirty="0" smtClean="0"/>
              <a:t>guard</a:t>
            </a:r>
            <a:r>
              <a:rPr lang="en-US" dirty="0" smtClean="0"/>
              <a:t> your hearts and your minds in Christ Jesus. </a:t>
            </a:r>
          </a:p>
          <a:p>
            <a:pPr>
              <a:spcBef>
                <a:spcPts val="300"/>
              </a:spcBef>
            </a:pPr>
            <a:r>
              <a:rPr lang="en-US" dirty="0" smtClean="0"/>
              <a:t>Peace: </a:t>
            </a:r>
            <a:r>
              <a:rPr lang="en-US" i="1" dirty="0" err="1" smtClean="0"/>
              <a:t>eirene</a:t>
            </a:r>
            <a:r>
              <a:rPr lang="en-US" i="1" dirty="0" smtClean="0"/>
              <a:t>: </a:t>
            </a:r>
            <a:r>
              <a:rPr lang="en-US" dirty="0" smtClean="0"/>
              <a:t>sense of inner safety and contentment</a:t>
            </a:r>
          </a:p>
          <a:p>
            <a:pPr>
              <a:spcBef>
                <a:spcPts val="300"/>
              </a:spcBef>
            </a:pPr>
            <a:r>
              <a:rPr lang="en-US" dirty="0" smtClean="0"/>
              <a:t>Guard: </a:t>
            </a:r>
            <a:r>
              <a:rPr lang="en-US" i="1" dirty="0" err="1" smtClean="0"/>
              <a:t>phroureo</a:t>
            </a:r>
            <a:r>
              <a:rPr lang="en-US" i="1" dirty="0" smtClean="0"/>
              <a:t>: </a:t>
            </a:r>
            <a:r>
              <a:rPr lang="en-US" dirty="0" smtClean="0"/>
              <a:t>to be a watcher in advance</a:t>
            </a:r>
          </a:p>
          <a:p>
            <a:pPr>
              <a:spcBef>
                <a:spcPts val="300"/>
              </a:spcBef>
            </a:pPr>
            <a:r>
              <a:rPr lang="en-US" dirty="0" smtClean="0"/>
              <a:t>Loss of experiential peace</a:t>
            </a:r>
          </a:p>
          <a:p>
            <a:pPr>
              <a:spcBef>
                <a:spcPts val="300"/>
              </a:spcBef>
              <a:buNone/>
            </a:pPr>
            <a:r>
              <a:rPr lang="en-US" dirty="0" smtClean="0"/>
              <a:t>   1. Unbelief</a:t>
            </a:r>
          </a:p>
          <a:p>
            <a:pPr>
              <a:spcBef>
                <a:spcPts val="300"/>
              </a:spcBef>
              <a:buNone/>
            </a:pPr>
            <a:r>
              <a:rPr lang="en-US" dirty="0" smtClean="0"/>
              <a:t>   2. Guilt</a:t>
            </a:r>
            <a:br>
              <a:rPr lang="en-US" dirty="0" smtClean="0"/>
            </a:br>
            <a:endParaRPr lang="en-US" dirty="0" smtClean="0"/>
          </a:p>
          <a:p>
            <a:endParaRPr lang="en-US" dirty="0"/>
          </a:p>
        </p:txBody>
      </p:sp>
    </p:spTree>
    <p:extLst>
      <p:ext uri="{BB962C8B-B14F-4D97-AF65-F5344CB8AC3E}">
        <p14:creationId xmlns:p14="http://schemas.microsoft.com/office/powerpoint/2010/main" xmlns=""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THE FIRST SOURCE</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lnSpc>
                <a:spcPct val="88000"/>
              </a:lnSpc>
              <a:spcBef>
                <a:spcPts val="200"/>
              </a:spcBef>
            </a:pPr>
            <a:r>
              <a:rPr lang="en-US" b="1" dirty="0" smtClean="0"/>
              <a:t>1.  UNBELIEF (doubt)(weak faith):  </a:t>
            </a:r>
          </a:p>
          <a:p>
            <a:pPr>
              <a:lnSpc>
                <a:spcPct val="88000"/>
              </a:lnSpc>
              <a:spcBef>
                <a:spcPts val="200"/>
              </a:spcBef>
              <a:buNone/>
            </a:pPr>
            <a:r>
              <a:rPr lang="en-US" b="1" dirty="0" smtClean="0"/>
              <a:t>   Romans 14:22-23 </a:t>
            </a:r>
            <a:r>
              <a:rPr lang="en-US" dirty="0" smtClean="0"/>
              <a:t> The faith which you have, have as your own conviction before God. Happy is he who does not condemn himself in what he approves. </a:t>
            </a:r>
          </a:p>
          <a:p>
            <a:pPr>
              <a:lnSpc>
                <a:spcPct val="88000"/>
              </a:lnSpc>
              <a:spcBef>
                <a:spcPts val="200"/>
              </a:spcBef>
              <a:buNone/>
            </a:pPr>
            <a:r>
              <a:rPr lang="en-US" b="1" dirty="0" smtClean="0"/>
              <a:t>   Ephesians 4:14 </a:t>
            </a:r>
            <a:r>
              <a:rPr lang="en-US" dirty="0" smtClean="0"/>
              <a:t>As a result, we are no longer to be children, tossed here and there by waves and carried about by every wind of doctrine, by the trickery of men, by craftiness in deceitful scheming; </a:t>
            </a:r>
          </a:p>
          <a:p>
            <a:pPr>
              <a:lnSpc>
                <a:spcPct val="88000"/>
              </a:lnSpc>
              <a:spcBef>
                <a:spcPts val="200"/>
              </a:spcBef>
              <a:buNone/>
            </a:pPr>
            <a:r>
              <a:rPr lang="en-US" b="1" dirty="0" smtClean="0"/>
              <a:t>   Matthew 14:30-31 </a:t>
            </a:r>
            <a:r>
              <a:rPr lang="en-US" dirty="0" smtClean="0"/>
              <a:t> But seeing the wind, he became frightened, and  beginning to sink, he cried out, "Lord, save me!” Immediately Jesus stretched out His hand and took hold of him, </a:t>
            </a:r>
            <a:r>
              <a:rPr lang="en-US" smtClean="0"/>
              <a:t>and </a:t>
            </a:r>
            <a:r>
              <a:rPr lang="en-US" smtClean="0"/>
              <a:t>said </a:t>
            </a:r>
            <a:r>
              <a:rPr lang="en-US" dirty="0" smtClean="0"/>
              <a:t>to him, "You of little faith, why did you doubt?" </a:t>
            </a:r>
          </a:p>
          <a:p>
            <a:pPr>
              <a:lnSpc>
                <a:spcPct val="88000"/>
              </a:lnSpc>
              <a:spcBef>
                <a:spcPts val="200"/>
              </a:spcBef>
              <a:buNone/>
            </a:pPr>
            <a:r>
              <a:rPr lang="en-US" b="1" dirty="0" smtClean="0"/>
              <a:t>   Hebrews 3:18-19 </a:t>
            </a:r>
            <a:r>
              <a:rPr lang="en-US" dirty="0" smtClean="0"/>
              <a:t> And to whom did He swear that they would not enter His rest, but to those who were disobedient? </a:t>
            </a:r>
            <a:r>
              <a:rPr lang="en-US" i="1" dirty="0" smtClean="0"/>
              <a:t>So</a:t>
            </a:r>
            <a:r>
              <a:rPr lang="en-US" dirty="0" smtClean="0"/>
              <a:t> we see that they were not able to enter because of </a:t>
            </a:r>
            <a:r>
              <a:rPr lang="en-US" u="sng" dirty="0" smtClean="0"/>
              <a:t>unbelief. </a:t>
            </a:r>
            <a:r>
              <a:rPr lang="en-US" dirty="0" smtClean="0"/>
              <a:t/>
            </a:r>
            <a:br>
              <a:rPr lang="en-US" dirty="0" smtClean="0"/>
            </a:b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b="0" dirty="0" smtClean="0">
                <a:solidFill>
                  <a:srgbClr val="76280B"/>
                </a:solidFill>
              </a:rPr>
              <a:t>THE SECOND SOURCE</a:t>
            </a:r>
            <a:endParaRPr lang="en-US"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spcBef>
                <a:spcPts val="300"/>
              </a:spcBef>
            </a:pPr>
            <a:r>
              <a:rPr lang="en-US" b="1" dirty="0" smtClean="0"/>
              <a:t>2.  GUILT</a:t>
            </a:r>
          </a:p>
          <a:p>
            <a:pPr>
              <a:spcBef>
                <a:spcPts val="300"/>
              </a:spcBef>
            </a:pPr>
            <a:r>
              <a:rPr lang="en-US" dirty="0" smtClean="0"/>
              <a:t>There is legitimate reason to feel guilt: when we have done something wrong</a:t>
            </a:r>
          </a:p>
          <a:p>
            <a:pPr>
              <a:spcBef>
                <a:spcPts val="300"/>
              </a:spcBef>
            </a:pPr>
            <a:r>
              <a:rPr lang="en-US" b="1" dirty="0" smtClean="0"/>
              <a:t>1 John 1:8-9 </a:t>
            </a:r>
            <a:r>
              <a:rPr lang="en-US" dirty="0" smtClean="0"/>
              <a:t> If we say that we have no sin, we are deceiving ourselves and the truth is not in us. If we confess our sins, He is faithful and righteous to forgive us our sins and to cleanse us from all unrighteousness. </a:t>
            </a:r>
          </a:p>
          <a:p>
            <a:pPr>
              <a:spcBef>
                <a:spcPts val="300"/>
              </a:spcBef>
            </a:pPr>
            <a:r>
              <a:rPr lang="en-US" b="1" dirty="0" smtClean="0"/>
              <a:t>Psalm 103:12 </a:t>
            </a:r>
            <a:r>
              <a:rPr lang="en-US" dirty="0" smtClean="0"/>
              <a:t> As far as the east is from the west, So far has He removed our transgressions from us. </a:t>
            </a:r>
            <a:br>
              <a:rPr lang="en-US" dirty="0" smtClean="0"/>
            </a:br>
            <a:r>
              <a:rPr lang="en-US" b="1" dirty="0" smtClean="0"/>
              <a:t>Isaiah 43:25 </a:t>
            </a:r>
            <a:r>
              <a:rPr lang="en-US" dirty="0" smtClean="0"/>
              <a:t>"I, even I, am the one who wipes out your transgressions for My own sake, and I will not </a:t>
            </a:r>
            <a:r>
              <a:rPr lang="en-US" u="sng" dirty="0" smtClean="0"/>
              <a:t>remember</a:t>
            </a:r>
            <a:r>
              <a:rPr lang="en-US" dirty="0" smtClean="0"/>
              <a:t> your sins.” </a:t>
            </a:r>
          </a:p>
          <a:p>
            <a:pPr>
              <a:spcBef>
                <a:spcPts val="300"/>
              </a:spcBef>
            </a:pPr>
            <a:r>
              <a:rPr lang="en-US" dirty="0" smtClean="0"/>
              <a:t>Remember: </a:t>
            </a:r>
            <a:r>
              <a:rPr lang="en-US" i="1" dirty="0" err="1" smtClean="0"/>
              <a:t>zakar</a:t>
            </a:r>
            <a:r>
              <a:rPr lang="en-US" i="1" dirty="0" smtClean="0"/>
              <a:t>: </a:t>
            </a:r>
            <a:r>
              <a:rPr lang="en-US" dirty="0" smtClean="0"/>
              <a:t>to bring to remembrance</a:t>
            </a:r>
          </a:p>
          <a:p>
            <a:pPr>
              <a:spcBef>
                <a:spcPts val="300"/>
              </a:spcBef>
            </a:pPr>
            <a:r>
              <a:rPr lang="en-US" dirty="0" smtClean="0"/>
              <a:t>If you have confessed sin, God doesn’t keep bringing it to mind; Satan does!  Satan revels in guilt and condemnation</a:t>
            </a:r>
          </a:p>
          <a:p>
            <a:pPr>
              <a:spcBef>
                <a:spcPts val="300"/>
              </a:spcBef>
            </a:pPr>
            <a:r>
              <a:rPr lang="en-US" b="1" dirty="0" smtClean="0"/>
              <a:t>Romans 8:1</a:t>
            </a:r>
            <a:r>
              <a:rPr lang="en-US" dirty="0" smtClean="0"/>
              <a:t> Therefore there is now no condemnation for those who are in Christ Jesus. </a:t>
            </a:r>
            <a:endParaRPr lang="en-US" dirty="0"/>
          </a:p>
        </p:txBody>
      </p:sp>
    </p:spTree>
    <p:extLst>
      <p:ext uri="{BB962C8B-B14F-4D97-AF65-F5344CB8AC3E}">
        <p14:creationId xmlns:p14="http://schemas.microsoft.com/office/powerpoint/2010/main" xmlns=""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3083</TotalTime>
  <Words>325</Words>
  <Application>Microsoft Office PowerPoint</Application>
  <PresentationFormat>Custom</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5</vt:lpstr>
      <vt:lpstr>WORD FOR THE JOURNEY</vt:lpstr>
      <vt:lpstr>WHILE LOST, SAVED</vt:lpstr>
      <vt:lpstr>GRACE AND MERCY</vt:lpstr>
      <vt:lpstr>SPIRITUALLY POSITIONED</vt:lpstr>
      <vt:lpstr>FAITH EVIDENCED BY WORKS</vt:lpstr>
      <vt:lpstr>LOSS OF PEACE </vt:lpstr>
      <vt:lpstr>THE FIRST SOURCE</vt:lpstr>
      <vt:lpstr>THE SECOND SOURCE</vt:lpstr>
      <vt:lpstr>GRACE, MERCY AND PEACE</vt:lpstr>
      <vt:lpstr>WALKING IN PEACE</vt:lpstr>
      <vt:lpstr>PAUL AS AN EXAMPLE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15</cp:revision>
  <cp:lastPrinted>2018-09-14T13:40:37Z</cp:lastPrinted>
  <dcterms:created xsi:type="dcterms:W3CDTF">2018-08-14T16:05:04Z</dcterms:created>
  <dcterms:modified xsi:type="dcterms:W3CDTF">2018-10-06T19:22:42Z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