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handoutMasterIdLst>
    <p:handoutMasterId r:id="rId15"/>
  </p:handoutMasterIdLst>
  <p:sldIdLst>
    <p:sldId id="256" r:id="rId2"/>
    <p:sldId id="257" r:id="rId3"/>
    <p:sldId id="258" r:id="rId4"/>
    <p:sldId id="264" r:id="rId5"/>
    <p:sldId id="265" r:id="rId6"/>
    <p:sldId id="260" r:id="rId7"/>
    <p:sldId id="261" r:id="rId8"/>
    <p:sldId id="262" r:id="rId9"/>
    <p:sldId id="263" r:id="rId10"/>
    <p:sldId id="267" r:id="rId11"/>
    <p:sldId id="268" r:id="rId12"/>
    <p:sldId id="269" r:id="rId13"/>
  </p:sldIdLst>
  <p:sldSz cx="9144000" cy="6858000" type="screen4x3"/>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14788" y="0"/>
            <a:ext cx="3070225" cy="450850"/>
          </a:xfrm>
          <a:prstGeom prst="rect">
            <a:avLst/>
          </a:prstGeom>
        </p:spPr>
        <p:txBody>
          <a:bodyPr vert="horz" lIns="91440" tIns="45720" rIns="91440" bIns="45720" rtlCol="0"/>
          <a:lstStyle>
            <a:lvl1pPr algn="r">
              <a:defRPr sz="1200"/>
            </a:lvl1pPr>
          </a:lstStyle>
          <a:p>
            <a:fld id="{0E7C086E-FBB5-4E13-96ED-390C5B9896E2}" type="datetimeFigureOut">
              <a:rPr lang="en-US" smtClean="0"/>
              <a:pPr/>
              <a:t>2/19/2013</a:t>
            </a:fld>
            <a:endParaRPr lang="en-US"/>
          </a:p>
        </p:txBody>
      </p:sp>
      <p:sp>
        <p:nvSpPr>
          <p:cNvPr id="4" name="Footer Placeholder 3"/>
          <p:cNvSpPr>
            <a:spLocks noGrp="1"/>
          </p:cNvSpPr>
          <p:nvPr>
            <p:ph type="ftr" sz="quarter" idx="2"/>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14788" y="8572500"/>
            <a:ext cx="3070225" cy="450850"/>
          </a:xfrm>
          <a:prstGeom prst="rect">
            <a:avLst/>
          </a:prstGeom>
        </p:spPr>
        <p:txBody>
          <a:bodyPr vert="horz" lIns="91440" tIns="45720" rIns="91440" bIns="45720" rtlCol="0" anchor="b"/>
          <a:lstStyle>
            <a:lvl1pPr algn="r">
              <a:defRPr sz="1200"/>
            </a:lvl1pPr>
          </a:lstStyle>
          <a:p>
            <a:fld id="{0C21E509-4386-4EA0-8E08-2F1C9A9BA63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225" cy="4508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14788" y="0"/>
            <a:ext cx="3070225" cy="450850"/>
          </a:xfrm>
          <a:prstGeom prst="rect">
            <a:avLst/>
          </a:prstGeom>
        </p:spPr>
        <p:txBody>
          <a:bodyPr vert="horz" lIns="91440" tIns="45720" rIns="91440" bIns="45720" rtlCol="0"/>
          <a:lstStyle>
            <a:lvl1pPr algn="r">
              <a:defRPr sz="1200"/>
            </a:lvl1pPr>
          </a:lstStyle>
          <a:p>
            <a:fld id="{56256DB2-8236-4C99-99A2-A2D3DA219399}" type="datetimeFigureOut">
              <a:rPr lang="en-US" smtClean="0"/>
              <a:pPr/>
              <a:t>2/19/2013</a:t>
            </a:fld>
            <a:endParaRPr lang="en-US"/>
          </a:p>
        </p:txBody>
      </p:sp>
      <p:sp>
        <p:nvSpPr>
          <p:cNvPr id="4" name="Slide Image Placeholder 3"/>
          <p:cNvSpPr>
            <a:spLocks noGrp="1" noRot="1" noChangeAspect="1"/>
          </p:cNvSpPr>
          <p:nvPr>
            <p:ph type="sldImg" idx="2"/>
          </p:nvPr>
        </p:nvSpPr>
        <p:spPr>
          <a:xfrm>
            <a:off x="1287463" y="676275"/>
            <a:ext cx="4511675" cy="3384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286250"/>
            <a:ext cx="5670550" cy="406241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2500"/>
            <a:ext cx="3070225" cy="4508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14788" y="8572500"/>
            <a:ext cx="3070225" cy="450850"/>
          </a:xfrm>
          <a:prstGeom prst="rect">
            <a:avLst/>
          </a:prstGeom>
        </p:spPr>
        <p:txBody>
          <a:bodyPr vert="horz" lIns="91440" tIns="45720" rIns="91440" bIns="45720" rtlCol="0" anchor="b"/>
          <a:lstStyle>
            <a:lvl1pPr algn="r">
              <a:defRPr sz="1200"/>
            </a:lvl1pPr>
          </a:lstStyle>
          <a:p>
            <a:fld id="{9422EA86-2212-4B1E-9BB4-5E7084731A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2AD1B124-71A8-4071-994B-D5CB89310005}" type="datetime1">
              <a:rPr lang="en-US" smtClean="0"/>
              <a:pPr/>
              <a:t>2/19/2013</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80FCD8-6D4B-4716-B22E-FC784A37CC42}" type="datetime1">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B5256FA-70EA-4F30-AA27-D32049ED6560}" type="datetime1">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BC73B0-DFA7-43CC-BCBD-96FAD27FA782}" type="datetime1">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F3933DC-80B3-48E9-9A0A-E4BC36155C6A}" type="datetime1">
              <a:rPr lang="en-US" smtClean="0"/>
              <a:pPr/>
              <a:t>2/19/2013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D2EEC0D-0EA0-4A42-BEE2-6963EF5B9FD4}" type="datetime1">
              <a:rPr lang="en-US" smtClean="0"/>
              <a:pPr/>
              <a:t>2/19/2013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BD185E3-7139-469D-B960-5E08A611EA24}" type="datetime1">
              <a:rPr lang="en-US" smtClean="0"/>
              <a:pPr/>
              <a:t>2/19/2013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06F520F0-D4D2-41EE-A82A-95CAA9A99398}" type="datetime1">
              <a:rPr lang="en-US" smtClean="0"/>
              <a:pPr/>
              <a:t>2/19/2013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5673EF5-A616-49BC-A033-21F0488B3E9D}" type="datetime1">
              <a:rPr lang="en-US" smtClean="0"/>
              <a:pPr/>
              <a:t>2/19/2013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BE20B02-CE8C-4753-A938-0AF6D48A6BA5}" type="datetime1">
              <a:rPr lang="en-US" smtClean="0"/>
              <a:pPr/>
              <a:t>2/19/2013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4FA41FB-0746-4654-A261-9A607C8B3CFC}" type="datetime1">
              <a:rPr lang="en-US" smtClean="0"/>
              <a:pPr/>
              <a:t>2/19/2013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17BEC98-8F74-4C51-9E05-022476D6520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12F2040-F692-46C5-AAEF-82A848359331}" type="datetime1">
              <a:rPr lang="en-US" smtClean="0"/>
              <a:pPr/>
              <a:t>2/19/2013</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217BEC98-8F74-4C51-9E05-022476D6520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32560" y="359898"/>
            <a:ext cx="7406640" cy="1926102"/>
          </a:xfrm>
        </p:spPr>
        <p:txBody>
          <a:bodyPr/>
          <a:lstStyle/>
          <a:p>
            <a:pPr algn="ctr"/>
            <a:r>
              <a:rPr lang="en-US" dirty="0" smtClean="0">
                <a:latin typeface="Tahoma" pitchFamily="34" charset="0"/>
                <a:cs typeface="Tahoma" pitchFamily="34" charset="0"/>
              </a:rPr>
              <a:t>REVERENCE FOR GOD’S PROMISES</a:t>
            </a:r>
            <a:endParaRPr lang="en-US" dirty="0">
              <a:latin typeface="Tahoma" pitchFamily="34" charset="0"/>
              <a:cs typeface="Tahoma" pitchFamily="34" charset="0"/>
            </a:endParaRPr>
          </a:p>
        </p:txBody>
      </p:sp>
      <p:sp>
        <p:nvSpPr>
          <p:cNvPr id="3" name="Subtitle 2"/>
          <p:cNvSpPr>
            <a:spLocks noGrp="1"/>
          </p:cNvSpPr>
          <p:nvPr>
            <p:ph type="subTitle" idx="1"/>
          </p:nvPr>
        </p:nvSpPr>
        <p:spPr>
          <a:xfrm>
            <a:off x="1432560" y="4038600"/>
            <a:ext cx="7406640" cy="2133600"/>
          </a:xfrm>
        </p:spPr>
        <p:txBody>
          <a:bodyPr>
            <a:normAutofit/>
          </a:bodyPr>
          <a:lstStyle/>
          <a:p>
            <a:pPr algn="ctr"/>
            <a:r>
              <a:rPr lang="en-US" sz="2400" dirty="0" err="1" smtClean="0">
                <a:latin typeface="Tahoma" pitchFamily="34" charset="0"/>
                <a:cs typeface="Tahoma" pitchFamily="34" charset="0"/>
              </a:rPr>
              <a:t>JoLynn</a:t>
            </a:r>
            <a:r>
              <a:rPr lang="en-US" sz="2400" dirty="0" smtClean="0">
                <a:latin typeface="Tahoma" pitchFamily="34" charset="0"/>
                <a:cs typeface="Tahoma" pitchFamily="34" charset="0"/>
              </a:rPr>
              <a:t> Gower</a:t>
            </a:r>
          </a:p>
          <a:p>
            <a:pPr algn="ctr"/>
            <a:r>
              <a:rPr lang="en-US" sz="2400" dirty="0" smtClean="0">
                <a:latin typeface="Tahoma" pitchFamily="34" charset="0"/>
                <a:cs typeface="Tahoma" pitchFamily="34" charset="0"/>
              </a:rPr>
              <a:t>352-2458    cell 493-6151</a:t>
            </a:r>
          </a:p>
          <a:p>
            <a:pPr algn="ctr"/>
            <a:r>
              <a:rPr lang="en-US" sz="2400" dirty="0" smtClean="0">
                <a:latin typeface="Tahoma" pitchFamily="34" charset="0"/>
                <a:cs typeface="Tahoma" pitchFamily="34" charset="0"/>
              </a:rPr>
              <a:t>jgower@guardingthetruth.org</a:t>
            </a:r>
            <a:endParaRPr lang="en-US" sz="2400"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ahoma" pitchFamily="34" charset="0"/>
                <a:cs typeface="Tahoma" pitchFamily="34" charset="0"/>
              </a:rPr>
              <a:t>A CREATED BEING</a:t>
            </a:r>
            <a:endParaRPr lang="en-US" dirty="0">
              <a:latin typeface="Tahoma" pitchFamily="34" charset="0"/>
              <a:cs typeface="Tahoma" pitchFamily="34" charset="0"/>
            </a:endParaRPr>
          </a:p>
        </p:txBody>
      </p:sp>
      <p:sp>
        <p:nvSpPr>
          <p:cNvPr id="3" name="Content Placeholder 2"/>
          <p:cNvSpPr>
            <a:spLocks noGrp="1"/>
          </p:cNvSpPr>
          <p:nvPr>
            <p:ph idx="1"/>
          </p:nvPr>
        </p:nvSpPr>
        <p:spPr>
          <a:xfrm>
            <a:off x="990600" y="1447800"/>
            <a:ext cx="8153400" cy="5410200"/>
          </a:xfrm>
        </p:spPr>
        <p:txBody>
          <a:bodyPr>
            <a:normAutofit/>
          </a:bodyPr>
          <a:lstStyle/>
          <a:p>
            <a:r>
              <a:rPr lang="en-US" sz="2800" b="1" dirty="0" smtClean="0">
                <a:latin typeface="Tahoma" pitchFamily="34" charset="0"/>
                <a:cs typeface="Tahoma" pitchFamily="34" charset="0"/>
              </a:rPr>
              <a:t>Ezekiel 28:13 </a:t>
            </a:r>
            <a:r>
              <a:rPr lang="en-US" sz="2800" dirty="0" smtClean="0">
                <a:latin typeface="Tahoma" pitchFamily="34" charset="0"/>
                <a:cs typeface="Tahoma" pitchFamily="34" charset="0"/>
              </a:rPr>
              <a:t>…. And the gold, the workmanship of your settings and sockets, was in you.  On the day that you were created they were prepared. </a:t>
            </a:r>
          </a:p>
          <a:p>
            <a:r>
              <a:rPr lang="en-US" b="1" dirty="0" smtClean="0">
                <a:latin typeface="Tahoma" pitchFamily="34" charset="0"/>
                <a:cs typeface="Tahoma" pitchFamily="34" charset="0"/>
              </a:rPr>
              <a:t>Ezekiel 28:14 </a:t>
            </a:r>
            <a:r>
              <a:rPr lang="en-US" dirty="0" smtClean="0">
                <a:latin typeface="Tahoma" pitchFamily="34" charset="0"/>
                <a:cs typeface="Tahoma" pitchFamily="34" charset="0"/>
              </a:rPr>
              <a:t>"You were the anointed cherub who covers, and I placed you there.”</a:t>
            </a:r>
          </a:p>
          <a:p>
            <a:r>
              <a:rPr lang="en-US" b="1" dirty="0" smtClean="0">
                <a:latin typeface="Tahoma" pitchFamily="34" charset="0"/>
                <a:cs typeface="Tahoma" pitchFamily="34" charset="0"/>
              </a:rPr>
              <a:t>2 Chronicles 5:8  </a:t>
            </a:r>
            <a:r>
              <a:rPr lang="en-US" dirty="0" smtClean="0">
                <a:latin typeface="Tahoma" pitchFamily="34" charset="0"/>
                <a:cs typeface="Tahoma" pitchFamily="34" charset="0"/>
              </a:rPr>
              <a:t>For the cherubim spread their wings over the place of the ark, so that the cherubim made a covering over the ark and its poles. </a:t>
            </a:r>
          </a:p>
          <a:p>
            <a:endParaRPr lang="en-US" dirty="0" smtClean="0">
              <a:latin typeface="Tahoma" pitchFamily="34" charset="0"/>
              <a:cs typeface="Tahoma" pitchFamily="34" charset="0"/>
            </a:endParaRPr>
          </a:p>
          <a:p>
            <a:endParaRPr lang="en-US" dirty="0" smtClean="0">
              <a:latin typeface="Tahoma" pitchFamily="34" charset="0"/>
              <a:cs typeface="Tahoma" pitchFamily="34" charset="0"/>
            </a:endParaRPr>
          </a:p>
          <a:p>
            <a:endParaRPr lang="en-US" dirty="0" smtClean="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lstStyle/>
          <a:p>
            <a:pPr algn="ctr"/>
            <a:r>
              <a:rPr lang="en-US" dirty="0" smtClean="0">
                <a:latin typeface="Tahoma" pitchFamily="34" charset="0"/>
                <a:cs typeface="Tahoma" pitchFamily="34" charset="0"/>
              </a:rPr>
              <a:t>MORE INFO</a:t>
            </a:r>
            <a:endParaRPr lang="en-US" dirty="0">
              <a:latin typeface="Tahoma" pitchFamily="34" charset="0"/>
              <a:cs typeface="Tahoma" pitchFamily="34" charset="0"/>
            </a:endParaRPr>
          </a:p>
        </p:txBody>
      </p:sp>
      <p:sp>
        <p:nvSpPr>
          <p:cNvPr id="3" name="Content Placeholder 2"/>
          <p:cNvSpPr>
            <a:spLocks noGrp="1"/>
          </p:cNvSpPr>
          <p:nvPr>
            <p:ph idx="1"/>
          </p:nvPr>
        </p:nvSpPr>
        <p:spPr>
          <a:xfrm>
            <a:off x="990600" y="1447800"/>
            <a:ext cx="8153400" cy="5410200"/>
          </a:xfrm>
        </p:spPr>
        <p:txBody>
          <a:bodyPr>
            <a:normAutofit fontScale="92500" lnSpcReduction="10000"/>
          </a:bodyPr>
          <a:lstStyle/>
          <a:p>
            <a:r>
              <a:rPr lang="en-US" dirty="0" smtClean="0">
                <a:latin typeface="Tahoma" pitchFamily="34" charset="0"/>
                <a:cs typeface="Tahoma" pitchFamily="34" charset="0"/>
              </a:rPr>
              <a:t>On the holy mountain of God in the midst of the stones of fire (28:14)</a:t>
            </a:r>
          </a:p>
          <a:p>
            <a:r>
              <a:rPr lang="en-US" dirty="0" smtClean="0">
                <a:latin typeface="Tahoma" pitchFamily="34" charset="0"/>
                <a:cs typeface="Tahoma" pitchFamily="34" charset="0"/>
              </a:rPr>
              <a:t> In Eden, the garden of God</a:t>
            </a:r>
          </a:p>
          <a:p>
            <a:r>
              <a:rPr lang="en-US" b="1" dirty="0" smtClean="0">
                <a:latin typeface="Tahoma" pitchFamily="34" charset="0"/>
                <a:cs typeface="Tahoma" pitchFamily="34" charset="0"/>
              </a:rPr>
              <a:t>Ezekiel 28:15-16  </a:t>
            </a:r>
            <a:r>
              <a:rPr lang="en-US" dirty="0" smtClean="0">
                <a:latin typeface="Tahoma" pitchFamily="34" charset="0"/>
                <a:cs typeface="Tahoma" pitchFamily="34" charset="0"/>
              </a:rPr>
              <a:t>"You were blameless in your ways from the day you were created until unrighteousness was found in you.  By the abundance of your trade you were internally filled with violence, and you sinned; therefore I have cast you as profane             from the mountain of God. And I have destroyed you, O covering cherub, from the midst of the stones of fire. </a:t>
            </a:r>
          </a:p>
          <a:p>
            <a:endParaRPr lang="en-US" dirty="0" smtClean="0">
              <a:latin typeface="Tahoma" pitchFamily="34" charset="0"/>
              <a:cs typeface="Tahoma" pitchFamily="34" charset="0"/>
            </a:endParaRPr>
          </a:p>
          <a:p>
            <a:endParaRPr lang="en-US" dirty="0" smtClean="0">
              <a:latin typeface="Tahoma" pitchFamily="34" charset="0"/>
              <a:cs typeface="Tahoma" pitchFamily="34" charset="0"/>
            </a:endParaRPr>
          </a:p>
          <a:p>
            <a:endParaRPr lang="en-US" dirty="0" smtClean="0">
              <a:latin typeface="Tahoma" pitchFamily="34" charset="0"/>
              <a:cs typeface="Tahoma" pitchFamily="34" charset="0"/>
            </a:endParaRPr>
          </a:p>
          <a:p>
            <a:endParaRPr lang="en-US"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0688" cy="1143000"/>
          </a:xfrm>
        </p:spPr>
        <p:txBody>
          <a:bodyPr/>
          <a:lstStyle/>
          <a:p>
            <a:pPr algn="ctr"/>
            <a:r>
              <a:rPr lang="en-US" dirty="0" smtClean="0">
                <a:effectLst/>
                <a:latin typeface="Tahoma" pitchFamily="34" charset="0"/>
                <a:cs typeface="Tahoma" pitchFamily="34" charset="0"/>
              </a:rPr>
              <a:t>DESTRUCTION ASSURED</a:t>
            </a:r>
            <a:endParaRPr lang="en-US" dirty="0">
              <a:effectLst/>
              <a:latin typeface="Tahoma" pitchFamily="34" charset="0"/>
              <a:cs typeface="Tahoma" pitchFamily="34" charset="0"/>
            </a:endParaRPr>
          </a:p>
        </p:txBody>
      </p:sp>
      <p:sp>
        <p:nvSpPr>
          <p:cNvPr id="3" name="Content Placeholder 2"/>
          <p:cNvSpPr>
            <a:spLocks noGrp="1"/>
          </p:cNvSpPr>
          <p:nvPr>
            <p:ph idx="1"/>
          </p:nvPr>
        </p:nvSpPr>
        <p:spPr>
          <a:xfrm>
            <a:off x="990600" y="1447800"/>
            <a:ext cx="8153400" cy="5410200"/>
          </a:xfrm>
        </p:spPr>
        <p:txBody>
          <a:bodyPr>
            <a:normAutofit fontScale="85000" lnSpcReduction="10000"/>
          </a:bodyPr>
          <a:lstStyle/>
          <a:p>
            <a:r>
              <a:rPr lang="en-US" b="1" dirty="0" smtClean="0">
                <a:latin typeface="Tahoma" pitchFamily="34" charset="0"/>
                <a:cs typeface="Tahoma" pitchFamily="34" charset="0"/>
              </a:rPr>
              <a:t>Ezekiel 28:18-19  </a:t>
            </a:r>
            <a:r>
              <a:rPr lang="en-US" dirty="0" smtClean="0">
                <a:latin typeface="Tahoma" pitchFamily="34" charset="0"/>
                <a:cs typeface="Tahoma" pitchFamily="34" charset="0"/>
              </a:rPr>
              <a:t>"By the multitude of your iniquities, in the unrighteousness of your trade you profaned your sanctuaries.  Therefore I have brought fire from the midst of you; It has consumed you, and I have turned you to ashes on the earth in the eyes of all who see you.  All who know you among the peoples are appalled at you; You have become terrified and you will cease to be forever.”</a:t>
            </a:r>
          </a:p>
          <a:p>
            <a:r>
              <a:rPr lang="en-US" b="1" dirty="0" smtClean="0">
                <a:latin typeface="Tahoma" pitchFamily="34" charset="0"/>
                <a:cs typeface="Tahoma" pitchFamily="34" charset="0"/>
              </a:rPr>
              <a:t> Revelation 20:10  </a:t>
            </a:r>
            <a:r>
              <a:rPr lang="en-US" dirty="0" smtClean="0">
                <a:latin typeface="Tahoma" pitchFamily="34" charset="0"/>
                <a:cs typeface="Tahoma" pitchFamily="34" charset="0"/>
              </a:rPr>
              <a:t>And the devil who deceived them was thrown into the lake of fire and brimstone, where the beast and the false prophet are also; and they will be tormented day and night forever and ever.</a:t>
            </a:r>
          </a:p>
          <a:p>
            <a:endParaRPr lang="en-US"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305800" cy="838200"/>
          </a:xfrm>
        </p:spPr>
        <p:txBody>
          <a:bodyPr>
            <a:normAutofit/>
          </a:bodyPr>
          <a:lstStyle/>
          <a:p>
            <a:pPr algn="ctr"/>
            <a:r>
              <a:rPr lang="en-US" dirty="0" smtClean="0">
                <a:latin typeface="Tahoma" pitchFamily="34" charset="0"/>
                <a:cs typeface="Tahoma" pitchFamily="34" charset="0"/>
              </a:rPr>
              <a:t>TYRE’S REBELLION</a:t>
            </a:r>
            <a:endParaRPr lang="en-US" dirty="0">
              <a:latin typeface="Tahoma" pitchFamily="34" charset="0"/>
              <a:cs typeface="Tahoma" pitchFamily="34" charset="0"/>
            </a:endParaRPr>
          </a:p>
        </p:txBody>
      </p:sp>
      <p:sp>
        <p:nvSpPr>
          <p:cNvPr id="3" name="Content Placeholder 2"/>
          <p:cNvSpPr>
            <a:spLocks noGrp="1"/>
          </p:cNvSpPr>
          <p:nvPr>
            <p:ph idx="1"/>
          </p:nvPr>
        </p:nvSpPr>
        <p:spPr>
          <a:xfrm>
            <a:off x="838200" y="1219200"/>
            <a:ext cx="8305800" cy="5638800"/>
          </a:xfrm>
        </p:spPr>
        <p:txBody>
          <a:bodyPr>
            <a:noAutofit/>
          </a:bodyPr>
          <a:lstStyle/>
          <a:p>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upon seeing the collapse or imminent collapse of Jerusalem plans to try to get some of the spoil</a:t>
            </a:r>
          </a:p>
          <a:p>
            <a:r>
              <a:rPr lang="en-US" sz="2800" b="1" dirty="0" smtClean="0">
                <a:solidFill>
                  <a:schemeClr val="tx2">
                    <a:lumMod val="50000"/>
                  </a:schemeClr>
                </a:solidFill>
                <a:latin typeface="Tahoma" pitchFamily="34" charset="0"/>
                <a:cs typeface="Tahoma" pitchFamily="34" charset="0"/>
              </a:rPr>
              <a:t>Ezekiel 26:2-4  </a:t>
            </a:r>
            <a:r>
              <a:rPr lang="en-US" sz="2800" dirty="0" smtClean="0">
                <a:solidFill>
                  <a:schemeClr val="tx2">
                    <a:lumMod val="50000"/>
                  </a:schemeClr>
                </a:solidFill>
                <a:latin typeface="Tahoma" pitchFamily="34" charset="0"/>
                <a:cs typeface="Tahoma" pitchFamily="34" charset="0"/>
              </a:rPr>
              <a:t>"Son of man, because </a:t>
            </a:r>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has said concerning Jerusalem, 'Aha, the gateway of the peoples is broken; it has opened to me. I shall be filled, now that she is laid waste,’  therefore thus says the Lord God, Behold, I am against you, O </a:t>
            </a:r>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and I will bring up many nations against you, as the sea brings up its waves. They will destroy the walls of </a:t>
            </a:r>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and break down her towers; and I will scrape her debris from her and make her a bare rock. </a:t>
            </a: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r>
              <a:rPr lang="en-US" sz="2800" dirty="0" smtClean="0">
                <a:solidFill>
                  <a:schemeClr val="tx2">
                    <a:lumMod val="50000"/>
                  </a:schemeClr>
                </a:solidFill>
                <a:latin typeface="Tahoma" pitchFamily="34" charset="0"/>
                <a:cs typeface="Tahoma" pitchFamily="34" charset="0"/>
              </a:rPr>
              <a:t> </a:t>
            </a:r>
            <a:endParaRPr lang="en-US" sz="2800"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74638"/>
            <a:ext cx="7866888" cy="944562"/>
          </a:xfrm>
        </p:spPr>
        <p:txBody>
          <a:bodyPr/>
          <a:lstStyle/>
          <a:p>
            <a:pPr algn="ctr"/>
            <a:r>
              <a:rPr lang="en-US" dirty="0" smtClean="0"/>
              <a:t>ALL ABOUT TYRE</a:t>
            </a:r>
            <a:endParaRPr lang="en-US" dirty="0"/>
          </a:p>
        </p:txBody>
      </p:sp>
      <p:sp>
        <p:nvSpPr>
          <p:cNvPr id="3" name="Content Placeholder 2"/>
          <p:cNvSpPr>
            <a:spLocks noGrp="1"/>
          </p:cNvSpPr>
          <p:nvPr>
            <p:ph idx="1"/>
          </p:nvPr>
        </p:nvSpPr>
        <p:spPr>
          <a:xfrm>
            <a:off x="914400" y="1295400"/>
            <a:ext cx="8229600" cy="5562600"/>
          </a:xfrm>
        </p:spPr>
        <p:txBody>
          <a:bodyPr>
            <a:normAutofit fontScale="92500" lnSpcReduction="10000"/>
          </a:bodyPr>
          <a:lstStyle/>
          <a:p>
            <a:pPr marL="596646" indent="-514350"/>
            <a:r>
              <a:rPr lang="en-US" sz="2800" dirty="0" smtClean="0">
                <a:solidFill>
                  <a:schemeClr val="tx2">
                    <a:lumMod val="50000"/>
                  </a:schemeClr>
                </a:solidFill>
                <a:latin typeface="Tahoma" pitchFamily="34" charset="0"/>
                <a:cs typeface="Tahoma" pitchFamily="34" charset="0"/>
              </a:rPr>
              <a:t>It’s about to be destroyed by Babylon</a:t>
            </a:r>
          </a:p>
          <a:p>
            <a:pPr marL="596646" indent="-514350"/>
            <a:r>
              <a:rPr lang="en-US" sz="2800" b="1" dirty="0" smtClean="0">
                <a:solidFill>
                  <a:schemeClr val="tx2">
                    <a:lumMod val="50000"/>
                  </a:schemeClr>
                </a:solidFill>
                <a:latin typeface="Tahoma" pitchFamily="34" charset="0"/>
                <a:cs typeface="Tahoma" pitchFamily="34" charset="0"/>
              </a:rPr>
              <a:t>Ezekiel 26:17  </a:t>
            </a:r>
            <a:r>
              <a:rPr lang="en-US" sz="2800" dirty="0" smtClean="0">
                <a:solidFill>
                  <a:schemeClr val="tx2">
                    <a:lumMod val="50000"/>
                  </a:schemeClr>
                </a:solidFill>
                <a:latin typeface="Tahoma" pitchFamily="34" charset="0"/>
                <a:cs typeface="Tahoma" pitchFamily="34" charset="0"/>
              </a:rPr>
              <a:t>“They will take up a lamentation over you and say to you, 'How you have perished, O inhabited one, from the seas, O renowned city, which was mighty on the sea,            she and her inhabitants, who imposed her terror on all her inhabitants!” </a:t>
            </a:r>
          </a:p>
          <a:p>
            <a:pPr marL="596646" indent="-514350"/>
            <a:r>
              <a:rPr lang="en-US" sz="2800" b="1" dirty="0" smtClean="0">
                <a:solidFill>
                  <a:schemeClr val="tx2">
                    <a:lumMod val="50000"/>
                  </a:schemeClr>
                </a:solidFill>
                <a:latin typeface="Tahoma" pitchFamily="34" charset="0"/>
                <a:cs typeface="Tahoma" pitchFamily="34" charset="0"/>
              </a:rPr>
              <a:t>Ezekiel 26:20  </a:t>
            </a:r>
            <a:r>
              <a:rPr lang="en-US" sz="2800" dirty="0" smtClean="0">
                <a:solidFill>
                  <a:schemeClr val="tx2">
                    <a:lumMod val="50000"/>
                  </a:schemeClr>
                </a:solidFill>
                <a:latin typeface="Tahoma" pitchFamily="34" charset="0"/>
                <a:cs typeface="Tahoma" pitchFamily="34" charset="0"/>
              </a:rPr>
              <a:t>…then I will bring you down with those who go down to the pit, to the people of old, and I will make you dwell in the lower parts of the earth, like the ancient waste places, with those who go down to the pit, so that you will not be inhabited; but I will set glory in the land of the living. </a:t>
            </a: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sz="2800" dirty="0" smtClean="0">
              <a:solidFill>
                <a:schemeClr val="tx2">
                  <a:lumMod val="50000"/>
                </a:schemeClr>
              </a:solidFill>
              <a:latin typeface="Tahoma" pitchFamily="34" charset="0"/>
              <a:cs typeface="Tahoma" pitchFamily="34" charset="0"/>
            </a:endParaRPr>
          </a:p>
          <a:p>
            <a:pPr marL="596646" indent="-514350"/>
            <a:endParaRPr lang="en-US" dirty="0" smtClean="0">
              <a:solidFill>
                <a:schemeClr val="tx2">
                  <a:lumMod val="50000"/>
                </a:schemeClr>
              </a:solidFill>
              <a:latin typeface="Tahoma" pitchFamily="34" charset="0"/>
              <a:cs typeface="Tahoma" pitchFamily="34" charset="0"/>
            </a:endParaRPr>
          </a:p>
          <a:p>
            <a:pPr marL="596646" indent="-514350"/>
            <a:endParaRPr lang="en-US" dirty="0" smtClean="0">
              <a:solidFill>
                <a:schemeClr val="tx2">
                  <a:lumMod val="50000"/>
                </a:schemeClr>
              </a:solidFill>
              <a:latin typeface="Tahoma" pitchFamily="34" charset="0"/>
              <a:cs typeface="Tahoma" pitchFamily="34" charset="0"/>
            </a:endParaRPr>
          </a:p>
          <a:p>
            <a:pPr marL="596646" indent="-514350"/>
            <a:endParaRPr lang="en-US" dirty="0" smtClean="0">
              <a:solidFill>
                <a:schemeClr val="tx2">
                  <a:lumMod val="50000"/>
                </a:schemeClr>
              </a:solidFill>
              <a:latin typeface="Tahoma" pitchFamily="34" charset="0"/>
              <a:cs typeface="Tahoma" pitchFamily="34" charset="0"/>
            </a:endParaRPr>
          </a:p>
          <a:p>
            <a:pPr marL="596646" indent="-514350"/>
            <a:endParaRPr lang="en-US" dirty="0" smtClean="0">
              <a:solidFill>
                <a:schemeClr val="tx2">
                  <a:lumMod val="50000"/>
                </a:schemeClr>
              </a:solidFill>
              <a:latin typeface="Tahoma" pitchFamily="34" charset="0"/>
              <a:cs typeface="Tahoma" pitchFamily="34" charset="0"/>
            </a:endParaRPr>
          </a:p>
          <a:p>
            <a:endParaRPr lang="en-US" dirty="0" smtClean="0">
              <a:solidFill>
                <a:schemeClr val="tx2">
                  <a:lumMod val="50000"/>
                </a:schemeClr>
              </a:solidFill>
              <a:latin typeface="Tahoma" pitchFamily="34" charset="0"/>
              <a:cs typeface="Tahoma" pitchFamily="34" charset="0"/>
            </a:endParaRPr>
          </a:p>
          <a:p>
            <a:endParaRPr lang="en-US" dirty="0" smtClean="0">
              <a:solidFill>
                <a:schemeClr val="tx2">
                  <a:lumMod val="50000"/>
                </a:schemeClr>
              </a:solidFill>
              <a:latin typeface="Tahoma" pitchFamily="34" charset="0"/>
              <a:cs typeface="Tahoma" pitchFamily="34" charset="0"/>
            </a:endParaRPr>
          </a:p>
          <a:p>
            <a:endParaRPr lang="en-US" dirty="0" smtClean="0">
              <a:latin typeface="Tahoma" pitchFamily="34" charset="0"/>
              <a:cs typeface="Tahoma" pitchFamily="34" charset="0"/>
            </a:endParaRPr>
          </a:p>
          <a:p>
            <a:endParaRPr lang="en-US" dirty="0" smtClean="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0"/>
            <a:ext cx="7498080" cy="990600"/>
          </a:xfrm>
        </p:spPr>
        <p:txBody>
          <a:bodyPr>
            <a:normAutofit/>
          </a:bodyPr>
          <a:lstStyle/>
          <a:p>
            <a:pPr algn="ctr"/>
            <a:r>
              <a:rPr lang="en-US" dirty="0" smtClean="0"/>
              <a:t>WHERE IS TYRE?</a:t>
            </a:r>
            <a:endParaRPr lang="en-US" dirty="0"/>
          </a:p>
        </p:txBody>
      </p:sp>
      <p:sp>
        <p:nvSpPr>
          <p:cNvPr id="4" name="Slide Number Placeholder 3"/>
          <p:cNvSpPr>
            <a:spLocks noGrp="1"/>
          </p:cNvSpPr>
          <p:nvPr>
            <p:ph type="sldNum" sz="quarter" idx="12"/>
          </p:nvPr>
        </p:nvSpPr>
        <p:spPr/>
        <p:txBody>
          <a:bodyPr/>
          <a:lstStyle/>
          <a:p>
            <a:fld id="{217BEC98-8F74-4C51-9E05-022476D6520C}" type="slidenum">
              <a:rPr lang="en-US" smtClean="0"/>
              <a:pPr/>
              <a:t>4</a:t>
            </a:fld>
            <a:endParaRPr lang="en-US"/>
          </a:p>
        </p:txBody>
      </p:sp>
      <p:pic>
        <p:nvPicPr>
          <p:cNvPr id="1026" name="Picture 2"/>
          <p:cNvPicPr>
            <a:picLocks noGrp="1" noChangeAspect="1" noChangeArrowheads="1"/>
          </p:cNvPicPr>
          <p:nvPr>
            <p:ph idx="1"/>
          </p:nvPr>
        </p:nvPicPr>
        <p:blipFill>
          <a:blip r:embed="rId2" cstate="print"/>
          <a:srcRect/>
          <a:stretch>
            <a:fillRect/>
          </a:stretch>
        </p:blipFill>
        <p:spPr bwMode="auto">
          <a:xfrm>
            <a:off x="5029200" y="914400"/>
            <a:ext cx="3581400" cy="5671901"/>
          </a:xfrm>
          <a:prstGeom prst="rect">
            <a:avLst/>
          </a:prstGeom>
          <a:noFill/>
          <a:ln w="9525">
            <a:noFill/>
            <a:miter lim="800000"/>
            <a:headEnd/>
            <a:tailEnd/>
          </a:ln>
        </p:spPr>
      </p:pic>
      <p:sp>
        <p:nvSpPr>
          <p:cNvPr id="6" name="TextBox 5"/>
          <p:cNvSpPr txBox="1"/>
          <p:nvPr/>
        </p:nvSpPr>
        <p:spPr>
          <a:xfrm>
            <a:off x="914400" y="990600"/>
            <a:ext cx="4311923" cy="5701561"/>
          </a:xfrm>
          <a:prstGeom prst="rect">
            <a:avLst/>
          </a:prstGeom>
          <a:noFill/>
        </p:spPr>
        <p:txBody>
          <a:bodyPr wrap="square" rtlCol="0">
            <a:spAutoFit/>
          </a:bodyPr>
          <a:lstStyle/>
          <a:p>
            <a:pPr>
              <a:lnSpc>
                <a:spcPct val="90000"/>
              </a:lnSpc>
            </a:pPr>
            <a:r>
              <a:rPr lang="en-US" sz="2700" dirty="0" err="1" smtClean="0">
                <a:latin typeface="Tahoma" pitchFamily="34" charset="0"/>
                <a:cs typeface="Tahoma" pitchFamily="34" charset="0"/>
              </a:rPr>
              <a:t>Tyre</a:t>
            </a:r>
            <a:r>
              <a:rPr lang="en-US" sz="2700" dirty="0" smtClean="0">
                <a:latin typeface="Tahoma" pitchFamily="34" charset="0"/>
                <a:cs typeface="Tahoma" pitchFamily="34" charset="0"/>
              </a:rPr>
              <a:t> is located in modern </a:t>
            </a:r>
          </a:p>
          <a:p>
            <a:pPr>
              <a:lnSpc>
                <a:spcPct val="90000"/>
              </a:lnSpc>
            </a:pPr>
            <a:r>
              <a:rPr lang="en-US" sz="2700" dirty="0" smtClean="0">
                <a:latin typeface="Tahoma" pitchFamily="34" charset="0"/>
                <a:cs typeface="Tahoma" pitchFamily="34" charset="0"/>
              </a:rPr>
              <a:t>day Lebanon.  We know </a:t>
            </a:r>
          </a:p>
          <a:p>
            <a:pPr>
              <a:lnSpc>
                <a:spcPct val="90000"/>
              </a:lnSpc>
            </a:pPr>
            <a:r>
              <a:rPr lang="en-US" sz="2700" dirty="0" smtClean="0">
                <a:latin typeface="Tahoma" pitchFamily="34" charset="0"/>
                <a:cs typeface="Tahoma" pitchFamily="34" charset="0"/>
              </a:rPr>
              <a:t>the people group as </a:t>
            </a:r>
          </a:p>
          <a:p>
            <a:pPr>
              <a:lnSpc>
                <a:spcPct val="90000"/>
              </a:lnSpc>
            </a:pPr>
            <a:r>
              <a:rPr lang="en-US" sz="2700" dirty="0" smtClean="0">
                <a:latin typeface="Tahoma" pitchFamily="34" charset="0"/>
                <a:cs typeface="Tahoma" pitchFamily="34" charset="0"/>
              </a:rPr>
              <a:t>Phoenicians.  The city was </a:t>
            </a:r>
          </a:p>
          <a:p>
            <a:pPr>
              <a:lnSpc>
                <a:spcPct val="90000"/>
              </a:lnSpc>
            </a:pPr>
            <a:r>
              <a:rPr lang="en-US" sz="2700" dirty="0" smtClean="0">
                <a:latin typeface="Tahoma" pitchFamily="34" charset="0"/>
                <a:cs typeface="Tahoma" pitchFamily="34" charset="0"/>
              </a:rPr>
              <a:t>founded by Sidon and for</a:t>
            </a:r>
          </a:p>
          <a:p>
            <a:pPr>
              <a:lnSpc>
                <a:spcPct val="90000"/>
              </a:lnSpc>
            </a:pPr>
            <a:r>
              <a:rPr lang="en-US" sz="2700" dirty="0" smtClean="0">
                <a:latin typeface="Tahoma" pitchFamily="34" charset="0"/>
                <a:cs typeface="Tahoma" pitchFamily="34" charset="0"/>
              </a:rPr>
              <a:t>many years ruled by it.</a:t>
            </a:r>
          </a:p>
          <a:p>
            <a:pPr>
              <a:lnSpc>
                <a:spcPct val="90000"/>
              </a:lnSpc>
            </a:pPr>
            <a:r>
              <a:rPr lang="en-US" sz="2700" dirty="0" smtClean="0">
                <a:latin typeface="Tahoma" pitchFamily="34" charset="0"/>
                <a:cs typeface="Tahoma" pitchFamily="34" charset="0"/>
              </a:rPr>
              <a:t>The city included a main-</a:t>
            </a:r>
            <a:br>
              <a:rPr lang="en-US" sz="2700" dirty="0" smtClean="0">
                <a:latin typeface="Tahoma" pitchFamily="34" charset="0"/>
                <a:cs typeface="Tahoma" pitchFamily="34" charset="0"/>
              </a:rPr>
            </a:br>
            <a:r>
              <a:rPr lang="en-US" sz="2700" dirty="0" smtClean="0">
                <a:latin typeface="Tahoma" pitchFamily="34" charset="0"/>
                <a:cs typeface="Tahoma" pitchFamily="34" charset="0"/>
              </a:rPr>
              <a:t>land port and an island </a:t>
            </a:r>
          </a:p>
          <a:p>
            <a:pPr>
              <a:lnSpc>
                <a:spcPct val="90000"/>
              </a:lnSpc>
            </a:pPr>
            <a:r>
              <a:rPr lang="en-US" sz="2700" dirty="0" smtClean="0">
                <a:latin typeface="Tahoma" pitchFamily="34" charset="0"/>
                <a:cs typeface="Tahoma" pitchFamily="34" charset="0"/>
              </a:rPr>
              <a:t>offshore.  Hiram was a</a:t>
            </a:r>
          </a:p>
          <a:p>
            <a:pPr>
              <a:lnSpc>
                <a:spcPct val="90000"/>
              </a:lnSpc>
            </a:pPr>
            <a:r>
              <a:rPr lang="en-US" sz="2700" dirty="0" smtClean="0">
                <a:latin typeface="Tahoma" pitchFamily="34" charset="0"/>
                <a:cs typeface="Tahoma" pitchFamily="34" charset="0"/>
              </a:rPr>
              <a:t>trading partner of David</a:t>
            </a:r>
          </a:p>
          <a:p>
            <a:pPr>
              <a:lnSpc>
                <a:spcPct val="90000"/>
              </a:lnSpc>
            </a:pPr>
            <a:r>
              <a:rPr lang="en-US" sz="2700" dirty="0" smtClean="0">
                <a:latin typeface="Tahoma" pitchFamily="34" charset="0"/>
                <a:cs typeface="Tahoma" pitchFamily="34" charset="0"/>
              </a:rPr>
              <a:t>and Solomon. Jezebel, </a:t>
            </a:r>
          </a:p>
          <a:p>
            <a:pPr>
              <a:lnSpc>
                <a:spcPct val="90000"/>
              </a:lnSpc>
            </a:pPr>
            <a:r>
              <a:rPr lang="en-US" sz="2700" dirty="0" smtClean="0">
                <a:latin typeface="Tahoma" pitchFamily="34" charset="0"/>
                <a:cs typeface="Tahoma" pitchFamily="34" charset="0"/>
              </a:rPr>
              <a:t>wife of King Ahab, was the</a:t>
            </a:r>
          </a:p>
          <a:p>
            <a:pPr>
              <a:lnSpc>
                <a:spcPct val="90000"/>
              </a:lnSpc>
            </a:pPr>
            <a:r>
              <a:rPr lang="en-US" sz="2700" dirty="0" smtClean="0">
                <a:latin typeface="Tahoma" pitchFamily="34" charset="0"/>
                <a:cs typeface="Tahoma" pitchFamily="34" charset="0"/>
              </a:rPr>
              <a:t>daughter of </a:t>
            </a:r>
            <a:r>
              <a:rPr lang="en-US" sz="2700" dirty="0" err="1" smtClean="0">
                <a:latin typeface="Tahoma" pitchFamily="34" charset="0"/>
                <a:cs typeface="Tahoma" pitchFamily="34" charset="0"/>
              </a:rPr>
              <a:t>Ethbaal</a:t>
            </a:r>
            <a:r>
              <a:rPr lang="en-US" sz="2700" dirty="0" smtClean="0">
                <a:latin typeface="Tahoma" pitchFamily="34" charset="0"/>
                <a:cs typeface="Tahoma" pitchFamily="34" charset="0"/>
              </a:rPr>
              <a:t>, king</a:t>
            </a:r>
          </a:p>
          <a:p>
            <a:pPr>
              <a:lnSpc>
                <a:spcPct val="90000"/>
              </a:lnSpc>
            </a:pPr>
            <a:r>
              <a:rPr lang="en-US" sz="2700" dirty="0" smtClean="0">
                <a:latin typeface="Tahoma" pitchFamily="34" charset="0"/>
                <a:cs typeface="Tahoma" pitchFamily="34" charset="0"/>
              </a:rPr>
              <a:t>of </a:t>
            </a:r>
            <a:r>
              <a:rPr lang="en-US" sz="2700" dirty="0" err="1" smtClean="0">
                <a:latin typeface="Tahoma" pitchFamily="34" charset="0"/>
                <a:cs typeface="Tahoma" pitchFamily="34" charset="0"/>
              </a:rPr>
              <a:t>Tyre</a:t>
            </a:r>
            <a:r>
              <a:rPr lang="en-US" sz="2700" dirty="0" smtClean="0">
                <a:latin typeface="Tahoma" pitchFamily="34" charset="0"/>
                <a:cs typeface="Tahoma" pitchFamily="34" charset="0"/>
              </a:rPr>
              <a:t> and Sidon and priest of </a:t>
            </a:r>
            <a:r>
              <a:rPr lang="en-US" sz="2700" dirty="0" err="1" smtClean="0">
                <a:latin typeface="Tahoma" pitchFamily="34" charset="0"/>
                <a:cs typeface="Tahoma" pitchFamily="34" charset="0"/>
              </a:rPr>
              <a:t>ba’al</a:t>
            </a:r>
            <a:endParaRPr lang="en-US" sz="2700" dirty="0" smtClean="0">
              <a:latin typeface="Tahoma" pitchFamily="34" charset="0"/>
              <a:cs typeface="Tahom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944562"/>
          </a:xfrm>
        </p:spPr>
        <p:txBody>
          <a:bodyPr/>
          <a:lstStyle/>
          <a:p>
            <a:pPr algn="ctr"/>
            <a:r>
              <a:rPr lang="en-US" dirty="0" smtClean="0">
                <a:latin typeface="Tahoma" pitchFamily="34" charset="0"/>
                <a:cs typeface="Tahoma" pitchFamily="34" charset="0"/>
              </a:rPr>
              <a:t>WHO ARMED TYRE?</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295400"/>
            <a:ext cx="8229600" cy="5562600"/>
          </a:xfrm>
        </p:spPr>
        <p:txBody>
          <a:bodyPr>
            <a:normAutofit/>
          </a:bodyPr>
          <a:lstStyle/>
          <a:p>
            <a:r>
              <a:rPr lang="en-US" sz="2800" b="1" dirty="0" smtClean="0">
                <a:solidFill>
                  <a:schemeClr val="tx2">
                    <a:lumMod val="50000"/>
                  </a:schemeClr>
                </a:solidFill>
                <a:latin typeface="Tahoma" pitchFamily="34" charset="0"/>
                <a:cs typeface="Tahoma" pitchFamily="34" charset="0"/>
              </a:rPr>
              <a:t>Ezekiel 27:10-11  “</a:t>
            </a:r>
            <a:r>
              <a:rPr lang="en-US" sz="2800" dirty="0" smtClean="0">
                <a:solidFill>
                  <a:schemeClr val="tx2">
                    <a:lumMod val="50000"/>
                  </a:schemeClr>
                </a:solidFill>
                <a:latin typeface="Tahoma" pitchFamily="34" charset="0"/>
                <a:cs typeface="Tahoma" pitchFamily="34" charset="0"/>
              </a:rPr>
              <a:t>Persia and </a:t>
            </a:r>
            <a:r>
              <a:rPr lang="en-US" sz="2800" dirty="0" err="1" smtClean="0">
                <a:solidFill>
                  <a:schemeClr val="tx2">
                    <a:lumMod val="50000"/>
                  </a:schemeClr>
                </a:solidFill>
                <a:latin typeface="Tahoma" pitchFamily="34" charset="0"/>
                <a:cs typeface="Tahoma" pitchFamily="34" charset="0"/>
              </a:rPr>
              <a:t>Lud</a:t>
            </a:r>
            <a:r>
              <a:rPr lang="en-US" sz="2800" dirty="0" smtClean="0">
                <a:solidFill>
                  <a:schemeClr val="tx2">
                    <a:lumMod val="50000"/>
                  </a:schemeClr>
                </a:solidFill>
                <a:latin typeface="Tahoma" pitchFamily="34" charset="0"/>
                <a:cs typeface="Tahoma" pitchFamily="34" charset="0"/>
              </a:rPr>
              <a:t> and Put were in your army, your men of war. They hung shield and helmet in you; they set forth your splendor.  The sons of </a:t>
            </a:r>
            <a:r>
              <a:rPr lang="en-US" sz="2800" dirty="0" err="1" smtClean="0">
                <a:solidFill>
                  <a:schemeClr val="tx2">
                    <a:lumMod val="50000"/>
                  </a:schemeClr>
                </a:solidFill>
                <a:latin typeface="Tahoma" pitchFamily="34" charset="0"/>
                <a:cs typeface="Tahoma" pitchFamily="34" charset="0"/>
              </a:rPr>
              <a:t>Arvad</a:t>
            </a:r>
            <a:r>
              <a:rPr lang="en-US" sz="2800" dirty="0" smtClean="0">
                <a:solidFill>
                  <a:schemeClr val="tx2">
                    <a:lumMod val="50000"/>
                  </a:schemeClr>
                </a:solidFill>
                <a:latin typeface="Tahoma" pitchFamily="34" charset="0"/>
                <a:cs typeface="Tahoma" pitchFamily="34" charset="0"/>
              </a:rPr>
              <a:t> and your army were on your walls, all around, and the </a:t>
            </a:r>
            <a:r>
              <a:rPr lang="en-US" sz="2800" dirty="0" err="1" smtClean="0">
                <a:solidFill>
                  <a:schemeClr val="tx2">
                    <a:lumMod val="50000"/>
                  </a:schemeClr>
                </a:solidFill>
                <a:latin typeface="Tahoma" pitchFamily="34" charset="0"/>
                <a:cs typeface="Tahoma" pitchFamily="34" charset="0"/>
              </a:rPr>
              <a:t>Gammadim</a:t>
            </a:r>
            <a:r>
              <a:rPr lang="en-US" sz="2800" dirty="0" smtClean="0">
                <a:solidFill>
                  <a:schemeClr val="tx2">
                    <a:lumMod val="50000"/>
                  </a:schemeClr>
                </a:solidFill>
                <a:latin typeface="Tahoma" pitchFamily="34" charset="0"/>
                <a:cs typeface="Tahoma" pitchFamily="34" charset="0"/>
              </a:rPr>
              <a:t> were in your towers. They hung their shields on your walls all around; they perfected your beauty.” </a:t>
            </a:r>
          </a:p>
          <a:p>
            <a:r>
              <a:rPr lang="en-US" sz="2800" dirty="0" smtClean="0">
                <a:solidFill>
                  <a:schemeClr val="tx2">
                    <a:lumMod val="50000"/>
                  </a:schemeClr>
                </a:solidFill>
                <a:latin typeface="Tahoma" pitchFamily="34" charset="0"/>
                <a:cs typeface="Tahoma" pitchFamily="34" charset="0"/>
              </a:rPr>
              <a:t>Persia = Iran; </a:t>
            </a:r>
            <a:r>
              <a:rPr lang="en-US" sz="2800" dirty="0" err="1" smtClean="0">
                <a:solidFill>
                  <a:schemeClr val="tx2">
                    <a:lumMod val="50000"/>
                  </a:schemeClr>
                </a:solidFill>
                <a:latin typeface="Tahoma" pitchFamily="34" charset="0"/>
                <a:cs typeface="Tahoma" pitchFamily="34" charset="0"/>
              </a:rPr>
              <a:t>Lud</a:t>
            </a:r>
            <a:r>
              <a:rPr lang="en-US" sz="2800" dirty="0" smtClean="0">
                <a:solidFill>
                  <a:schemeClr val="tx2">
                    <a:lumMod val="50000"/>
                  </a:schemeClr>
                </a:solidFill>
                <a:latin typeface="Tahoma" pitchFamily="34" charset="0"/>
                <a:cs typeface="Tahoma" pitchFamily="34" charset="0"/>
              </a:rPr>
              <a:t> = </a:t>
            </a:r>
            <a:r>
              <a:rPr lang="en-US" sz="2800" dirty="0" smtClean="0">
                <a:solidFill>
                  <a:schemeClr val="tx2">
                    <a:lumMod val="50000"/>
                  </a:schemeClr>
                </a:solidFill>
                <a:latin typeface="Tahoma" pitchFamily="34" charset="0"/>
                <a:cs typeface="Tahoma" pitchFamily="34" charset="0"/>
              </a:rPr>
              <a:t>W. Turkey  </a:t>
            </a:r>
            <a:r>
              <a:rPr lang="en-US" sz="2800" dirty="0" smtClean="0">
                <a:solidFill>
                  <a:schemeClr val="tx2">
                    <a:lumMod val="50000"/>
                  </a:schemeClr>
                </a:solidFill>
                <a:latin typeface="Tahoma" pitchFamily="34" charset="0"/>
                <a:cs typeface="Tahoma" pitchFamily="34" charset="0"/>
              </a:rPr>
              <a:t>Put </a:t>
            </a:r>
            <a:r>
              <a:rPr lang="en-US" sz="2800" smtClean="0">
                <a:solidFill>
                  <a:schemeClr val="tx2">
                    <a:lumMod val="50000"/>
                  </a:schemeClr>
                </a:solidFill>
                <a:latin typeface="Tahoma" pitchFamily="34" charset="0"/>
                <a:cs typeface="Tahoma" pitchFamily="34" charset="0"/>
              </a:rPr>
              <a:t>= </a:t>
            </a:r>
            <a:r>
              <a:rPr lang="en-US" sz="2800" smtClean="0">
                <a:solidFill>
                  <a:schemeClr val="tx2">
                    <a:lumMod val="50000"/>
                  </a:schemeClr>
                </a:solidFill>
                <a:latin typeface="Tahoma" pitchFamily="34" charset="0"/>
                <a:cs typeface="Tahoma" pitchFamily="34" charset="0"/>
              </a:rPr>
              <a:t>Libya</a:t>
            </a:r>
            <a:endParaRPr lang="en-US" sz="2800" dirty="0" smtClean="0">
              <a:solidFill>
                <a:schemeClr val="tx2">
                  <a:lumMod val="50000"/>
                </a:schemeClr>
              </a:solidFill>
              <a:latin typeface="Tahoma" pitchFamily="34" charset="0"/>
              <a:cs typeface="Tahoma" pitchFamily="34" charset="0"/>
            </a:endParaRPr>
          </a:p>
          <a:p>
            <a:r>
              <a:rPr lang="en-US" sz="2800" dirty="0" err="1" smtClean="0">
                <a:solidFill>
                  <a:schemeClr val="tx2">
                    <a:lumMod val="50000"/>
                  </a:schemeClr>
                </a:solidFill>
                <a:latin typeface="Tahoma" pitchFamily="34" charset="0"/>
                <a:cs typeface="Tahoma" pitchFamily="34" charset="0"/>
              </a:rPr>
              <a:t>Arvad</a:t>
            </a:r>
            <a:r>
              <a:rPr lang="en-US" sz="2800" dirty="0" smtClean="0">
                <a:solidFill>
                  <a:schemeClr val="tx2">
                    <a:lumMod val="50000"/>
                  </a:schemeClr>
                </a:solidFill>
                <a:latin typeface="Tahoma" pitchFamily="34" charset="0"/>
                <a:cs typeface="Tahoma" pitchFamily="34" charset="0"/>
              </a:rPr>
              <a:t> = </a:t>
            </a:r>
            <a:r>
              <a:rPr lang="en-US" sz="2800" dirty="0" err="1" smtClean="0">
                <a:solidFill>
                  <a:schemeClr val="tx2">
                    <a:lumMod val="50000"/>
                  </a:schemeClr>
                </a:solidFill>
                <a:latin typeface="Tahoma" pitchFamily="34" charset="0"/>
                <a:cs typeface="Tahoma" pitchFamily="34" charset="0"/>
              </a:rPr>
              <a:t>Ruad</a:t>
            </a:r>
            <a:r>
              <a:rPr lang="en-US" sz="2800" dirty="0" smtClean="0">
                <a:solidFill>
                  <a:schemeClr val="tx2">
                    <a:lumMod val="50000"/>
                  </a:schemeClr>
                </a:solidFill>
                <a:latin typeface="Tahoma" pitchFamily="34" charset="0"/>
                <a:cs typeface="Tahoma" pitchFamily="34" charset="0"/>
              </a:rPr>
              <a:t>, island off of Lebanon</a:t>
            </a:r>
          </a:p>
          <a:p>
            <a:r>
              <a:rPr lang="en-US" sz="2800" dirty="0" err="1" smtClean="0">
                <a:solidFill>
                  <a:schemeClr val="tx2">
                    <a:lumMod val="50000"/>
                  </a:schemeClr>
                </a:solidFill>
                <a:latin typeface="Tahoma" pitchFamily="34" charset="0"/>
                <a:cs typeface="Tahoma" pitchFamily="34" charset="0"/>
              </a:rPr>
              <a:t>Gammadim</a:t>
            </a:r>
            <a:r>
              <a:rPr lang="en-US" sz="2800" dirty="0" smtClean="0">
                <a:solidFill>
                  <a:schemeClr val="tx2">
                    <a:lumMod val="50000"/>
                  </a:schemeClr>
                </a:solidFill>
                <a:latin typeface="Tahoma" pitchFamily="34" charset="0"/>
                <a:cs typeface="Tahoma" pitchFamily="34" charset="0"/>
              </a:rPr>
              <a:t> were Phoenician warriors (Seals)</a:t>
            </a:r>
          </a:p>
          <a:p>
            <a:endParaRPr lang="en-US" sz="2800" dirty="0" smtClean="0">
              <a:solidFill>
                <a:schemeClr val="tx2">
                  <a:lumMod val="50000"/>
                </a:schemeClr>
              </a:solidFill>
              <a:latin typeface="Tahoma" pitchFamily="34" charset="0"/>
              <a:cs typeface="Tahoma" pitchFamily="34" charset="0"/>
            </a:endParaRPr>
          </a:p>
          <a:p>
            <a:endParaRPr lang="en-US" sz="2800" dirty="0" smtClean="0">
              <a:latin typeface="Tahoma" pitchFamily="34" charset="0"/>
              <a:cs typeface="Tahoma" pitchFamily="34" charset="0"/>
            </a:endParaRPr>
          </a:p>
          <a:p>
            <a:endParaRPr lang="en-US" sz="2800" dirty="0" smtClean="0">
              <a:latin typeface="Tahoma" pitchFamily="34" charset="0"/>
              <a:cs typeface="Tahoma" pitchFamily="34" charset="0"/>
            </a:endParaRPr>
          </a:p>
          <a:p>
            <a:endParaRPr lang="en-US" sz="2800" dirty="0">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lstStyle/>
          <a:p>
            <a:pPr algn="ctr"/>
            <a:r>
              <a:rPr lang="en-US" dirty="0" smtClean="0">
                <a:latin typeface="Tahoma" pitchFamily="34" charset="0"/>
                <a:cs typeface="Tahoma" pitchFamily="34" charset="0"/>
              </a:rPr>
              <a:t>TIME OF EZEKIEL’S WRITING</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447800"/>
            <a:ext cx="8229600" cy="5410200"/>
          </a:xfrm>
        </p:spPr>
        <p:txBody>
          <a:bodyPr>
            <a:normAutofit/>
          </a:bodyPr>
          <a:lstStyle/>
          <a:p>
            <a:r>
              <a:rPr lang="en-US" sz="2800" dirty="0" smtClean="0">
                <a:solidFill>
                  <a:schemeClr val="tx2">
                    <a:lumMod val="50000"/>
                  </a:schemeClr>
                </a:solidFill>
                <a:latin typeface="Tahoma" pitchFamily="34" charset="0"/>
                <a:cs typeface="Tahoma" pitchFamily="34" charset="0"/>
              </a:rPr>
              <a:t>At this time, the Northern Kingdom had fallen</a:t>
            </a:r>
          </a:p>
          <a:p>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continued trading with Judah</a:t>
            </a:r>
          </a:p>
          <a:p>
            <a:r>
              <a:rPr lang="en-US" sz="2800" dirty="0" smtClean="0">
                <a:solidFill>
                  <a:schemeClr val="tx2">
                    <a:lumMod val="50000"/>
                  </a:schemeClr>
                </a:solidFill>
                <a:latin typeface="Tahoma" pitchFamily="34" charset="0"/>
                <a:cs typeface="Tahoma" pitchFamily="34" charset="0"/>
              </a:rPr>
              <a:t>You would have hoped that a trading partner would be an ally, but clearly this wasn’t the case</a:t>
            </a:r>
          </a:p>
          <a:p>
            <a:r>
              <a:rPr lang="en-US" sz="2800" dirty="0" err="1" smtClean="0">
                <a:solidFill>
                  <a:schemeClr val="tx2">
                    <a:lumMod val="50000"/>
                  </a:schemeClr>
                </a:solidFill>
                <a:latin typeface="Tahoma" pitchFamily="34" charset="0"/>
                <a:cs typeface="Tahoma" pitchFamily="34" charset="0"/>
              </a:rPr>
              <a:t>Tyre’s</a:t>
            </a:r>
            <a:r>
              <a:rPr lang="en-US" sz="2800" dirty="0" smtClean="0">
                <a:solidFill>
                  <a:schemeClr val="tx2">
                    <a:lumMod val="50000"/>
                  </a:schemeClr>
                </a:solidFill>
                <a:latin typeface="Tahoma" pitchFamily="34" charset="0"/>
                <a:cs typeface="Tahoma" pitchFamily="34" charset="0"/>
              </a:rPr>
              <a:t> attitude was “what can I get out of Judah’s demise?”  “What’s in it for me?”</a:t>
            </a:r>
          </a:p>
          <a:p>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had a human king</a:t>
            </a:r>
          </a:p>
          <a:p>
            <a:r>
              <a:rPr lang="en-US" sz="2800" dirty="0" err="1" smtClean="0">
                <a:solidFill>
                  <a:schemeClr val="tx2">
                    <a:lumMod val="50000"/>
                  </a:schemeClr>
                </a:solidFill>
                <a:latin typeface="Tahoma" pitchFamily="34" charset="0"/>
                <a:cs typeface="Tahoma" pitchFamily="34" charset="0"/>
              </a:rPr>
              <a:t>Tyre</a:t>
            </a:r>
            <a:r>
              <a:rPr lang="en-US" sz="2800" dirty="0" smtClean="0">
                <a:solidFill>
                  <a:schemeClr val="tx2">
                    <a:lumMod val="50000"/>
                  </a:schemeClr>
                </a:solidFill>
                <a:latin typeface="Tahoma" pitchFamily="34" charset="0"/>
                <a:cs typeface="Tahoma" pitchFamily="34" charset="0"/>
              </a:rPr>
              <a:t> also had another ruler who had nothing good in mind and wasn’t human</a:t>
            </a:r>
            <a:endParaRPr lang="en-US" sz="2800" dirty="0">
              <a:solidFill>
                <a:schemeClr val="tx2">
                  <a:lumMod val="5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868362"/>
          </a:xfrm>
        </p:spPr>
        <p:txBody>
          <a:bodyPr/>
          <a:lstStyle/>
          <a:p>
            <a:pPr algn="ctr"/>
            <a:r>
              <a:rPr lang="en-US" dirty="0" smtClean="0">
                <a:latin typeface="Tahoma" pitchFamily="34" charset="0"/>
                <a:cs typeface="Tahoma" pitchFamily="34" charset="0"/>
              </a:rPr>
              <a:t>PLACES WHERE WE SEE SATAN</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219200"/>
            <a:ext cx="8229600" cy="5638800"/>
          </a:xfrm>
        </p:spPr>
        <p:txBody>
          <a:bodyPr>
            <a:normAutofit/>
          </a:bodyPr>
          <a:lstStyle/>
          <a:p>
            <a:r>
              <a:rPr lang="en-US" sz="2800" dirty="0" smtClean="0">
                <a:solidFill>
                  <a:schemeClr val="bg2">
                    <a:lumMod val="10000"/>
                  </a:schemeClr>
                </a:solidFill>
                <a:latin typeface="Tahoma" pitchFamily="34" charset="0"/>
                <a:cs typeface="Tahoma" pitchFamily="34" charset="0"/>
              </a:rPr>
              <a:t>Garden of Eden</a:t>
            </a:r>
          </a:p>
          <a:p>
            <a:r>
              <a:rPr lang="en-US" sz="2800" dirty="0" smtClean="0">
                <a:solidFill>
                  <a:schemeClr val="bg2">
                    <a:lumMod val="10000"/>
                  </a:schemeClr>
                </a:solidFill>
                <a:latin typeface="Tahoma" pitchFamily="34" charset="0"/>
                <a:cs typeface="Tahoma" pitchFamily="34" charset="0"/>
              </a:rPr>
              <a:t>In heaven, appearing before God (Job)</a:t>
            </a:r>
          </a:p>
          <a:p>
            <a:r>
              <a:rPr lang="en-US" sz="2800" dirty="0" err="1" smtClean="0">
                <a:solidFill>
                  <a:schemeClr val="bg2">
                    <a:lumMod val="10000"/>
                  </a:schemeClr>
                </a:solidFill>
                <a:latin typeface="Tahoma" pitchFamily="34" charset="0"/>
                <a:cs typeface="Tahoma" pitchFamily="34" charset="0"/>
              </a:rPr>
              <a:t>Tyre</a:t>
            </a:r>
            <a:endParaRPr lang="en-US" sz="2800" dirty="0" smtClean="0">
              <a:solidFill>
                <a:schemeClr val="bg2">
                  <a:lumMod val="10000"/>
                </a:schemeClr>
              </a:solidFill>
              <a:latin typeface="Tahoma" pitchFamily="34" charset="0"/>
              <a:cs typeface="Tahoma" pitchFamily="34" charset="0"/>
            </a:endParaRPr>
          </a:p>
          <a:p>
            <a:r>
              <a:rPr lang="en-US" sz="2800" dirty="0" smtClean="0">
                <a:solidFill>
                  <a:schemeClr val="bg2">
                    <a:lumMod val="10000"/>
                  </a:schemeClr>
                </a:solidFill>
                <a:latin typeface="Tahoma" pitchFamily="34" charset="0"/>
                <a:cs typeface="Tahoma" pitchFamily="34" charset="0"/>
              </a:rPr>
              <a:t>Judean wilderness  (Jesus’ temptation)</a:t>
            </a:r>
          </a:p>
          <a:p>
            <a:r>
              <a:rPr lang="en-US" sz="2800" dirty="0" smtClean="0">
                <a:solidFill>
                  <a:schemeClr val="bg2">
                    <a:lumMod val="10000"/>
                  </a:schemeClr>
                </a:solidFill>
                <a:latin typeface="Tahoma" pitchFamily="34" charset="0"/>
                <a:cs typeface="Tahoma" pitchFamily="34" charset="0"/>
              </a:rPr>
              <a:t>Manipulating Peter</a:t>
            </a:r>
          </a:p>
          <a:p>
            <a:r>
              <a:rPr lang="en-US" sz="2800" dirty="0" smtClean="0">
                <a:solidFill>
                  <a:schemeClr val="bg2">
                    <a:lumMod val="10000"/>
                  </a:schemeClr>
                </a:solidFill>
                <a:latin typeface="Tahoma" pitchFamily="34" charset="0"/>
                <a:cs typeface="Tahoma" pitchFamily="34" charset="0"/>
              </a:rPr>
              <a:t>In Judas</a:t>
            </a:r>
          </a:p>
          <a:p>
            <a:r>
              <a:rPr lang="en-US" sz="2800" dirty="0" smtClean="0">
                <a:solidFill>
                  <a:schemeClr val="bg2">
                    <a:lumMod val="10000"/>
                  </a:schemeClr>
                </a:solidFill>
                <a:latin typeface="Tahoma" pitchFamily="34" charset="0"/>
                <a:cs typeface="Tahoma" pitchFamily="34" charset="0"/>
              </a:rPr>
              <a:t>Pergamum?</a:t>
            </a:r>
          </a:p>
          <a:p>
            <a:r>
              <a:rPr lang="en-US" sz="2800" dirty="0" smtClean="0">
                <a:solidFill>
                  <a:schemeClr val="bg2">
                    <a:lumMod val="10000"/>
                  </a:schemeClr>
                </a:solidFill>
                <a:latin typeface="Tahoma" pitchFamily="34" charset="0"/>
                <a:cs typeface="Tahoma" pitchFamily="34" charset="0"/>
              </a:rPr>
              <a:t>Acts 12:20-23</a:t>
            </a:r>
          </a:p>
          <a:p>
            <a:pPr>
              <a:buNone/>
            </a:pPr>
            <a:r>
              <a:rPr lang="en-US" sz="2800" dirty="0" smtClean="0">
                <a:solidFill>
                  <a:schemeClr val="bg2">
                    <a:lumMod val="10000"/>
                  </a:schemeClr>
                </a:solidFill>
                <a:latin typeface="Tahoma" pitchFamily="34" charset="0"/>
                <a:cs typeface="Tahoma" pitchFamily="34" charset="0"/>
              </a:rPr>
              <a:t>   records Herod’s</a:t>
            </a:r>
          </a:p>
          <a:p>
            <a:pPr>
              <a:buNone/>
            </a:pPr>
            <a:r>
              <a:rPr lang="en-US" sz="2800" dirty="0" smtClean="0">
                <a:solidFill>
                  <a:schemeClr val="bg2">
                    <a:lumMod val="10000"/>
                  </a:schemeClr>
                </a:solidFill>
                <a:latin typeface="Tahoma" pitchFamily="34" charset="0"/>
                <a:cs typeface="Tahoma" pitchFamily="34" charset="0"/>
              </a:rPr>
              <a:t>   death</a:t>
            </a:r>
          </a:p>
          <a:p>
            <a:endParaRPr lang="en-US" sz="2800" dirty="0" smtClean="0">
              <a:solidFill>
                <a:schemeClr val="bg2">
                  <a:lumMod val="1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7</a:t>
            </a:fld>
            <a:endParaRPr lang="en-US"/>
          </a:p>
        </p:txBody>
      </p:sp>
      <p:pic>
        <p:nvPicPr>
          <p:cNvPr id="2050" name="Picture 2"/>
          <p:cNvPicPr>
            <a:picLocks noChangeAspect="1" noChangeArrowheads="1"/>
          </p:cNvPicPr>
          <p:nvPr/>
        </p:nvPicPr>
        <p:blipFill>
          <a:blip r:embed="rId2" cstate="print"/>
          <a:srcRect/>
          <a:stretch>
            <a:fillRect/>
          </a:stretch>
        </p:blipFill>
        <p:spPr bwMode="auto">
          <a:xfrm>
            <a:off x="4311073" y="3352800"/>
            <a:ext cx="4832927" cy="350520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8153400" cy="1143000"/>
          </a:xfrm>
        </p:spPr>
        <p:txBody>
          <a:bodyPr>
            <a:normAutofit/>
          </a:bodyPr>
          <a:lstStyle/>
          <a:p>
            <a:pPr algn="ctr"/>
            <a:r>
              <a:rPr lang="en-US" dirty="0" smtClean="0">
                <a:latin typeface="Tahoma" pitchFamily="34" charset="0"/>
                <a:cs typeface="Tahoma" pitchFamily="34" charset="0"/>
              </a:rPr>
              <a:t>THE LEADER OF TYRE (28:1-10)</a:t>
            </a:r>
            <a:endParaRPr lang="en-US" dirty="0">
              <a:latin typeface="Tahoma" pitchFamily="34" charset="0"/>
              <a:cs typeface="Tahoma" pitchFamily="34" charset="0"/>
            </a:endParaRPr>
          </a:p>
        </p:txBody>
      </p:sp>
      <p:sp>
        <p:nvSpPr>
          <p:cNvPr id="3" name="Content Placeholder 2"/>
          <p:cNvSpPr>
            <a:spLocks noGrp="1"/>
          </p:cNvSpPr>
          <p:nvPr>
            <p:ph idx="1"/>
          </p:nvPr>
        </p:nvSpPr>
        <p:spPr>
          <a:xfrm>
            <a:off x="914400" y="1447800"/>
            <a:ext cx="8229600" cy="5410200"/>
          </a:xfrm>
        </p:spPr>
        <p:txBody>
          <a:bodyPr>
            <a:normAutofit/>
          </a:bodyPr>
          <a:lstStyle/>
          <a:p>
            <a:r>
              <a:rPr lang="en-US" sz="2800" dirty="0" smtClean="0">
                <a:solidFill>
                  <a:schemeClr val="tx2">
                    <a:lumMod val="50000"/>
                  </a:schemeClr>
                </a:solidFill>
                <a:latin typeface="Tahoma" pitchFamily="34" charset="0"/>
                <a:cs typeface="Tahoma" pitchFamily="34" charset="0"/>
              </a:rPr>
              <a:t>Leader: </a:t>
            </a:r>
            <a:r>
              <a:rPr lang="en-US" sz="2800" i="1" dirty="0" err="1" smtClean="0">
                <a:solidFill>
                  <a:schemeClr val="tx2">
                    <a:lumMod val="50000"/>
                  </a:schemeClr>
                </a:solidFill>
                <a:latin typeface="Tahoma" pitchFamily="34" charset="0"/>
                <a:cs typeface="Tahoma" pitchFamily="34" charset="0"/>
              </a:rPr>
              <a:t>nagid</a:t>
            </a:r>
            <a:r>
              <a:rPr lang="en-US" sz="2800" i="1" dirty="0" smtClean="0">
                <a:solidFill>
                  <a:schemeClr val="tx2">
                    <a:lumMod val="50000"/>
                  </a:schemeClr>
                </a:solidFill>
                <a:latin typeface="Tahoma" pitchFamily="34" charset="0"/>
                <a:cs typeface="Tahoma" pitchFamily="34" charset="0"/>
              </a:rPr>
              <a:t>:</a:t>
            </a:r>
            <a:r>
              <a:rPr lang="en-US" sz="2800" dirty="0" smtClean="0">
                <a:solidFill>
                  <a:schemeClr val="tx2">
                    <a:lumMod val="50000"/>
                  </a:schemeClr>
                </a:solidFill>
                <a:latin typeface="Tahoma" pitchFamily="34" charset="0"/>
                <a:cs typeface="Tahoma" pitchFamily="34" charset="0"/>
              </a:rPr>
              <a:t> commander, prince, leader</a:t>
            </a:r>
          </a:p>
          <a:p>
            <a:r>
              <a:rPr lang="en-US" sz="2800" dirty="0" smtClean="0">
                <a:solidFill>
                  <a:schemeClr val="tx2">
                    <a:lumMod val="50000"/>
                  </a:schemeClr>
                </a:solidFill>
                <a:latin typeface="Tahoma" pitchFamily="34" charset="0"/>
                <a:cs typeface="Tahoma" pitchFamily="34" charset="0"/>
              </a:rPr>
              <a:t>He is a man (28:2,9)</a:t>
            </a:r>
          </a:p>
          <a:p>
            <a:r>
              <a:rPr lang="en-US" sz="2800" dirty="0" smtClean="0">
                <a:solidFill>
                  <a:schemeClr val="tx2">
                    <a:lumMod val="50000"/>
                  </a:schemeClr>
                </a:solidFill>
                <a:latin typeface="Tahoma" pitchFamily="34" charset="0"/>
                <a:cs typeface="Tahoma" pitchFamily="34" charset="0"/>
              </a:rPr>
              <a:t>Claims to be a god </a:t>
            </a:r>
          </a:p>
          <a:p>
            <a:r>
              <a:rPr lang="en-US" sz="2800" dirty="0" smtClean="0">
                <a:solidFill>
                  <a:schemeClr val="tx2">
                    <a:lumMod val="50000"/>
                  </a:schemeClr>
                </a:solidFill>
                <a:latin typeface="Tahoma" pitchFamily="34" charset="0"/>
                <a:cs typeface="Tahoma" pitchFamily="34" charset="0"/>
              </a:rPr>
              <a:t>Claims to be wise</a:t>
            </a:r>
          </a:p>
          <a:p>
            <a:r>
              <a:rPr lang="en-US" sz="2800" dirty="0" smtClean="0">
                <a:solidFill>
                  <a:schemeClr val="tx2">
                    <a:lumMod val="50000"/>
                  </a:schemeClr>
                </a:solidFill>
                <a:latin typeface="Tahoma" pitchFamily="34" charset="0"/>
                <a:cs typeface="Tahoma" pitchFamily="34" charset="0"/>
              </a:rPr>
              <a:t>Rich, full treasuries; enriched by trade</a:t>
            </a:r>
          </a:p>
          <a:p>
            <a:r>
              <a:rPr lang="en-US" sz="2800" dirty="0" smtClean="0">
                <a:solidFill>
                  <a:schemeClr val="tx2">
                    <a:lumMod val="50000"/>
                  </a:schemeClr>
                </a:solidFill>
                <a:latin typeface="Tahoma" pitchFamily="34" charset="0"/>
                <a:cs typeface="Tahoma" pitchFamily="34" charset="0"/>
              </a:rPr>
              <a:t>Proud</a:t>
            </a:r>
          </a:p>
          <a:p>
            <a:r>
              <a:rPr lang="en-US" sz="2800" dirty="0" smtClean="0">
                <a:solidFill>
                  <a:schemeClr val="tx2">
                    <a:lumMod val="50000"/>
                  </a:schemeClr>
                </a:solidFill>
                <a:latin typeface="Tahoma" pitchFamily="34" charset="0"/>
                <a:cs typeface="Tahoma" pitchFamily="34" charset="0"/>
              </a:rPr>
              <a:t>Heart is lifted up (arrogant)</a:t>
            </a:r>
          </a:p>
          <a:p>
            <a:r>
              <a:rPr lang="en-US" sz="2800" dirty="0" smtClean="0">
                <a:solidFill>
                  <a:schemeClr val="tx2">
                    <a:lumMod val="50000"/>
                  </a:schemeClr>
                </a:solidFill>
                <a:latin typeface="Tahoma" pitchFamily="34" charset="0"/>
                <a:cs typeface="Tahoma" pitchFamily="34" charset="0"/>
              </a:rPr>
              <a:t>Headed for destruction</a:t>
            </a:r>
          </a:p>
          <a:p>
            <a:r>
              <a:rPr lang="en-US" sz="2800" dirty="0" smtClean="0">
                <a:solidFill>
                  <a:schemeClr val="tx2">
                    <a:lumMod val="50000"/>
                  </a:schemeClr>
                </a:solidFill>
                <a:latin typeface="Tahoma" pitchFamily="34" charset="0"/>
                <a:cs typeface="Tahoma" pitchFamily="34" charset="0"/>
              </a:rPr>
              <a:t>Will be destroyed by strangers</a:t>
            </a: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tx2">
                  <a:lumMod val="5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43088" cy="1143000"/>
          </a:xfrm>
        </p:spPr>
        <p:txBody>
          <a:bodyPr>
            <a:normAutofit/>
          </a:bodyPr>
          <a:lstStyle/>
          <a:p>
            <a:pPr algn="ctr"/>
            <a:r>
              <a:rPr lang="en-US" dirty="0" smtClean="0">
                <a:latin typeface="Tahoma" pitchFamily="34" charset="0"/>
                <a:cs typeface="Tahoma" pitchFamily="34" charset="0"/>
              </a:rPr>
              <a:t>THE KING OF TYRE</a:t>
            </a:r>
            <a:endParaRPr lang="en-US" dirty="0">
              <a:latin typeface="Tahoma" pitchFamily="34" charset="0"/>
              <a:cs typeface="Tahoma" pitchFamily="34" charset="0"/>
            </a:endParaRPr>
          </a:p>
        </p:txBody>
      </p:sp>
      <p:sp>
        <p:nvSpPr>
          <p:cNvPr id="3" name="Content Placeholder 2"/>
          <p:cNvSpPr>
            <a:spLocks noGrp="1"/>
          </p:cNvSpPr>
          <p:nvPr>
            <p:ph idx="1"/>
          </p:nvPr>
        </p:nvSpPr>
        <p:spPr>
          <a:xfrm>
            <a:off x="990600" y="1447800"/>
            <a:ext cx="8153400" cy="5410200"/>
          </a:xfrm>
        </p:spPr>
        <p:txBody>
          <a:bodyPr>
            <a:normAutofit fontScale="85000" lnSpcReduction="20000"/>
          </a:bodyPr>
          <a:lstStyle/>
          <a:p>
            <a:r>
              <a:rPr lang="en-US" sz="2800" b="1" dirty="0" smtClean="0">
                <a:solidFill>
                  <a:schemeClr val="bg2">
                    <a:lumMod val="10000"/>
                  </a:schemeClr>
                </a:solidFill>
                <a:latin typeface="Tahoma" pitchFamily="34" charset="0"/>
                <a:cs typeface="Tahoma" pitchFamily="34" charset="0"/>
              </a:rPr>
              <a:t>Ezekiel 28:12  </a:t>
            </a:r>
            <a:r>
              <a:rPr lang="en-US" sz="2800" dirty="0" smtClean="0">
                <a:solidFill>
                  <a:schemeClr val="bg2">
                    <a:lumMod val="10000"/>
                  </a:schemeClr>
                </a:solidFill>
                <a:latin typeface="Tahoma" pitchFamily="34" charset="0"/>
                <a:cs typeface="Tahoma" pitchFamily="34" charset="0"/>
              </a:rPr>
              <a:t>"Son of man, take up a lamentation over the king of </a:t>
            </a:r>
            <a:r>
              <a:rPr lang="en-US" sz="2800" dirty="0" err="1" smtClean="0">
                <a:solidFill>
                  <a:schemeClr val="bg2">
                    <a:lumMod val="10000"/>
                  </a:schemeClr>
                </a:solidFill>
                <a:latin typeface="Tahoma" pitchFamily="34" charset="0"/>
                <a:cs typeface="Tahoma" pitchFamily="34" charset="0"/>
              </a:rPr>
              <a:t>Tyre</a:t>
            </a:r>
            <a:endParaRPr lang="en-US" sz="2800" dirty="0" smtClean="0">
              <a:solidFill>
                <a:schemeClr val="bg2">
                  <a:lumMod val="10000"/>
                </a:schemeClr>
              </a:solidFill>
              <a:latin typeface="Tahoma" pitchFamily="34" charset="0"/>
              <a:cs typeface="Tahoma" pitchFamily="34" charset="0"/>
            </a:endParaRPr>
          </a:p>
          <a:p>
            <a:r>
              <a:rPr lang="en-US" sz="2800" dirty="0" smtClean="0">
                <a:solidFill>
                  <a:schemeClr val="bg2">
                    <a:lumMod val="10000"/>
                  </a:schemeClr>
                </a:solidFill>
                <a:latin typeface="Tahoma" pitchFamily="34" charset="0"/>
                <a:cs typeface="Tahoma" pitchFamily="34" charset="0"/>
              </a:rPr>
              <a:t>Lamentation: </a:t>
            </a:r>
            <a:r>
              <a:rPr lang="en-US" sz="2800" i="1" dirty="0" err="1" smtClean="0">
                <a:solidFill>
                  <a:schemeClr val="bg2">
                    <a:lumMod val="10000"/>
                  </a:schemeClr>
                </a:solidFill>
                <a:latin typeface="Tahoma" pitchFamily="34" charset="0"/>
                <a:cs typeface="Tahoma" pitchFamily="34" charset="0"/>
              </a:rPr>
              <a:t>qinah</a:t>
            </a:r>
            <a:r>
              <a:rPr lang="en-US" sz="2800" i="1" dirty="0" smtClean="0">
                <a:solidFill>
                  <a:schemeClr val="bg2">
                    <a:lumMod val="10000"/>
                  </a:schemeClr>
                </a:solidFill>
                <a:latin typeface="Tahoma" pitchFamily="34" charset="0"/>
                <a:cs typeface="Tahoma" pitchFamily="34" charset="0"/>
              </a:rPr>
              <a:t>: </a:t>
            </a:r>
            <a:r>
              <a:rPr lang="en-US" sz="2800" dirty="0" smtClean="0">
                <a:solidFill>
                  <a:schemeClr val="bg2">
                    <a:lumMod val="10000"/>
                  </a:schemeClr>
                </a:solidFill>
                <a:latin typeface="Tahoma" pitchFamily="34" charset="0"/>
                <a:cs typeface="Tahoma" pitchFamily="34" charset="0"/>
              </a:rPr>
              <a:t>a dirge</a:t>
            </a:r>
          </a:p>
          <a:p>
            <a:r>
              <a:rPr lang="en-US" sz="2800" dirty="0" smtClean="0">
                <a:solidFill>
                  <a:schemeClr val="bg2">
                    <a:lumMod val="10000"/>
                  </a:schemeClr>
                </a:solidFill>
                <a:latin typeface="Tahoma" pitchFamily="34" charset="0"/>
                <a:cs typeface="Tahoma" pitchFamily="34" charset="0"/>
              </a:rPr>
              <a:t>King: </a:t>
            </a:r>
            <a:r>
              <a:rPr lang="en-US" sz="2800" i="1" dirty="0" err="1" smtClean="0">
                <a:solidFill>
                  <a:schemeClr val="bg2">
                    <a:lumMod val="10000"/>
                  </a:schemeClr>
                </a:solidFill>
                <a:latin typeface="Tahoma" pitchFamily="34" charset="0"/>
                <a:cs typeface="Tahoma" pitchFamily="34" charset="0"/>
              </a:rPr>
              <a:t>melek</a:t>
            </a:r>
            <a:r>
              <a:rPr lang="en-US" sz="2800" i="1" dirty="0" smtClean="0">
                <a:solidFill>
                  <a:schemeClr val="bg2">
                    <a:lumMod val="10000"/>
                  </a:schemeClr>
                </a:solidFill>
                <a:latin typeface="Tahoma" pitchFamily="34" charset="0"/>
                <a:cs typeface="Tahoma" pitchFamily="34" charset="0"/>
              </a:rPr>
              <a:t>: </a:t>
            </a:r>
            <a:r>
              <a:rPr lang="en-US" sz="2800" dirty="0" smtClean="0">
                <a:solidFill>
                  <a:schemeClr val="bg2">
                    <a:lumMod val="10000"/>
                  </a:schemeClr>
                </a:solidFill>
                <a:latin typeface="Tahoma" pitchFamily="34" charset="0"/>
                <a:cs typeface="Tahoma" pitchFamily="34" charset="0"/>
              </a:rPr>
              <a:t>king</a:t>
            </a:r>
          </a:p>
          <a:p>
            <a:r>
              <a:rPr lang="en-US" sz="2800" b="1" dirty="0" smtClean="0">
                <a:solidFill>
                  <a:schemeClr val="bg2">
                    <a:lumMod val="10000"/>
                  </a:schemeClr>
                </a:solidFill>
                <a:latin typeface="Tahoma" pitchFamily="34" charset="0"/>
                <a:cs typeface="Tahoma" pitchFamily="34" charset="0"/>
              </a:rPr>
              <a:t>Ezekiel 28:12-13 </a:t>
            </a:r>
            <a:r>
              <a:rPr lang="en-US" sz="2800" dirty="0" smtClean="0">
                <a:solidFill>
                  <a:schemeClr val="bg2">
                    <a:lumMod val="10000"/>
                  </a:schemeClr>
                </a:solidFill>
                <a:latin typeface="Tahoma" pitchFamily="34" charset="0"/>
                <a:cs typeface="Tahoma" pitchFamily="34" charset="0"/>
              </a:rPr>
              <a:t>"You had the seal of perfection, full of wisdom and perfect in beauty.  "You were in Eden, the garden of God;  Every precious stone was your covering:  The ruby, the topaz and the diamond; The beryl, the onyx and the jasper; The lapis lazuli, the turquoise and the emerald;</a:t>
            </a:r>
          </a:p>
          <a:p>
            <a:r>
              <a:rPr lang="en-US" sz="2800" b="1" dirty="0" smtClean="0">
                <a:solidFill>
                  <a:schemeClr val="bg2">
                    <a:lumMod val="10000"/>
                  </a:schemeClr>
                </a:solidFill>
                <a:latin typeface="Tahoma" pitchFamily="34" charset="0"/>
                <a:cs typeface="Tahoma" pitchFamily="34" charset="0"/>
              </a:rPr>
              <a:t>Exodus 28:17-20  </a:t>
            </a:r>
            <a:r>
              <a:rPr lang="en-US" sz="2800" dirty="0" smtClean="0">
                <a:solidFill>
                  <a:schemeClr val="bg2">
                    <a:lumMod val="10000"/>
                  </a:schemeClr>
                </a:solidFill>
                <a:latin typeface="Tahoma" pitchFamily="34" charset="0"/>
                <a:cs typeface="Tahoma" pitchFamily="34" charset="0"/>
              </a:rPr>
              <a:t>"You shall mount on it four rows of stones; the first row shall be a row of ruby, topaz and emerald; and the second row a turquoise, a sapphire and a diamond; and the third row a jacinth, an agate and an amethyst; and the fourth row a beryl and an onyx and a jasper; they shall be set in gold filigree. </a:t>
            </a: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a:p>
            <a:endParaRPr lang="en-US" sz="2800" dirty="0" smtClean="0">
              <a:solidFill>
                <a:schemeClr val="bg2">
                  <a:lumMod val="10000"/>
                </a:schemeClr>
              </a:solidFill>
              <a:latin typeface="Tahoma" pitchFamily="34" charset="0"/>
              <a:cs typeface="Tahoma" pitchFamily="34" charset="0"/>
            </a:endParaRPr>
          </a:p>
        </p:txBody>
      </p:sp>
      <p:sp>
        <p:nvSpPr>
          <p:cNvPr id="4" name="Slide Number Placeholder 3"/>
          <p:cNvSpPr>
            <a:spLocks noGrp="1"/>
          </p:cNvSpPr>
          <p:nvPr>
            <p:ph type="sldNum" sz="quarter" idx="12"/>
          </p:nvPr>
        </p:nvSpPr>
        <p:spPr/>
        <p:txBody>
          <a:bodyPr/>
          <a:lstStyle/>
          <a:p>
            <a:fld id="{217BEC98-8F74-4C51-9E05-022476D6520C}"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1177</TotalTime>
  <Words>1067</Words>
  <Application>Microsoft Office PowerPoint</Application>
  <PresentationFormat>On-screen Show (4:3)</PresentationFormat>
  <Paragraphs>110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REVERENCE FOR GOD’S PROMISES</vt:lpstr>
      <vt:lpstr>TYRE’S REBELLION</vt:lpstr>
      <vt:lpstr>ALL ABOUT TYRE</vt:lpstr>
      <vt:lpstr>WHERE IS TYRE?</vt:lpstr>
      <vt:lpstr>WHO ARMED TYRE?</vt:lpstr>
      <vt:lpstr>TIME OF EZEKIEL’S WRITING</vt:lpstr>
      <vt:lpstr>PLACES WHERE WE SEE SATAN</vt:lpstr>
      <vt:lpstr>THE LEADER OF TYRE (28:1-10)</vt:lpstr>
      <vt:lpstr>THE KING OF TYRE</vt:lpstr>
      <vt:lpstr>A CREATED BEING</vt:lpstr>
      <vt:lpstr>MORE INFO</vt:lpstr>
      <vt:lpstr>DESTRUCTION ASSURED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REVERENCE FOR GOD’S PROMISES</dc:title>
  <dc:creator> </dc:creator>
  <cp:lastModifiedBy> </cp:lastModifiedBy>
  <cp:revision>8</cp:revision>
  <dcterms:created xsi:type="dcterms:W3CDTF">2013-01-20T19:58:50Z</dcterms:created>
  <dcterms:modified xsi:type="dcterms:W3CDTF">2013-02-19T22:53:27Z</dcterms:modified>
</cp:coreProperties>
</file>