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2" r:id="rId9"/>
    <p:sldId id="263" r:id="rId10"/>
    <p:sldId id="260" r:id="rId11"/>
    <p:sldId id="261" r:id="rId12"/>
    <p:sldId id="264" r:id="rId13"/>
    <p:sldId id="266"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1678" autoAdjust="0"/>
  </p:normalViewPr>
  <p:slideViewPr>
    <p:cSldViewPr snapToGrid="0">
      <p:cViewPr>
        <p:scale>
          <a:sx n="69" d="100"/>
          <a:sy n="69" d="100"/>
        </p:scale>
        <p:origin x="-1230" y="96"/>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76EB9BEC-0863-4FEE-8030-BDA9ECB37D3A}" type="datetimeFigureOut">
              <a:rPr lang="en-US" smtClean="0"/>
              <a:pPr/>
              <a:t>9/29/2018</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884BB2C6-F9F3-4BA0-8163-4230C65C9C6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9/29/2018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9/29/2018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9/29/2018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9/29/2018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9/29/2018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9/29/2018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9/29/2018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9/29/2018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9/29/2018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9/29/2018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9/29/2018</a:t>
            </a:fld>
            <a:endParaRPr lang="en-US"/>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9/29/2018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9/29/2018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9/29/2018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PLACES</a:t>
            </a: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736979"/>
            <a:ext cx="10058400" cy="7035421"/>
          </a:xfrm>
        </p:spPr>
        <p:txBody>
          <a:bodyPr>
            <a:noAutofit/>
          </a:bodyPr>
          <a:lstStyle/>
          <a:p>
            <a:pPr>
              <a:lnSpc>
                <a:spcPct val="88000"/>
              </a:lnSpc>
              <a:spcBef>
                <a:spcPts val="200"/>
              </a:spcBef>
            </a:pPr>
            <a:r>
              <a:rPr lang="en-US" b="1" dirty="0" smtClean="0"/>
              <a:t>1 John 2:15-16 </a:t>
            </a:r>
            <a:r>
              <a:rPr lang="en-US" dirty="0" smtClean="0"/>
              <a:t> Do not love the world nor the things in the world. If anyone loves the world, the love of the Father is not in him.  For all that is in the world, the lust of the flesh and the lust of the eyes and the boastful pride of life, is not from the Father, but is from the world. </a:t>
            </a:r>
          </a:p>
          <a:p>
            <a:pPr>
              <a:lnSpc>
                <a:spcPct val="88000"/>
              </a:lnSpc>
              <a:spcBef>
                <a:spcPts val="200"/>
              </a:spcBef>
            </a:pPr>
            <a:r>
              <a:rPr lang="en-US" b="1" dirty="0" smtClean="0"/>
              <a:t>LUST OF THE FLESH: </a:t>
            </a:r>
            <a:r>
              <a:rPr lang="en-US" dirty="0" smtClean="0"/>
              <a:t>the fruit was “good for food”</a:t>
            </a:r>
          </a:p>
          <a:p>
            <a:pPr>
              <a:lnSpc>
                <a:spcPct val="88000"/>
              </a:lnSpc>
              <a:spcBef>
                <a:spcPts val="200"/>
              </a:spcBef>
            </a:pPr>
            <a:r>
              <a:rPr lang="en-US" b="1" dirty="0" smtClean="0"/>
              <a:t>LUST OF THE EYES: </a:t>
            </a:r>
            <a:r>
              <a:rPr lang="en-US" dirty="0" smtClean="0"/>
              <a:t>the tree was a “delight to the eyes”</a:t>
            </a:r>
          </a:p>
          <a:p>
            <a:pPr>
              <a:lnSpc>
                <a:spcPct val="88000"/>
              </a:lnSpc>
              <a:spcBef>
                <a:spcPts val="200"/>
              </a:spcBef>
            </a:pPr>
            <a:r>
              <a:rPr lang="en-US" b="1" dirty="0" smtClean="0"/>
              <a:t>BOASTFUL PRIDE/LIFE</a:t>
            </a:r>
            <a:r>
              <a:rPr lang="en-US" b="1" spc="-150" dirty="0" smtClean="0"/>
              <a:t>: </a:t>
            </a:r>
            <a:r>
              <a:rPr lang="en-US" spc="-150" dirty="0" smtClean="0"/>
              <a:t>it was </a:t>
            </a:r>
            <a:r>
              <a:rPr lang="en-US" dirty="0" smtClean="0"/>
              <a:t>“desirable</a:t>
            </a:r>
            <a:r>
              <a:rPr lang="en-US" spc="-150" dirty="0" smtClean="0"/>
              <a:t> </a:t>
            </a:r>
            <a:r>
              <a:rPr lang="en-US" dirty="0" smtClean="0"/>
              <a:t>to </a:t>
            </a:r>
            <a:r>
              <a:rPr lang="en-US" spc="-150" dirty="0" smtClean="0"/>
              <a:t>make one wise”</a:t>
            </a:r>
          </a:p>
          <a:p>
            <a:pPr>
              <a:lnSpc>
                <a:spcPct val="88000"/>
              </a:lnSpc>
              <a:spcBef>
                <a:spcPts val="200"/>
              </a:spcBef>
            </a:pPr>
            <a:r>
              <a:rPr lang="en-US" b="1" dirty="0" smtClean="0"/>
              <a:t>Matthew 4:3 </a:t>
            </a:r>
            <a:r>
              <a:rPr lang="en-US" dirty="0" smtClean="0"/>
              <a:t> "If You are the Son of God, command that these stones become bread." (lust of the flesh)</a:t>
            </a:r>
          </a:p>
          <a:p>
            <a:pPr>
              <a:lnSpc>
                <a:spcPct val="88000"/>
              </a:lnSpc>
              <a:spcBef>
                <a:spcPts val="200"/>
              </a:spcBef>
            </a:pPr>
            <a:r>
              <a:rPr lang="en-US" b="1" dirty="0" smtClean="0"/>
              <a:t>Matthew 4:8 </a:t>
            </a:r>
            <a:r>
              <a:rPr lang="en-US" dirty="0" smtClean="0"/>
              <a:t> Again, the devil took Him to a very high mountain and showed Him all the kingdoms of the world and their glory; (everything you see: lust of the eyes)</a:t>
            </a:r>
          </a:p>
          <a:p>
            <a:pPr>
              <a:lnSpc>
                <a:spcPct val="88000"/>
              </a:lnSpc>
              <a:spcBef>
                <a:spcPts val="200"/>
              </a:spcBef>
            </a:pPr>
            <a:r>
              <a:rPr lang="en-US" b="1" dirty="0" smtClean="0"/>
              <a:t>Matthew 4:5-6 …</a:t>
            </a:r>
            <a:r>
              <a:rPr lang="en-US" dirty="0" smtClean="0"/>
              <a:t>the devil took Him into the holy city and had Him stand on the pinnacle of the temple, and said to Him, "If You are the Son of God, throw Yourself down; for it is written, </a:t>
            </a:r>
            <a:r>
              <a:rPr lang="en-US" sz="2400" dirty="0" smtClean="0"/>
              <a:t>'</a:t>
            </a:r>
            <a:r>
              <a:rPr lang="en-US" sz="2400" cap="small" dirty="0" smtClean="0"/>
              <a:t>HE WILL COMMAND</a:t>
            </a:r>
            <a:r>
              <a:rPr lang="en-US" sz="2400" dirty="0" smtClean="0"/>
              <a:t> </a:t>
            </a:r>
            <a:r>
              <a:rPr lang="en-US" sz="2400" cap="small" dirty="0" smtClean="0"/>
              <a:t>HIS ANGELS CONCERNING</a:t>
            </a:r>
            <a:r>
              <a:rPr lang="en-US" sz="2400" dirty="0" smtClean="0"/>
              <a:t> </a:t>
            </a:r>
            <a:r>
              <a:rPr lang="en-US" sz="2400" cap="small" dirty="0" smtClean="0"/>
              <a:t>YOU</a:t>
            </a:r>
            <a:r>
              <a:rPr lang="en-US" sz="2400" dirty="0" smtClean="0"/>
              <a:t>'; </a:t>
            </a:r>
            <a:r>
              <a:rPr lang="en-US" sz="2400" spc="-150" dirty="0" smtClean="0"/>
              <a:t>'</a:t>
            </a:r>
            <a:r>
              <a:rPr lang="en-US" sz="2400" cap="small" spc="-150" dirty="0" smtClean="0"/>
              <a:t>ON</a:t>
            </a:r>
            <a:r>
              <a:rPr lang="en-US" sz="2400" spc="-150" dirty="0" smtClean="0"/>
              <a:t> </a:t>
            </a:r>
            <a:r>
              <a:rPr lang="en-US" sz="2400" i="1" dirty="0" smtClean="0"/>
              <a:t>their</a:t>
            </a:r>
            <a:r>
              <a:rPr lang="en-US" sz="2400" dirty="0" smtClean="0"/>
              <a:t> </a:t>
            </a:r>
            <a:r>
              <a:rPr lang="en-US" sz="2400" cap="small" dirty="0" smtClean="0"/>
              <a:t>HANDS THEY WILL BEAR</a:t>
            </a:r>
            <a:r>
              <a:rPr lang="en-US" sz="2400" dirty="0" smtClean="0"/>
              <a:t> </a:t>
            </a:r>
            <a:r>
              <a:rPr lang="en-US" sz="2400" cap="small" dirty="0" smtClean="0"/>
              <a:t>YOU UP</a:t>
            </a:r>
            <a:r>
              <a:rPr lang="en-US" sz="2400" dirty="0" smtClean="0"/>
              <a:t>,” </a:t>
            </a:r>
            <a:r>
              <a:rPr lang="en-US" dirty="0" smtClean="0"/>
              <a:t>(boastful pride of life)</a:t>
            </a:r>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rPr>
              <a:t>EXAMPLE: METHODOLOGY</a:t>
            </a:r>
            <a:endParaRPr lang="en-US"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IMPUTATION OF ORIGINAL SIN</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9999257" cy="6817058"/>
          </a:xfrm>
        </p:spPr>
        <p:txBody>
          <a:bodyPr>
            <a:noAutofit/>
          </a:bodyPr>
          <a:lstStyle/>
          <a:p>
            <a:pPr>
              <a:lnSpc>
                <a:spcPct val="100000"/>
              </a:lnSpc>
              <a:spcBef>
                <a:spcPts val="200"/>
              </a:spcBef>
            </a:pPr>
            <a:r>
              <a:rPr lang="en-US" b="1" dirty="0" smtClean="0"/>
              <a:t>Romans 5:12-14 </a:t>
            </a:r>
            <a:r>
              <a:rPr lang="en-US" dirty="0" smtClean="0"/>
              <a:t> Therefore, just as through one man sin entered into the world, and death through sin, and so death </a:t>
            </a:r>
            <a:r>
              <a:rPr lang="en-US" u="sng" dirty="0" smtClean="0"/>
              <a:t>spread</a:t>
            </a:r>
            <a:r>
              <a:rPr lang="en-US" dirty="0" smtClean="0"/>
              <a:t> to all men, because all sinned— for until the Law sin was in the world, but sin is not </a:t>
            </a:r>
            <a:r>
              <a:rPr lang="en-US" u="sng" dirty="0" smtClean="0"/>
              <a:t>imputed</a:t>
            </a:r>
            <a:r>
              <a:rPr lang="en-US" dirty="0" smtClean="0"/>
              <a:t> when there is no law. Nevertheless death reigned from Adam until Moses, even over those who had not sinned in the likeness of the offense of Adam, who is a type of Him who was to come.</a:t>
            </a:r>
          </a:p>
          <a:p>
            <a:pPr>
              <a:lnSpc>
                <a:spcPct val="100000"/>
              </a:lnSpc>
              <a:spcBef>
                <a:spcPts val="200"/>
              </a:spcBef>
            </a:pPr>
            <a:r>
              <a:rPr lang="en-US" dirty="0" smtClean="0"/>
              <a:t>Deception was considered an unintentional sin</a:t>
            </a:r>
          </a:p>
          <a:p>
            <a:pPr>
              <a:lnSpc>
                <a:spcPct val="100000"/>
              </a:lnSpc>
              <a:spcBef>
                <a:spcPts val="200"/>
              </a:spcBef>
            </a:pPr>
            <a:r>
              <a:rPr lang="en-US" dirty="0" smtClean="0"/>
              <a:t>Spread: </a:t>
            </a:r>
            <a:r>
              <a:rPr lang="en-US" i="1" dirty="0" err="1" smtClean="0"/>
              <a:t>dierchomai</a:t>
            </a:r>
            <a:r>
              <a:rPr lang="en-US" i="1" dirty="0" smtClean="0"/>
              <a:t>:</a:t>
            </a:r>
            <a:r>
              <a:rPr lang="en-US" dirty="0" smtClean="0"/>
              <a:t> to pass through </a:t>
            </a:r>
          </a:p>
          <a:p>
            <a:pPr>
              <a:lnSpc>
                <a:spcPct val="100000"/>
              </a:lnSpc>
              <a:spcBef>
                <a:spcPts val="200"/>
              </a:spcBef>
            </a:pPr>
            <a:r>
              <a:rPr lang="en-US" dirty="0" smtClean="0"/>
              <a:t>Imputed: </a:t>
            </a:r>
            <a:r>
              <a:rPr lang="en-US" i="1" dirty="0" err="1" smtClean="0"/>
              <a:t>ellogeo</a:t>
            </a:r>
            <a:r>
              <a:rPr lang="en-US" i="1" dirty="0" smtClean="0"/>
              <a:t>: </a:t>
            </a:r>
            <a:r>
              <a:rPr lang="en-US" dirty="0" smtClean="0"/>
              <a:t>to put on to someone’s account</a:t>
            </a:r>
          </a:p>
          <a:p>
            <a:pPr>
              <a:lnSpc>
                <a:spcPct val="100000"/>
              </a:lnSpc>
              <a:spcBef>
                <a:spcPts val="200"/>
              </a:spcBef>
            </a:pPr>
            <a:r>
              <a:rPr lang="en-US" dirty="0" smtClean="0"/>
              <a:t>God doesn’t put sin on your account until you know its sin</a:t>
            </a:r>
          </a:p>
          <a:p>
            <a:pPr>
              <a:lnSpc>
                <a:spcPct val="100000"/>
              </a:lnSpc>
              <a:spcBef>
                <a:spcPts val="200"/>
              </a:spcBef>
            </a:pPr>
            <a:r>
              <a:rPr lang="en-US" dirty="0" smtClean="0"/>
              <a:t>Before the Law, people did sinful things without knowledge</a:t>
            </a:r>
          </a:p>
          <a:p>
            <a:pPr>
              <a:lnSpc>
                <a:spcPct val="100000"/>
              </a:lnSpc>
              <a:spcBef>
                <a:spcPts val="200"/>
              </a:spcBef>
            </a:pPr>
            <a:r>
              <a:rPr lang="en-US" dirty="0" smtClean="0"/>
              <a:t>But before the Law, when people did things God had said not to do, it was imputed to their account</a:t>
            </a:r>
          </a:p>
          <a:p>
            <a:pPr>
              <a:lnSpc>
                <a:spcPct val="100000"/>
              </a:lnSpc>
              <a:spcBef>
                <a:spcPts val="200"/>
              </a:spcBef>
            </a:pPr>
            <a:r>
              <a:rPr lang="en-US" dirty="0" smtClean="0"/>
              <a:t>Even if they had been perfect, death reigned b/c of Adam</a:t>
            </a:r>
          </a:p>
          <a:p>
            <a:pPr>
              <a:lnSpc>
                <a:spcPct val="100000"/>
              </a:lnSpc>
              <a:spcBef>
                <a:spcPts val="200"/>
              </a:spcBef>
            </a:pPr>
            <a:endParaRPr lang="en-US" b="1"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p:txBody>
          <a:bodyPr>
            <a:noAutofit/>
          </a:bodyPr>
          <a:lstStyle/>
          <a:p>
            <a:r>
              <a:rPr lang="en-US" b="0" dirty="0" smtClean="0">
                <a:solidFill>
                  <a:srgbClr val="76280B"/>
                </a:solidFill>
              </a:rPr>
              <a:t>LAW: KNOWLEDGE OF SIN</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89000"/>
              </a:lnSpc>
              <a:spcBef>
                <a:spcPts val="300"/>
              </a:spcBef>
            </a:pPr>
            <a:r>
              <a:rPr lang="en-US" sz="2700" b="1" dirty="0" smtClean="0"/>
              <a:t>Romans </a:t>
            </a:r>
            <a:r>
              <a:rPr lang="en-US" sz="2700" b="1" spc="-150" dirty="0" smtClean="0"/>
              <a:t>3:20 …</a:t>
            </a:r>
            <a:r>
              <a:rPr lang="en-US" sz="2700" dirty="0" smtClean="0"/>
              <a:t>because</a:t>
            </a:r>
            <a:r>
              <a:rPr lang="en-US" sz="2700" b="1" dirty="0" smtClean="0"/>
              <a:t> </a:t>
            </a:r>
            <a:r>
              <a:rPr lang="en-US" sz="2700" dirty="0" smtClean="0"/>
              <a:t>by the </a:t>
            </a:r>
            <a:r>
              <a:rPr lang="en-US" sz="2700" spc="-150" dirty="0" smtClean="0"/>
              <a:t>works of the </a:t>
            </a:r>
            <a:r>
              <a:rPr lang="en-US" sz="2700" dirty="0" smtClean="0"/>
              <a:t>Law no </a:t>
            </a:r>
            <a:r>
              <a:rPr lang="en-US" sz="2700" spc="-150" dirty="0" smtClean="0"/>
              <a:t>flesh will </a:t>
            </a:r>
            <a:r>
              <a:rPr lang="en-US" sz="2700" dirty="0" smtClean="0"/>
              <a:t>be </a:t>
            </a:r>
            <a:r>
              <a:rPr lang="en-US" sz="2700" spc="-150" dirty="0" smtClean="0"/>
              <a:t>justified in His sight; </a:t>
            </a:r>
            <a:r>
              <a:rPr lang="en-US" sz="2700" dirty="0" smtClean="0"/>
              <a:t>through the Law</a:t>
            </a:r>
            <a:r>
              <a:rPr lang="en-US" sz="2700" spc="-150" dirty="0" smtClean="0"/>
              <a:t> </a:t>
            </a:r>
            <a:r>
              <a:rPr lang="en-US" sz="2700" i="1" spc="-150" dirty="0" smtClean="0"/>
              <a:t>comes</a:t>
            </a:r>
            <a:r>
              <a:rPr lang="en-US" sz="2700" spc="-150" dirty="0" smtClean="0"/>
              <a:t>  </a:t>
            </a:r>
            <a:r>
              <a:rPr lang="en-US" sz="2700" dirty="0" smtClean="0"/>
              <a:t>the knowledge</a:t>
            </a:r>
            <a:r>
              <a:rPr lang="en-US" sz="2700" spc="-150" dirty="0" smtClean="0"/>
              <a:t> of </a:t>
            </a:r>
            <a:r>
              <a:rPr lang="en-US" sz="2700" dirty="0" smtClean="0"/>
              <a:t>sin. </a:t>
            </a:r>
          </a:p>
          <a:p>
            <a:pPr>
              <a:lnSpc>
                <a:spcPct val="89000"/>
              </a:lnSpc>
              <a:spcBef>
                <a:spcPts val="300"/>
              </a:spcBef>
            </a:pPr>
            <a:r>
              <a:rPr lang="en-US" sz="2700" b="1" dirty="0" smtClean="0"/>
              <a:t>Matthew 5:18 </a:t>
            </a:r>
            <a:r>
              <a:rPr lang="en-US" sz="2700" dirty="0" smtClean="0"/>
              <a:t> "For truly I say to you, until heaven and earth pass away, not the smallest letter or stroke shall pass from the Law until all is accomplished.” </a:t>
            </a:r>
          </a:p>
          <a:p>
            <a:pPr>
              <a:lnSpc>
                <a:spcPct val="89000"/>
              </a:lnSpc>
              <a:spcBef>
                <a:spcPts val="300"/>
              </a:spcBef>
            </a:pPr>
            <a:r>
              <a:rPr lang="en-US" sz="2700" dirty="0" smtClean="0"/>
              <a:t>The Law reveals God’s righteous standard; God doesn’t change</a:t>
            </a:r>
          </a:p>
          <a:p>
            <a:pPr>
              <a:lnSpc>
                <a:spcPct val="89000"/>
              </a:lnSpc>
              <a:spcBef>
                <a:spcPts val="300"/>
              </a:spcBef>
            </a:pPr>
            <a:r>
              <a:rPr lang="en-US" sz="2700" b="1" dirty="0" smtClean="0"/>
              <a:t>Romans 6:12-14</a:t>
            </a:r>
            <a:r>
              <a:rPr lang="en-US" sz="2700" b="1" spc="-150" dirty="0" smtClean="0"/>
              <a:t> </a:t>
            </a:r>
            <a:r>
              <a:rPr lang="en-US" sz="2700" spc="-150" dirty="0" smtClean="0"/>
              <a:t>…</a:t>
            </a:r>
            <a:r>
              <a:rPr lang="en-US" sz="2700" dirty="0" smtClean="0"/>
              <a:t>do not let sin reign in your mortal body so that </a:t>
            </a:r>
            <a:r>
              <a:rPr lang="en-US" sz="2700" spc="-150" dirty="0" smtClean="0"/>
              <a:t>you obey its </a:t>
            </a:r>
            <a:r>
              <a:rPr lang="en-US" sz="2700" dirty="0" smtClean="0"/>
              <a:t>lusts</a:t>
            </a:r>
            <a:r>
              <a:rPr lang="en-US" sz="2700" spc="-150" dirty="0" smtClean="0"/>
              <a:t>, and </a:t>
            </a:r>
            <a:r>
              <a:rPr lang="en-US" sz="2700" dirty="0" smtClean="0"/>
              <a:t>do not go on presenting </a:t>
            </a:r>
            <a:r>
              <a:rPr lang="en-US" sz="2700" spc="-150" dirty="0" smtClean="0"/>
              <a:t>the members            of your </a:t>
            </a:r>
            <a:r>
              <a:rPr lang="en-US" sz="2700" dirty="0" smtClean="0"/>
              <a:t>body to sin</a:t>
            </a:r>
            <a:r>
              <a:rPr lang="en-US" sz="2700" spc="-150" dirty="0" smtClean="0"/>
              <a:t> </a:t>
            </a:r>
            <a:r>
              <a:rPr lang="en-US" sz="2700" i="1" spc="-150" dirty="0" smtClean="0"/>
              <a:t>as</a:t>
            </a:r>
            <a:r>
              <a:rPr lang="en-US" sz="2700" spc="-150" dirty="0" smtClean="0"/>
              <a:t> </a:t>
            </a:r>
            <a:r>
              <a:rPr lang="en-US" sz="2700" dirty="0" smtClean="0"/>
              <a:t>instruments</a:t>
            </a:r>
            <a:r>
              <a:rPr lang="en-US" sz="2700" spc="-150" dirty="0" smtClean="0"/>
              <a:t> of unrighteousness</a:t>
            </a:r>
            <a:r>
              <a:rPr lang="en-US" sz="2700" dirty="0" smtClean="0"/>
              <a:t>; </a:t>
            </a:r>
            <a:r>
              <a:rPr lang="en-US" sz="2700" spc="-150" dirty="0" smtClean="0"/>
              <a:t>but </a:t>
            </a:r>
            <a:r>
              <a:rPr lang="en-US" sz="2700" dirty="0" smtClean="0"/>
              <a:t>present yourselves</a:t>
            </a:r>
            <a:r>
              <a:rPr lang="en-US" sz="2700" spc="-150" dirty="0" smtClean="0"/>
              <a:t> to </a:t>
            </a:r>
            <a:r>
              <a:rPr lang="en-US" sz="2700" dirty="0" smtClean="0"/>
              <a:t>God as those alive from the dead</a:t>
            </a:r>
            <a:r>
              <a:rPr lang="en-US" sz="2700" spc="-150" dirty="0" smtClean="0"/>
              <a:t>, and your </a:t>
            </a:r>
            <a:r>
              <a:rPr lang="en-US" sz="2700" dirty="0" smtClean="0"/>
              <a:t>members </a:t>
            </a:r>
            <a:r>
              <a:rPr lang="en-US" sz="2700" i="1" dirty="0" smtClean="0"/>
              <a:t>as</a:t>
            </a:r>
            <a:r>
              <a:rPr lang="en-US" sz="2700" dirty="0" smtClean="0"/>
              <a:t> instruments </a:t>
            </a:r>
            <a:r>
              <a:rPr lang="en-US" sz="2700" spc="-150" dirty="0" smtClean="0"/>
              <a:t>of righteousness </a:t>
            </a:r>
            <a:r>
              <a:rPr lang="en-US" sz="2700" dirty="0" smtClean="0"/>
              <a:t>to God</a:t>
            </a:r>
            <a:r>
              <a:rPr lang="en-US" sz="2700" spc="-150" dirty="0" smtClean="0"/>
              <a:t>.</a:t>
            </a:r>
            <a:r>
              <a:rPr lang="en-US" sz="2700" spc="-150" baseline="30000" dirty="0" smtClean="0"/>
              <a:t> </a:t>
            </a:r>
            <a:r>
              <a:rPr lang="en-US" sz="2700" spc="-150" dirty="0" smtClean="0"/>
              <a:t> For sin </a:t>
            </a:r>
            <a:r>
              <a:rPr lang="en-US" sz="2700" dirty="0" smtClean="0"/>
              <a:t>shall not be master over you</a:t>
            </a:r>
            <a:r>
              <a:rPr lang="en-US" sz="2700" spc="-150" dirty="0" smtClean="0"/>
              <a:t>, for you </a:t>
            </a:r>
            <a:r>
              <a:rPr lang="en-US" sz="2700" dirty="0" smtClean="0"/>
              <a:t>are not under law but under grace. </a:t>
            </a:r>
          </a:p>
          <a:p>
            <a:pPr>
              <a:lnSpc>
                <a:spcPct val="89000"/>
              </a:lnSpc>
              <a:spcBef>
                <a:spcPts val="300"/>
              </a:spcBef>
            </a:pPr>
            <a:r>
              <a:rPr lang="en-US" sz="2700" b="1" dirty="0" smtClean="0"/>
              <a:t>Romans 8:3-4 </a:t>
            </a:r>
            <a:r>
              <a:rPr lang="en-US" sz="2700" dirty="0" smtClean="0"/>
              <a:t> For what the Law could not do, weak as it was through the flesh, God </a:t>
            </a:r>
            <a:r>
              <a:rPr lang="en-US" sz="2700" i="1" dirty="0" smtClean="0"/>
              <a:t>did:</a:t>
            </a:r>
            <a:r>
              <a:rPr lang="en-US" sz="2700" dirty="0" smtClean="0"/>
              <a:t> sending His own Son in the likeness of sinful flesh and </a:t>
            </a:r>
            <a:r>
              <a:rPr lang="en-US" sz="2700" i="1" dirty="0" smtClean="0"/>
              <a:t>as an offering</a:t>
            </a:r>
            <a:r>
              <a:rPr lang="en-US" sz="2700" dirty="0" smtClean="0"/>
              <a:t> for sin, He condemned sin in the flesh, so that the requirement of the Law might be fulfilled in us, who do not walk according to the flesh but according to the Spirit. </a:t>
            </a:r>
            <a:endParaRPr lang="en-US" sz="2700"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rmAutofit/>
          </a:bodyPr>
          <a:lstStyle/>
          <a:p>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r>
              <a:rPr lang="en-US" dirty="0" smtClean="0"/>
              <a:t>Ephesians 1-3: Where the believer is </a:t>
            </a:r>
            <a:r>
              <a:rPr lang="en-US" b="1" dirty="0" smtClean="0"/>
              <a:t>seated</a:t>
            </a:r>
            <a:r>
              <a:rPr lang="en-US" dirty="0" smtClean="0"/>
              <a:t> in Christ</a:t>
            </a:r>
          </a:p>
          <a:p>
            <a:r>
              <a:rPr lang="en-US" dirty="0" smtClean="0"/>
              <a:t>Ephesians 4 – 6:9: The way a believer should </a:t>
            </a:r>
            <a:r>
              <a:rPr lang="en-US" b="1" dirty="0" smtClean="0"/>
              <a:t>walk</a:t>
            </a:r>
            <a:r>
              <a:rPr lang="en-US" dirty="0" smtClean="0"/>
              <a:t> worthy</a:t>
            </a:r>
          </a:p>
          <a:p>
            <a:r>
              <a:rPr lang="en-US" dirty="0" smtClean="0"/>
              <a:t>Ephesians 6:10-30: The way a believer should </a:t>
            </a:r>
            <a:r>
              <a:rPr lang="en-US" b="1" dirty="0" smtClean="0"/>
              <a:t>stand</a:t>
            </a:r>
            <a:r>
              <a:rPr lang="en-US" dirty="0" smtClean="0"/>
              <a:t> firm</a:t>
            </a:r>
          </a:p>
          <a:p>
            <a:r>
              <a:rPr lang="en-US" b="1" dirty="0" smtClean="0"/>
              <a:t>Romans 1:18 </a:t>
            </a:r>
            <a:r>
              <a:rPr lang="en-US" dirty="0" smtClean="0"/>
              <a:t> For the wrath of God is revealed from heaven against all ungodliness and unrighteousness of men who </a:t>
            </a:r>
            <a:r>
              <a:rPr lang="en-US" u="sng" dirty="0" smtClean="0"/>
              <a:t>suppress</a:t>
            </a:r>
            <a:r>
              <a:rPr lang="en-US" dirty="0" smtClean="0"/>
              <a:t> the truth in unrighteousness, </a:t>
            </a:r>
          </a:p>
          <a:p>
            <a:r>
              <a:rPr lang="en-US" dirty="0" smtClean="0"/>
              <a:t>Suppress: </a:t>
            </a:r>
            <a:r>
              <a:rPr lang="en-US" i="1" dirty="0" err="1" smtClean="0"/>
              <a:t>katecho</a:t>
            </a:r>
            <a:r>
              <a:rPr lang="en-US" i="1" dirty="0" smtClean="0"/>
              <a:t>: </a:t>
            </a:r>
            <a:r>
              <a:rPr lang="en-US" dirty="0" smtClean="0"/>
              <a:t>to restrain or hold back</a:t>
            </a:r>
            <a:br>
              <a:rPr lang="en-US" dirty="0" smtClean="0"/>
            </a:br>
            <a:endParaRPr lang="en-US" dirty="0" smtClean="0"/>
          </a:p>
          <a:p>
            <a:endParaRPr lang="en-US" dirty="0"/>
          </a:p>
        </p:txBody>
      </p:sp>
    </p:spTree>
    <p:extLst>
      <p:ext uri="{BB962C8B-B14F-4D97-AF65-F5344CB8AC3E}">
        <p14:creationId xmlns:p14="http://schemas.microsoft.com/office/powerpoint/2010/main" xmlns=""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1034321"/>
          </a:xfrm>
        </p:spPr>
        <p:txBody>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DIFFICULT TIMES</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1034321"/>
            <a:ext cx="9999257" cy="6738079"/>
          </a:xfrm>
        </p:spPr>
        <p:txBody>
          <a:bodyPr>
            <a:normAutofit fontScale="92500" lnSpcReduction="10000"/>
          </a:bodyPr>
          <a:lstStyle/>
          <a:p>
            <a:pPr>
              <a:lnSpc>
                <a:spcPct val="98000"/>
              </a:lnSpc>
            </a:pPr>
            <a:r>
              <a:rPr lang="en-US" sz="3000" b="1" dirty="0" smtClean="0"/>
              <a:t>2 Timothy 3:1-5 </a:t>
            </a:r>
            <a:r>
              <a:rPr lang="en-US" sz="3000" dirty="0" smtClean="0"/>
              <a:t> But realize this, that in the last days </a:t>
            </a:r>
            <a:r>
              <a:rPr lang="en-US" sz="3000" u="sng" dirty="0" smtClean="0"/>
              <a:t>difficult</a:t>
            </a:r>
            <a:r>
              <a:rPr lang="en-US" sz="3000" dirty="0" smtClean="0"/>
              <a:t> times will come.  For men will be lovers of self, lovers of money, boastful, arrogant, </a:t>
            </a:r>
            <a:r>
              <a:rPr lang="en-US" sz="3000" u="sng" dirty="0" smtClean="0"/>
              <a:t>revilers</a:t>
            </a:r>
            <a:r>
              <a:rPr lang="en-US" sz="3000" dirty="0" smtClean="0"/>
              <a:t>, disobedient to parents, ungrateful, unholy, unloving, </a:t>
            </a:r>
            <a:r>
              <a:rPr lang="en-US" sz="3000" u="sng" dirty="0" smtClean="0"/>
              <a:t>irreconcilable</a:t>
            </a:r>
            <a:r>
              <a:rPr lang="en-US" sz="3000" dirty="0" smtClean="0"/>
              <a:t>, malicious gossips</a:t>
            </a:r>
            <a:r>
              <a:rPr lang="en-US" sz="3000" spc="-150" dirty="0" smtClean="0"/>
              <a:t>, without </a:t>
            </a:r>
            <a:r>
              <a:rPr lang="en-US" sz="3000" dirty="0" smtClean="0"/>
              <a:t>self-control, brutal, haters of good, treacherous, reckless, conceited, lovers of pleasure rather than lovers of God, holding to a form of </a:t>
            </a:r>
            <a:r>
              <a:rPr lang="en-US" sz="3000" u="sng" dirty="0" smtClean="0"/>
              <a:t>godliness</a:t>
            </a:r>
            <a:r>
              <a:rPr lang="en-US" sz="3000" dirty="0" smtClean="0"/>
              <a:t>, although they have denied its power; Avoid such men as these. </a:t>
            </a:r>
          </a:p>
          <a:p>
            <a:pPr>
              <a:lnSpc>
                <a:spcPct val="98000"/>
              </a:lnSpc>
              <a:spcBef>
                <a:spcPts val="600"/>
              </a:spcBef>
            </a:pPr>
            <a:r>
              <a:rPr lang="en-US" sz="3000" dirty="0" smtClean="0"/>
              <a:t>Difficult: </a:t>
            </a:r>
            <a:r>
              <a:rPr lang="en-US" sz="3000" i="1" dirty="0" err="1" smtClean="0"/>
              <a:t>chalepos</a:t>
            </a:r>
            <a:r>
              <a:rPr lang="en-US" sz="3000" i="1" dirty="0" smtClean="0"/>
              <a:t>: </a:t>
            </a:r>
            <a:r>
              <a:rPr lang="en-US" sz="3000" dirty="0" smtClean="0"/>
              <a:t>fierce, grievous, hard to bear, violent</a:t>
            </a:r>
          </a:p>
          <a:p>
            <a:pPr>
              <a:lnSpc>
                <a:spcPct val="98000"/>
              </a:lnSpc>
              <a:spcBef>
                <a:spcPts val="600"/>
              </a:spcBef>
            </a:pPr>
            <a:r>
              <a:rPr lang="en-US" sz="3000" dirty="0" smtClean="0"/>
              <a:t>Revilers: </a:t>
            </a:r>
            <a:r>
              <a:rPr lang="en-US" sz="3000" i="1" dirty="0" err="1" smtClean="0"/>
              <a:t>blasphemos</a:t>
            </a:r>
            <a:r>
              <a:rPr lang="en-US" sz="3000" i="1" dirty="0" smtClean="0"/>
              <a:t>: </a:t>
            </a:r>
            <a:r>
              <a:rPr lang="en-US" sz="3000" dirty="0" smtClean="0"/>
              <a:t>slanderers, scurrilous speakers</a:t>
            </a:r>
          </a:p>
          <a:p>
            <a:pPr>
              <a:lnSpc>
                <a:spcPct val="98000"/>
              </a:lnSpc>
              <a:spcBef>
                <a:spcPts val="600"/>
              </a:spcBef>
            </a:pPr>
            <a:r>
              <a:rPr lang="en-US" sz="3000" dirty="0" smtClean="0"/>
              <a:t>Irreconcilable: </a:t>
            </a:r>
            <a:r>
              <a:rPr lang="en-US" sz="3000" i="1" dirty="0" err="1" smtClean="0"/>
              <a:t>aspondos</a:t>
            </a:r>
            <a:r>
              <a:rPr lang="en-US" sz="3000" i="1" dirty="0" smtClean="0"/>
              <a:t>:  </a:t>
            </a:r>
            <a:r>
              <a:rPr lang="en-US" sz="3000" dirty="0" smtClean="0"/>
              <a:t>never a party to a truce; </a:t>
            </a:r>
          </a:p>
          <a:p>
            <a:pPr>
              <a:lnSpc>
                <a:spcPct val="98000"/>
              </a:lnSpc>
              <a:spcBef>
                <a:spcPts val="600"/>
              </a:spcBef>
            </a:pPr>
            <a:r>
              <a:rPr lang="en-US" sz="3000" dirty="0" smtClean="0"/>
              <a:t>Godliness: </a:t>
            </a:r>
            <a:r>
              <a:rPr lang="en-US" sz="3000" i="1" dirty="0" err="1" smtClean="0"/>
              <a:t>eusebia</a:t>
            </a:r>
            <a:r>
              <a:rPr lang="en-US" sz="3000" i="1" dirty="0" smtClean="0"/>
              <a:t>: </a:t>
            </a:r>
            <a:r>
              <a:rPr lang="en-US" sz="3000" dirty="0" smtClean="0"/>
              <a:t>appearing to take the high ground, piety</a:t>
            </a:r>
          </a:p>
          <a:p>
            <a:pPr>
              <a:lnSpc>
                <a:spcPct val="98000"/>
              </a:lnSpc>
              <a:spcBef>
                <a:spcPts val="600"/>
              </a:spcBef>
            </a:pPr>
            <a:r>
              <a:rPr lang="en-US" sz="3000" dirty="0" smtClean="0"/>
              <a:t>They are hard to take; they say things specifically to hurt the reputation of another, whether true or not; they will never give in; they claim the moral high ground but deny that they are empowered by the wrong side (Satan)</a:t>
            </a:r>
            <a:endParaRPr lang="en-US" i="1" dirty="0"/>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lnSpc>
                <a:spcPct val="95000"/>
              </a:lnSpc>
              <a:spcBef>
                <a:spcPts val="300"/>
              </a:spcBef>
            </a:pPr>
            <a:r>
              <a:rPr lang="en-US" b="1" dirty="0" smtClean="0"/>
              <a:t>Ephesians 2:1-3 </a:t>
            </a:r>
            <a:r>
              <a:rPr lang="en-US" dirty="0" smtClean="0"/>
              <a:t> And you were dead in your trespasses and sins, in which you formerly walked according to the course of this world, according to the prince of the power of the air, of the spirit that is </a:t>
            </a:r>
            <a:r>
              <a:rPr lang="en-US" u="sng" dirty="0" smtClean="0"/>
              <a:t>now working </a:t>
            </a:r>
            <a:r>
              <a:rPr lang="en-US" dirty="0" smtClean="0"/>
              <a:t>in the sons of disobedience.  Among them we too all formerly lived in the lusts of our flesh, indulging the desires of the flesh and of the mind, and were by nature children of wrath, even as the rest. </a:t>
            </a:r>
          </a:p>
          <a:p>
            <a:pPr>
              <a:lnSpc>
                <a:spcPct val="95000"/>
              </a:lnSpc>
              <a:spcBef>
                <a:spcPts val="300"/>
              </a:spcBef>
              <a:buNone/>
            </a:pPr>
            <a:r>
              <a:rPr lang="en-US" dirty="0" smtClean="0"/>
              <a:t>  1.  Follow the ways of the world (satanically organized system that hates God)</a:t>
            </a:r>
          </a:p>
          <a:p>
            <a:pPr>
              <a:lnSpc>
                <a:spcPct val="95000"/>
              </a:lnSpc>
              <a:spcBef>
                <a:spcPts val="300"/>
              </a:spcBef>
              <a:buNone/>
            </a:pPr>
            <a:r>
              <a:rPr lang="en-US" dirty="0" smtClean="0"/>
              <a:t>  2.  Follow the ruler of the kingdom of the air (Satan)</a:t>
            </a:r>
          </a:p>
          <a:p>
            <a:pPr>
              <a:lnSpc>
                <a:spcPct val="95000"/>
              </a:lnSpc>
              <a:spcBef>
                <a:spcPts val="300"/>
              </a:spcBef>
              <a:buNone/>
            </a:pPr>
            <a:r>
              <a:rPr lang="en-US" dirty="0" smtClean="0"/>
              <a:t>  3.  Forces controlled by Satan are actively working in them</a:t>
            </a:r>
          </a:p>
          <a:p>
            <a:pPr>
              <a:lnSpc>
                <a:spcPct val="95000"/>
              </a:lnSpc>
              <a:spcBef>
                <a:spcPts val="300"/>
              </a:spcBef>
            </a:pPr>
            <a:r>
              <a:rPr lang="en-US" b="1" dirty="0" smtClean="0"/>
              <a:t>1 John 5:19 </a:t>
            </a:r>
            <a:r>
              <a:rPr lang="en-US" dirty="0" smtClean="0"/>
              <a:t> We know that we are of God, and that the whole world lies in </a:t>
            </a:r>
            <a:r>
              <a:rPr lang="en-US" i="1" dirty="0" smtClean="0"/>
              <a:t>the power of</a:t>
            </a:r>
            <a:r>
              <a:rPr lang="en-US" dirty="0" smtClean="0"/>
              <a:t> the evil one. (literally “under the evil one”)</a:t>
            </a:r>
            <a:br>
              <a:rPr lang="en-US" dirty="0" smtClean="0"/>
            </a:br>
            <a:endParaRPr lang="en-US" dirty="0" smtClean="0"/>
          </a:p>
          <a:p>
            <a:pPr>
              <a:spcBef>
                <a:spcPts val="300"/>
              </a:spcBef>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THEY ARE LOST</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9D7BC-87DB-4700-859A-E65D8F1F100F}"/>
              </a:ext>
            </a:extLst>
          </p:cNvPr>
          <p:cNvSpPr>
            <a:spLocks noGrp="1"/>
          </p:cNvSpPr>
          <p:nvPr>
            <p:ph type="title"/>
          </p:nvPr>
        </p:nvSpPr>
        <p:spPr>
          <a:xfrm>
            <a:off x="29571" y="0"/>
            <a:ext cx="9999257" cy="813775"/>
          </a:xfrm>
        </p:spPr>
        <p:txBody>
          <a:bodyPr>
            <a:normAutofit fontScale="90000"/>
          </a:bodyPr>
          <a:lstStyle/>
          <a:p>
            <a:r>
              <a:rPr lang="en-US" b="0" dirty="0" smtClean="0">
                <a:solidFill>
                  <a:srgbClr val="76280B"/>
                </a:solidFill>
                <a:effectLst>
                  <a:outerShdw blurRad="38100" dist="38100" dir="2700000" algn="tl">
                    <a:srgbClr val="000000">
                      <a:alpha val="43137"/>
                    </a:srgbClr>
                  </a:outerShdw>
                </a:effectLst>
              </a:rPr>
              <a:t>SPIRITUALLY POSITIONED</a:t>
            </a:r>
            <a:endParaRPr lang="en-US" b="0" dirty="0">
              <a:solidFill>
                <a:srgbClr val="76280B"/>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D5D51950-8CD0-472A-948C-DB0FC71C4816}"/>
              </a:ext>
            </a:extLst>
          </p:cNvPr>
          <p:cNvSpPr>
            <a:spLocks noGrp="1"/>
          </p:cNvSpPr>
          <p:nvPr>
            <p:ph idx="1"/>
          </p:nvPr>
        </p:nvSpPr>
        <p:spPr>
          <a:xfrm>
            <a:off x="0" y="813775"/>
            <a:ext cx="9999257" cy="6958625"/>
          </a:xfrm>
        </p:spPr>
        <p:txBody>
          <a:bodyPr>
            <a:noAutofit/>
          </a:bodyPr>
          <a:lstStyle/>
          <a:p>
            <a:pPr>
              <a:lnSpc>
                <a:spcPct val="88000"/>
              </a:lnSpc>
              <a:spcBef>
                <a:spcPts val="200"/>
              </a:spcBef>
            </a:pPr>
            <a:r>
              <a:rPr lang="en-US" b="1" dirty="0" smtClean="0"/>
              <a:t>Ephesians 2:4-9 </a:t>
            </a:r>
            <a:r>
              <a:rPr lang="en-US" dirty="0" smtClean="0"/>
              <a:t> But God, being rich in </a:t>
            </a:r>
            <a:r>
              <a:rPr lang="en-US" u="sng" dirty="0" smtClean="0"/>
              <a:t>mercy</a:t>
            </a:r>
            <a:r>
              <a:rPr lang="en-US" dirty="0" smtClean="0"/>
              <a:t>, because of His great love with which He loved us, even when we were dead in our transgressions, made us alive together with Christ (by </a:t>
            </a:r>
            <a:r>
              <a:rPr lang="en-US" u="sng" dirty="0" smtClean="0"/>
              <a:t>grace</a:t>
            </a:r>
            <a:r>
              <a:rPr lang="en-US" dirty="0" smtClean="0"/>
              <a:t> you have been saved), and </a:t>
            </a:r>
            <a:r>
              <a:rPr lang="en-US" u="sng" dirty="0" smtClean="0"/>
              <a:t>raised</a:t>
            </a:r>
            <a:r>
              <a:rPr lang="en-US" dirty="0" smtClean="0"/>
              <a:t> us up with Him, and </a:t>
            </a:r>
            <a:r>
              <a:rPr lang="en-US" u="sng" dirty="0" smtClean="0"/>
              <a:t>seated us with Him</a:t>
            </a:r>
            <a:r>
              <a:rPr lang="en-US" dirty="0" smtClean="0"/>
              <a:t> in the heavenly </a:t>
            </a:r>
            <a:r>
              <a:rPr lang="en-US" i="1" dirty="0" smtClean="0"/>
              <a:t>places</a:t>
            </a:r>
            <a:r>
              <a:rPr lang="en-US" dirty="0" smtClean="0"/>
              <a:t> in Christ Jesus, so that in the ages to come He might show the surpassing riches of His grace in kindness toward us in Christ Jesus. For by grace you have been saved through faith; and that not of yourselves, </a:t>
            </a:r>
            <a:r>
              <a:rPr lang="en-US" i="1" dirty="0" smtClean="0"/>
              <a:t>it is</a:t>
            </a:r>
            <a:r>
              <a:rPr lang="en-US" dirty="0" smtClean="0"/>
              <a:t> the gift of God; not as a result of works, so that no one may boast. </a:t>
            </a:r>
          </a:p>
          <a:p>
            <a:pPr>
              <a:lnSpc>
                <a:spcPct val="88000"/>
              </a:lnSpc>
              <a:spcBef>
                <a:spcPts val="200"/>
              </a:spcBef>
            </a:pPr>
            <a:r>
              <a:rPr lang="en-US" b="1" dirty="0" smtClean="0"/>
              <a:t>Mercy</a:t>
            </a:r>
            <a:r>
              <a:rPr lang="en-US" dirty="0" smtClean="0"/>
              <a:t>: </a:t>
            </a:r>
            <a:r>
              <a:rPr lang="en-US" i="1" dirty="0" err="1" smtClean="0"/>
              <a:t>eleos</a:t>
            </a:r>
            <a:r>
              <a:rPr lang="en-US" i="1" dirty="0" smtClean="0"/>
              <a:t>: </a:t>
            </a:r>
            <a:r>
              <a:rPr lang="en-US" dirty="0" smtClean="0"/>
              <a:t>compassion; not giving the punishment due</a:t>
            </a:r>
          </a:p>
          <a:p>
            <a:pPr>
              <a:lnSpc>
                <a:spcPct val="88000"/>
              </a:lnSpc>
              <a:spcBef>
                <a:spcPts val="200"/>
              </a:spcBef>
            </a:pPr>
            <a:r>
              <a:rPr lang="en-US" b="1" dirty="0" smtClean="0"/>
              <a:t>Grace</a:t>
            </a:r>
            <a:r>
              <a:rPr lang="en-US" dirty="0" smtClean="0"/>
              <a:t>: </a:t>
            </a:r>
            <a:r>
              <a:rPr lang="en-US" i="1" dirty="0" err="1" smtClean="0"/>
              <a:t>charis</a:t>
            </a:r>
            <a:r>
              <a:rPr lang="en-US" i="1" dirty="0" smtClean="0"/>
              <a:t>: </a:t>
            </a:r>
            <a:r>
              <a:rPr lang="en-US" dirty="0" smtClean="0"/>
              <a:t>something undeserved credited to us </a:t>
            </a:r>
          </a:p>
          <a:p>
            <a:pPr>
              <a:lnSpc>
                <a:spcPct val="88000"/>
              </a:lnSpc>
              <a:spcBef>
                <a:spcPts val="200"/>
              </a:spcBef>
            </a:pPr>
            <a:r>
              <a:rPr lang="en-US" dirty="0" smtClean="0"/>
              <a:t>Raised and Seated: this describes a spiritual positioning</a:t>
            </a:r>
          </a:p>
          <a:p>
            <a:pPr>
              <a:lnSpc>
                <a:spcPct val="88000"/>
              </a:lnSpc>
              <a:spcBef>
                <a:spcPts val="200"/>
              </a:spcBef>
            </a:pPr>
            <a:r>
              <a:rPr lang="en-US" b="1" dirty="0" smtClean="0"/>
              <a:t>Philippians 3:20-21 </a:t>
            </a:r>
            <a:r>
              <a:rPr lang="en-US" dirty="0" smtClean="0"/>
              <a:t> For our citizenship is in heaven, from which also we eagerly wait for a Savior, the Lord Jesus Christ; who will transform the body of our humble state into conformity with the body of His glory, by the exertion of the power that He has even to subject all things to Himself.  </a:t>
            </a:r>
            <a:endParaRPr lang="en-US" dirty="0"/>
          </a:p>
        </p:txBody>
      </p:sp>
    </p:spTree>
    <p:extLst>
      <p:ext uri="{BB962C8B-B14F-4D97-AF65-F5344CB8AC3E}">
        <p14:creationId xmlns:p14="http://schemas.microsoft.com/office/powerpoint/2010/main" xmlns=""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98564"/>
            <a:ext cx="9999257" cy="715211"/>
          </a:xfrm>
        </p:spPr>
        <p:txBody>
          <a:bodyPr>
            <a:normAutofit fontScale="90000"/>
          </a:bodyPr>
          <a:lstStyle/>
          <a:p>
            <a:r>
              <a:rPr lang="en-US" b="0" dirty="0" smtClean="0">
                <a:solidFill>
                  <a:srgbClr val="76280B"/>
                </a:solidFill>
              </a:rPr>
              <a:t>ABOUT ENMITY</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p:txBody>
          <a:bodyPr>
            <a:noAutofit/>
          </a:bodyPr>
          <a:lstStyle/>
          <a:p>
            <a:pPr>
              <a:lnSpc>
                <a:spcPct val="89000"/>
              </a:lnSpc>
              <a:spcBef>
                <a:spcPts val="100"/>
              </a:spcBef>
            </a:pPr>
            <a:r>
              <a:rPr lang="en-US" b="1" dirty="0" smtClean="0"/>
              <a:t>Genesis 3:14-15 </a:t>
            </a:r>
            <a:r>
              <a:rPr lang="en-US" dirty="0" smtClean="0"/>
              <a:t> The </a:t>
            </a:r>
            <a:r>
              <a:rPr lang="en-US" cap="small" dirty="0" smtClean="0"/>
              <a:t>LORD</a:t>
            </a:r>
            <a:r>
              <a:rPr lang="en-US" dirty="0" smtClean="0"/>
              <a:t> God said to the serpent, "Because you have done this, cursed are you more than all cattle, and more than every beast of the field; on your belly you will go, and dust you will eat all the days of your life; </a:t>
            </a:r>
            <a:br>
              <a:rPr lang="en-US" dirty="0" smtClean="0"/>
            </a:br>
            <a:r>
              <a:rPr lang="en-US" dirty="0" smtClean="0"/>
              <a:t>and I will put </a:t>
            </a:r>
            <a:r>
              <a:rPr lang="en-US" u="sng" dirty="0" smtClean="0"/>
              <a:t>enmity</a:t>
            </a:r>
            <a:r>
              <a:rPr lang="en-US" dirty="0" smtClean="0"/>
              <a:t> between you and the woman, and between your </a:t>
            </a:r>
            <a:r>
              <a:rPr lang="en-US" u="sng" dirty="0" smtClean="0"/>
              <a:t>seed</a:t>
            </a:r>
            <a:r>
              <a:rPr lang="en-US" dirty="0" smtClean="0"/>
              <a:t> and her seed; He shall bruise you on the head, and you shall bruise him on the heel." </a:t>
            </a:r>
          </a:p>
          <a:p>
            <a:pPr>
              <a:lnSpc>
                <a:spcPct val="89000"/>
              </a:lnSpc>
              <a:spcBef>
                <a:spcPts val="100"/>
              </a:spcBef>
            </a:pPr>
            <a:r>
              <a:rPr lang="en-US" b="1" dirty="0" smtClean="0"/>
              <a:t>Enmity: </a:t>
            </a:r>
            <a:r>
              <a:rPr lang="en-US" i="1" dirty="0" err="1" smtClean="0"/>
              <a:t>ebah</a:t>
            </a:r>
            <a:r>
              <a:rPr lang="en-US" i="1" dirty="0" smtClean="0"/>
              <a:t>: </a:t>
            </a:r>
            <a:r>
              <a:rPr lang="en-US" dirty="0" smtClean="0"/>
              <a:t>hostility, hatred</a:t>
            </a:r>
          </a:p>
          <a:p>
            <a:pPr>
              <a:lnSpc>
                <a:spcPct val="89000"/>
              </a:lnSpc>
              <a:spcBef>
                <a:spcPts val="100"/>
              </a:spcBef>
            </a:pPr>
            <a:r>
              <a:rPr lang="en-US" b="1" dirty="0" smtClean="0"/>
              <a:t>Seed: </a:t>
            </a:r>
            <a:r>
              <a:rPr lang="en-US" i="1" dirty="0" err="1" smtClean="0"/>
              <a:t>zera</a:t>
            </a:r>
            <a:r>
              <a:rPr lang="en-US" i="1" dirty="0" smtClean="0"/>
              <a:t>: </a:t>
            </a:r>
            <a:r>
              <a:rPr lang="en-US" dirty="0" smtClean="0"/>
              <a:t>offspring, descendants, children</a:t>
            </a:r>
          </a:p>
          <a:p>
            <a:pPr>
              <a:lnSpc>
                <a:spcPct val="89000"/>
              </a:lnSpc>
              <a:spcBef>
                <a:spcPts val="100"/>
              </a:spcBef>
            </a:pPr>
            <a:r>
              <a:rPr lang="en-US" dirty="0" smtClean="0"/>
              <a:t>Satan’s seed: fallen angels; beings resulting from sexual relationship between fallen angels and human women</a:t>
            </a:r>
          </a:p>
          <a:p>
            <a:pPr>
              <a:lnSpc>
                <a:spcPct val="89000"/>
              </a:lnSpc>
              <a:spcBef>
                <a:spcPts val="100"/>
              </a:spcBef>
            </a:pPr>
            <a:r>
              <a:rPr lang="en-US" dirty="0" smtClean="0"/>
              <a:t>Woman’s seed: humanity, but ultimately Jesus</a:t>
            </a:r>
          </a:p>
          <a:p>
            <a:pPr>
              <a:lnSpc>
                <a:spcPct val="89000"/>
              </a:lnSpc>
              <a:spcBef>
                <a:spcPts val="100"/>
              </a:spcBef>
            </a:pPr>
            <a:r>
              <a:rPr lang="en-US" b="1" dirty="0" smtClean="0"/>
              <a:t>Galatians 3:16 </a:t>
            </a:r>
            <a:r>
              <a:rPr lang="en-US" dirty="0" smtClean="0"/>
              <a:t> Now the promises were spoken to Abraham and to his seed. He does not say, "And to seeds," as </a:t>
            </a:r>
            <a:r>
              <a:rPr lang="en-US" i="1" dirty="0" smtClean="0"/>
              <a:t>referring</a:t>
            </a:r>
            <a:r>
              <a:rPr lang="en-US" dirty="0" smtClean="0"/>
              <a:t> to many, but </a:t>
            </a:r>
            <a:r>
              <a:rPr lang="en-US" i="1" dirty="0" smtClean="0"/>
              <a:t>rather</a:t>
            </a:r>
            <a:r>
              <a:rPr lang="en-US" dirty="0" smtClean="0"/>
              <a:t> to one, "And to your seed," that is, Christ. </a:t>
            </a:r>
          </a:p>
          <a:p>
            <a:pPr>
              <a:lnSpc>
                <a:spcPct val="89000"/>
              </a:lnSpc>
              <a:spcBef>
                <a:spcPts val="100"/>
              </a:spcBef>
            </a:pPr>
            <a:r>
              <a:rPr lang="en-US" b="1" dirty="0" smtClean="0"/>
              <a:t>Genesis 22:18 </a:t>
            </a:r>
            <a:r>
              <a:rPr lang="en-US" dirty="0" smtClean="0"/>
              <a:t>"In your </a:t>
            </a:r>
            <a:r>
              <a:rPr lang="en-US" u="sng" dirty="0" smtClean="0"/>
              <a:t>seed</a:t>
            </a:r>
            <a:r>
              <a:rPr lang="en-US" dirty="0" smtClean="0"/>
              <a:t> all the nations of the earth shall be blessed, because you have obeyed My voice." </a:t>
            </a:r>
            <a:br>
              <a:rPr lang="en-US" dirty="0" smtClean="0"/>
            </a:br>
            <a:r>
              <a:rPr lang="en-US" dirty="0" smtClean="0"/>
              <a:t/>
            </a:r>
            <a:br>
              <a:rPr lang="en-US" dirty="0" smtClean="0"/>
            </a:br>
            <a:endParaRPr lang="en-US" dirty="0" smtClean="0"/>
          </a:p>
          <a:p>
            <a:pPr>
              <a:lnSpc>
                <a:spcPct val="89000"/>
              </a:lnSpc>
              <a:spcBef>
                <a:spcPts val="100"/>
              </a:spcBef>
            </a:pPr>
            <a:endParaRPr lang="en-US" dirty="0" smtClean="0"/>
          </a:p>
        </p:txBody>
      </p:sp>
    </p:spTree>
    <p:extLst>
      <p:ext uri="{BB962C8B-B14F-4D97-AF65-F5344CB8AC3E}">
        <p14:creationId xmlns:p14="http://schemas.microsoft.com/office/powerpoint/2010/main" xmlns=""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p:txBody>
          <a:bodyPr>
            <a:normAutofit fontScale="90000"/>
          </a:bodyPr>
          <a:lstStyle/>
          <a:p>
            <a:r>
              <a:rPr lang="en-US" b="0" dirty="0" smtClean="0">
                <a:solidFill>
                  <a:srgbClr val="76280B"/>
                </a:solidFill>
              </a:rPr>
              <a:t>THE COVENANT</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813775"/>
            <a:ext cx="9999257" cy="6958625"/>
          </a:xfrm>
        </p:spPr>
        <p:txBody>
          <a:bodyPr>
            <a:noAutofit/>
          </a:bodyPr>
          <a:lstStyle/>
          <a:p>
            <a:r>
              <a:rPr lang="en-US" b="1" dirty="0" smtClean="0"/>
              <a:t>1 Peter 1:22-23 </a:t>
            </a:r>
            <a:r>
              <a:rPr lang="en-US" dirty="0" smtClean="0"/>
              <a:t> Since you have in obedience to the truth purified your souls for a sincere love of the brethren, fervently love one another from the heart, for you have been born again not of seed which is perishable but imperishable, </a:t>
            </a:r>
            <a:r>
              <a:rPr lang="en-US" i="1" dirty="0" smtClean="0"/>
              <a:t>that is,</a:t>
            </a:r>
            <a:r>
              <a:rPr lang="en-US" dirty="0" smtClean="0"/>
              <a:t> through the living and enduring word of God. </a:t>
            </a:r>
          </a:p>
          <a:p>
            <a:r>
              <a:rPr lang="en-US" dirty="0" smtClean="0"/>
              <a:t>HOW DID THE SEED OF MAN BECOME DESTROYED?</a:t>
            </a:r>
          </a:p>
          <a:p>
            <a:r>
              <a:rPr lang="en-US" b="1" dirty="0" smtClean="0"/>
              <a:t>Genesis 2:15-17 </a:t>
            </a:r>
            <a:r>
              <a:rPr lang="en-US" dirty="0" smtClean="0"/>
              <a:t> Then the </a:t>
            </a:r>
            <a:r>
              <a:rPr lang="en-US" cap="small" dirty="0" smtClean="0"/>
              <a:t>LORD</a:t>
            </a:r>
            <a:r>
              <a:rPr lang="en-US" dirty="0" smtClean="0"/>
              <a:t> God took the man and put him into the garden of Eden to cultivate it and keep it. </a:t>
            </a:r>
            <a:r>
              <a:rPr lang="en-US" smtClean="0"/>
              <a:t/>
            </a:r>
            <a:br>
              <a:rPr lang="en-US" smtClean="0"/>
            </a:br>
            <a:r>
              <a:rPr lang="en-US" smtClean="0"/>
              <a:t>The </a:t>
            </a:r>
            <a:r>
              <a:rPr lang="en-US" cap="small" dirty="0" smtClean="0"/>
              <a:t>LORD</a:t>
            </a:r>
            <a:r>
              <a:rPr lang="en-US" dirty="0" smtClean="0"/>
              <a:t> God commanded the man, saying, "From any tree of the garden you may eat freely; but from the tree of the knowledge of good and evil you shall not eat, for in the day that you eat from it you will surely </a:t>
            </a:r>
            <a:r>
              <a:rPr lang="en-US" u="sng" dirty="0" smtClean="0"/>
              <a:t>die</a:t>
            </a:r>
            <a:r>
              <a:rPr lang="en-US" dirty="0" smtClean="0"/>
              <a:t>." </a:t>
            </a:r>
          </a:p>
          <a:p>
            <a:r>
              <a:rPr lang="en-US" dirty="0" smtClean="0"/>
              <a:t>Die: </a:t>
            </a:r>
            <a:r>
              <a:rPr lang="en-US" i="1" dirty="0" err="1" smtClean="0"/>
              <a:t>muth</a:t>
            </a:r>
            <a:r>
              <a:rPr lang="en-US" i="1" dirty="0" smtClean="0"/>
              <a:t>: </a:t>
            </a:r>
            <a:r>
              <a:rPr lang="en-US" dirty="0" smtClean="0"/>
              <a:t>to die; to bring about death</a:t>
            </a:r>
          </a:p>
          <a:p>
            <a:r>
              <a:rPr lang="en-US" b="1" dirty="0" smtClean="0"/>
              <a:t>Genesis </a:t>
            </a:r>
            <a:r>
              <a:rPr lang="en-US" b="1" spc="-150" dirty="0" smtClean="0"/>
              <a:t>2:18  </a:t>
            </a:r>
            <a:r>
              <a:rPr lang="en-US" spc="-150" dirty="0" smtClean="0"/>
              <a:t>Then </a:t>
            </a:r>
            <a:r>
              <a:rPr lang="en-US" dirty="0" smtClean="0"/>
              <a:t>the </a:t>
            </a:r>
            <a:r>
              <a:rPr lang="en-US" cap="small" dirty="0" smtClean="0"/>
              <a:t>LORD</a:t>
            </a:r>
            <a:r>
              <a:rPr lang="en-US" dirty="0" smtClean="0"/>
              <a:t> God said</a:t>
            </a:r>
            <a:r>
              <a:rPr lang="en-US" spc="-150" dirty="0" smtClean="0"/>
              <a:t>, "It is </a:t>
            </a:r>
            <a:r>
              <a:rPr lang="en-US" dirty="0" smtClean="0"/>
              <a:t>not good</a:t>
            </a:r>
            <a:r>
              <a:rPr lang="en-US" spc="-150" dirty="0" smtClean="0"/>
              <a:t> for the</a:t>
            </a:r>
            <a:r>
              <a:rPr lang="en-US" dirty="0" smtClean="0"/>
              <a:t> man to be alone; I will make him a helper suitable for him." </a:t>
            </a:r>
            <a:br>
              <a:rPr lang="en-US" dirty="0" smtClean="0"/>
            </a:br>
            <a:endParaRPr lang="en-US" dirty="0"/>
          </a:p>
        </p:txBody>
      </p:sp>
    </p:spTree>
    <p:extLst>
      <p:ext uri="{BB962C8B-B14F-4D97-AF65-F5344CB8AC3E}">
        <p14:creationId xmlns:p14="http://schemas.microsoft.com/office/powerpoint/2010/main" xmlns=""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THE TEMPTATION OF EVE</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869430"/>
            <a:ext cx="9999257" cy="6902970"/>
          </a:xfrm>
        </p:spPr>
        <p:txBody>
          <a:bodyPr>
            <a:noAutofit/>
          </a:bodyPr>
          <a:lstStyle/>
          <a:p>
            <a:pPr>
              <a:lnSpc>
                <a:spcPct val="88000"/>
              </a:lnSpc>
              <a:spcBef>
                <a:spcPts val="200"/>
              </a:spcBef>
            </a:pPr>
            <a:r>
              <a:rPr lang="en-US" b="1" dirty="0" smtClean="0"/>
              <a:t>Genesis 3:1-3 </a:t>
            </a:r>
            <a:r>
              <a:rPr lang="en-US" dirty="0" smtClean="0"/>
              <a:t> Now the serpent was more crafty than any beast of the field which the </a:t>
            </a:r>
            <a:r>
              <a:rPr lang="en-US" cap="small" dirty="0" smtClean="0"/>
              <a:t>LORD</a:t>
            </a:r>
            <a:r>
              <a:rPr lang="en-US" dirty="0" smtClean="0"/>
              <a:t> God had made. And he said to the woman, "Indeed, has God said, 'You shall not eat from any tree of the garden'?” The woman said to the serpent, "From the fruit of the trees of the garden we may eat; but from the fruit of the tree which is in the middle of the garden, God has said, 'You shall not eat from it or touch it, or you will die.'" </a:t>
            </a:r>
          </a:p>
          <a:p>
            <a:pPr>
              <a:lnSpc>
                <a:spcPct val="88000"/>
              </a:lnSpc>
              <a:spcBef>
                <a:spcPts val="200"/>
              </a:spcBef>
            </a:pPr>
            <a:r>
              <a:rPr lang="en-US" b="1" dirty="0" smtClean="0"/>
              <a:t>Genesis 3:4-5 </a:t>
            </a:r>
            <a:r>
              <a:rPr lang="en-US" dirty="0" smtClean="0"/>
              <a:t> The serpent said to the woman, "You surely will not die! For God knows that in the day you eat from it your eyes will be opened, and you will be like God, knowing good and evil." </a:t>
            </a:r>
          </a:p>
          <a:p>
            <a:pPr>
              <a:lnSpc>
                <a:spcPct val="88000"/>
              </a:lnSpc>
              <a:spcBef>
                <a:spcPts val="200"/>
              </a:spcBef>
            </a:pPr>
            <a:r>
              <a:rPr lang="en-US" dirty="0" smtClean="0"/>
              <a:t>SATAN’S LIE:  EATING THE FRUIT WON’T CAUSE DEATH; IT WILL MAKE YOU LIKE GOD, KNOWING GOOD FROM EVIL</a:t>
            </a:r>
          </a:p>
          <a:p>
            <a:pPr>
              <a:lnSpc>
                <a:spcPct val="88000"/>
              </a:lnSpc>
              <a:spcBef>
                <a:spcPts val="200"/>
              </a:spcBef>
            </a:pPr>
            <a:r>
              <a:rPr lang="en-US" b="1" dirty="0" smtClean="0"/>
              <a:t>Genesis 1:28 </a:t>
            </a:r>
            <a:r>
              <a:rPr lang="en-US" dirty="0" smtClean="0"/>
              <a:t> God blessed them; and God said to them, "Be fruitful and multiply, and fill the earth, and subdue it; and rule over the fish of the sea and over the birds of the sky and over every living thing that moves on the earth.”</a:t>
            </a: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b="0" dirty="0" smtClean="0">
                <a:solidFill>
                  <a:srgbClr val="76280B"/>
                </a:solidFill>
              </a:rPr>
              <a:t>SATAN’S METHODOLOGY</a:t>
            </a:r>
            <a:endParaRPr lang="en-US"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rmAutofit lnSpcReduction="10000"/>
          </a:bodyPr>
          <a:lstStyle/>
          <a:p>
            <a:pPr>
              <a:lnSpc>
                <a:spcPct val="100000"/>
              </a:lnSpc>
              <a:spcBef>
                <a:spcPts val="300"/>
              </a:spcBef>
            </a:pPr>
            <a:r>
              <a:rPr lang="en-US" dirty="0" smtClean="0"/>
              <a:t>1.  Ask Eve a question when he already knows the answer</a:t>
            </a:r>
          </a:p>
          <a:p>
            <a:pPr>
              <a:lnSpc>
                <a:spcPct val="100000"/>
              </a:lnSpc>
              <a:spcBef>
                <a:spcPts val="300"/>
              </a:spcBef>
            </a:pPr>
            <a:r>
              <a:rPr lang="en-US" dirty="0" smtClean="0"/>
              <a:t>2.  Approach Eve, who may not have heard it from God directly</a:t>
            </a:r>
          </a:p>
          <a:p>
            <a:pPr>
              <a:lnSpc>
                <a:spcPct val="100000"/>
              </a:lnSpc>
              <a:spcBef>
                <a:spcPts val="300"/>
              </a:spcBef>
            </a:pPr>
            <a:r>
              <a:rPr lang="en-US" dirty="0" smtClean="0"/>
              <a:t>3.  Tell Eve that God lied about death</a:t>
            </a:r>
          </a:p>
          <a:p>
            <a:pPr>
              <a:lnSpc>
                <a:spcPct val="100000"/>
              </a:lnSpc>
              <a:spcBef>
                <a:spcPts val="300"/>
              </a:spcBef>
            </a:pPr>
            <a:r>
              <a:rPr lang="en-US" dirty="0" smtClean="0"/>
              <a:t>4.  Insinuate that God is holding out on them – there is a way for them to be like Him, but He doesn’t want them to do it</a:t>
            </a:r>
          </a:p>
          <a:p>
            <a:pPr>
              <a:lnSpc>
                <a:spcPct val="100000"/>
              </a:lnSpc>
              <a:spcBef>
                <a:spcPts val="300"/>
              </a:spcBef>
            </a:pPr>
            <a:r>
              <a:rPr lang="en-US" b="1" dirty="0" smtClean="0"/>
              <a:t>Genesis 3:13  </a:t>
            </a:r>
            <a:r>
              <a:rPr lang="en-US" dirty="0" smtClean="0"/>
              <a:t>Then the </a:t>
            </a:r>
            <a:r>
              <a:rPr lang="en-US" cap="small" dirty="0" smtClean="0"/>
              <a:t>LORD</a:t>
            </a:r>
            <a:r>
              <a:rPr lang="en-US" dirty="0" smtClean="0"/>
              <a:t> God said to the woman, "What is this you have done?" And the </a:t>
            </a:r>
            <a:r>
              <a:rPr lang="en-US" b="1" dirty="0" smtClean="0"/>
              <a:t>woman</a:t>
            </a:r>
            <a:r>
              <a:rPr lang="en-US" dirty="0" smtClean="0"/>
              <a:t> said, "The serpent </a:t>
            </a:r>
            <a:r>
              <a:rPr lang="en-US" b="1" dirty="0" smtClean="0"/>
              <a:t>deceived</a:t>
            </a:r>
            <a:r>
              <a:rPr lang="en-US" dirty="0" smtClean="0"/>
              <a:t> me, and I ate." </a:t>
            </a:r>
          </a:p>
          <a:p>
            <a:pPr>
              <a:lnSpc>
                <a:spcPct val="100000"/>
              </a:lnSpc>
              <a:spcBef>
                <a:spcPts val="300"/>
              </a:spcBef>
            </a:pPr>
            <a:r>
              <a:rPr lang="en-US" b="1" dirty="0" smtClean="0"/>
              <a:t>1 Timothy 2:14 </a:t>
            </a:r>
            <a:r>
              <a:rPr lang="en-US" dirty="0" smtClean="0"/>
              <a:t> And </a:t>
            </a:r>
            <a:r>
              <a:rPr lang="en-US" i="1" dirty="0" smtClean="0"/>
              <a:t>it was</a:t>
            </a:r>
            <a:r>
              <a:rPr lang="en-US" dirty="0" smtClean="0"/>
              <a:t> not Adam </a:t>
            </a:r>
            <a:r>
              <a:rPr lang="en-US" i="1" dirty="0" smtClean="0"/>
              <a:t>who</a:t>
            </a:r>
            <a:r>
              <a:rPr lang="en-US" dirty="0" smtClean="0"/>
              <a:t> was deceived, but the </a:t>
            </a:r>
            <a:r>
              <a:rPr lang="en-US" b="1" dirty="0" smtClean="0"/>
              <a:t>woman</a:t>
            </a:r>
            <a:r>
              <a:rPr lang="en-US" dirty="0" smtClean="0"/>
              <a:t> being </a:t>
            </a:r>
            <a:r>
              <a:rPr lang="en-US" b="1" dirty="0" smtClean="0"/>
              <a:t>deceived</a:t>
            </a:r>
            <a:r>
              <a:rPr lang="en-US" dirty="0" smtClean="0"/>
              <a:t>, fell into transgression. </a:t>
            </a:r>
          </a:p>
          <a:p>
            <a:pPr>
              <a:lnSpc>
                <a:spcPct val="100000"/>
              </a:lnSpc>
              <a:spcBef>
                <a:spcPts val="300"/>
              </a:spcBef>
            </a:pPr>
            <a:r>
              <a:rPr lang="en-US" b="1" dirty="0" smtClean="0"/>
              <a:t>Genesis 3:6 </a:t>
            </a:r>
            <a:r>
              <a:rPr lang="en-US" dirty="0" smtClean="0"/>
              <a:t> When the woman saw that the tree was good for food, and that it was a delight to the eyes, and that the tree was desirable to make </a:t>
            </a:r>
            <a:r>
              <a:rPr lang="en-US" i="1" dirty="0" smtClean="0"/>
              <a:t>one</a:t>
            </a:r>
            <a:r>
              <a:rPr lang="en-US" dirty="0" smtClean="0"/>
              <a:t> wise, she took from its fruit and ate; and she gave also to her husband with her, and he ate. </a:t>
            </a:r>
            <a:endParaRPr lang="en-US" dirty="0"/>
          </a:p>
        </p:txBody>
      </p:sp>
    </p:spTree>
    <p:extLst>
      <p:ext uri="{BB962C8B-B14F-4D97-AF65-F5344CB8AC3E}">
        <p14:creationId xmlns:p14="http://schemas.microsoft.com/office/powerpoint/2010/main" xmlns=""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1678</TotalTime>
  <Words>194</Words>
  <Application>Microsoft Office PowerPoint</Application>
  <PresentationFormat>Custom</PresentationFormat>
  <Paragraphs>81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vt:lpstr>
      <vt:lpstr>WORD FOR THE JOURNEY</vt:lpstr>
      <vt:lpstr>DIFFICULT TIMES</vt:lpstr>
      <vt:lpstr>THEY ARE LOST</vt:lpstr>
      <vt:lpstr>SPIRITUALLY POSITIONED</vt:lpstr>
      <vt:lpstr>ABOUT ENMITY</vt:lpstr>
      <vt:lpstr>THE COVENANT</vt:lpstr>
      <vt:lpstr>THE TEMPTATION OF EVE</vt:lpstr>
      <vt:lpstr>SATAN’S METHODOLOGY</vt:lpstr>
      <vt:lpstr>EXAMPLE: METHODOLOGY</vt:lpstr>
      <vt:lpstr>IMPUTATION OF ORIGINAL SIN</vt:lpstr>
      <vt:lpstr>LAW: KNOWLEDGE OF SIN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13</cp:revision>
  <cp:lastPrinted>2018-09-14T13:40:37Z</cp:lastPrinted>
  <dcterms:created xsi:type="dcterms:W3CDTF">2018-08-14T16:05:04Z</dcterms:created>
  <dcterms:modified xsi:type="dcterms:W3CDTF">2018-09-29T19:36:49Z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