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handoutMasterIdLst>
    <p:handoutMasterId r:id="rId13"/>
  </p:handoutMasterIdLst>
  <p:sldIdLst>
    <p:sldId id="256" r:id="rId2"/>
    <p:sldId id="257" r:id="rId3"/>
    <p:sldId id="258" r:id="rId4"/>
    <p:sldId id="259" r:id="rId5"/>
    <p:sldId id="260" r:id="rId6"/>
    <p:sldId id="261" r:id="rId7"/>
    <p:sldId id="262" r:id="rId8"/>
    <p:sldId id="264" r:id="rId9"/>
    <p:sldId id="263" r:id="rId10"/>
    <p:sldId id="265" r:id="rId11"/>
  </p:sldIdLst>
  <p:sldSz cx="9144000" cy="6858000" type="screen4x3"/>
  <p:notesSz cx="7086600" cy="90249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2E"/>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386" y="-6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08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14788" y="0"/>
            <a:ext cx="3070225" cy="450850"/>
          </a:xfrm>
          <a:prstGeom prst="rect">
            <a:avLst/>
          </a:prstGeom>
        </p:spPr>
        <p:txBody>
          <a:bodyPr vert="horz" lIns="91440" tIns="45720" rIns="91440" bIns="45720" rtlCol="0"/>
          <a:lstStyle>
            <a:lvl1pPr algn="r">
              <a:defRPr sz="1200"/>
            </a:lvl1pPr>
          </a:lstStyle>
          <a:p>
            <a:fld id="{19A924AA-3510-408E-9BCB-FFDAF3A93C69}" type="datetimeFigureOut">
              <a:rPr lang="en-US" smtClean="0"/>
              <a:pPr/>
              <a:t>10/2/2012</a:t>
            </a:fld>
            <a:endParaRPr lang="en-US"/>
          </a:p>
        </p:txBody>
      </p:sp>
      <p:sp>
        <p:nvSpPr>
          <p:cNvPr id="4" name="Footer Placeholder 3"/>
          <p:cNvSpPr>
            <a:spLocks noGrp="1"/>
          </p:cNvSpPr>
          <p:nvPr>
            <p:ph type="ftr" sz="quarter" idx="2"/>
          </p:nvPr>
        </p:nvSpPr>
        <p:spPr>
          <a:xfrm>
            <a:off x="0" y="8572500"/>
            <a:ext cx="3070225" cy="4508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14788" y="8572500"/>
            <a:ext cx="3070225" cy="450850"/>
          </a:xfrm>
          <a:prstGeom prst="rect">
            <a:avLst/>
          </a:prstGeom>
        </p:spPr>
        <p:txBody>
          <a:bodyPr vert="horz" lIns="91440" tIns="45720" rIns="91440" bIns="45720" rtlCol="0" anchor="b"/>
          <a:lstStyle>
            <a:lvl1pPr algn="r">
              <a:defRPr sz="1200"/>
            </a:lvl1pPr>
          </a:lstStyle>
          <a:p>
            <a:fld id="{77B07A9D-DC1A-4CD9-A978-5D5399E89961}"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08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14788" y="0"/>
            <a:ext cx="3070225" cy="450850"/>
          </a:xfrm>
          <a:prstGeom prst="rect">
            <a:avLst/>
          </a:prstGeom>
        </p:spPr>
        <p:txBody>
          <a:bodyPr vert="horz" lIns="91440" tIns="45720" rIns="91440" bIns="45720" rtlCol="0"/>
          <a:lstStyle>
            <a:lvl1pPr algn="r">
              <a:defRPr sz="1200"/>
            </a:lvl1pPr>
          </a:lstStyle>
          <a:p>
            <a:fld id="{F7D83C2D-98D9-46DC-8B3C-4BF6B7B95B96}" type="datetimeFigureOut">
              <a:rPr lang="en-US" smtClean="0"/>
              <a:pPr/>
              <a:t>10/2/2012</a:t>
            </a:fld>
            <a:endParaRPr lang="en-US"/>
          </a:p>
        </p:txBody>
      </p:sp>
      <p:sp>
        <p:nvSpPr>
          <p:cNvPr id="4" name="Slide Image Placeholder 3"/>
          <p:cNvSpPr>
            <a:spLocks noGrp="1" noRot="1" noChangeAspect="1"/>
          </p:cNvSpPr>
          <p:nvPr>
            <p:ph type="sldImg" idx="2"/>
          </p:nvPr>
        </p:nvSpPr>
        <p:spPr>
          <a:xfrm>
            <a:off x="1287463" y="676275"/>
            <a:ext cx="4511675" cy="33845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8025" y="4286250"/>
            <a:ext cx="5670550" cy="406241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572500"/>
            <a:ext cx="3070225" cy="4508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14788" y="8572500"/>
            <a:ext cx="3070225" cy="450850"/>
          </a:xfrm>
          <a:prstGeom prst="rect">
            <a:avLst/>
          </a:prstGeom>
        </p:spPr>
        <p:txBody>
          <a:bodyPr vert="horz" lIns="91440" tIns="45720" rIns="91440" bIns="45720" rtlCol="0" anchor="b"/>
          <a:lstStyle>
            <a:lvl1pPr algn="r">
              <a:defRPr sz="1200"/>
            </a:lvl1pPr>
          </a:lstStyle>
          <a:p>
            <a:fld id="{16E778E5-6DE4-4C73-A6BE-EFFD91949EA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a:t>
            </a:r>
            <a:endParaRPr lang="en-US" dirty="0"/>
          </a:p>
        </p:txBody>
      </p:sp>
      <p:sp>
        <p:nvSpPr>
          <p:cNvPr id="4" name="Slide Number Placeholder 3"/>
          <p:cNvSpPr>
            <a:spLocks noGrp="1"/>
          </p:cNvSpPr>
          <p:nvPr>
            <p:ph type="sldNum" sz="quarter" idx="10"/>
          </p:nvPr>
        </p:nvSpPr>
        <p:spPr/>
        <p:txBody>
          <a:bodyPr/>
          <a:lstStyle/>
          <a:p>
            <a:fld id="{16E778E5-6DE4-4C73-A6BE-EFFD91949EAC}" type="slidenum">
              <a:rPr lang="en-US" smtClean="0"/>
              <a:pPr/>
              <a:t>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14488"/>
            <a:ext cx="7772400" cy="1470025"/>
          </a:xfrm>
        </p:spPr>
        <p:txBody>
          <a:bodyPr anchor="ctr"/>
          <a:lstStyle/>
          <a:p>
            <a:r>
              <a:rPr kumimoji="0" lang="en-US" smtClean="0"/>
              <a:t>Click to edit Master title style</a:t>
            </a:r>
            <a:endParaRPr kumimoji="0" lang="en-US"/>
          </a:p>
        </p:txBody>
      </p:sp>
      <p:sp>
        <p:nvSpPr>
          <p:cNvPr id="3" name="Subtitle 2"/>
          <p:cNvSpPr>
            <a:spLocks noGrp="1"/>
          </p:cNvSpPr>
          <p:nvPr>
            <p:ph type="subTitle" idx="1"/>
          </p:nvPr>
        </p:nvSpPr>
        <p:spPr>
          <a:xfrm>
            <a:off x="1623397" y="3214686"/>
            <a:ext cx="5897206" cy="1500198"/>
          </a:xfrm>
        </p:spPr>
        <p:txBody>
          <a:bodyPr/>
          <a:lstStyle>
            <a:lvl1pPr marL="0" indent="0" algn="ctr">
              <a:buNone/>
              <a:defRPr sz="2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83DB8301-B5A0-4543-AB2D-9708CE924420}" type="datetimeFigureOut">
              <a:rPr lang="en-US" smtClean="0"/>
              <a:pPr/>
              <a:t>10/2/2012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8DEC9A-5798-4096-A78C-EEBF904ABF9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3DB8301-B5A0-4543-AB2D-9708CE924420}" type="datetimeFigureOut">
              <a:rPr lang="en-US" smtClean="0"/>
              <a:pPr/>
              <a:t>10/2/2012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8DEC9A-5798-4096-A78C-EEBF904ABF9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43768" y="642918"/>
            <a:ext cx="1543032" cy="5483246"/>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42918"/>
            <a:ext cx="6615130" cy="548324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3DB8301-B5A0-4543-AB2D-9708CE924420}" type="datetimeFigureOut">
              <a:rPr lang="en-US" smtClean="0"/>
              <a:pPr/>
              <a:t>10/2/2012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8DEC9A-5798-4096-A78C-EEBF904ABF9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dirty="0" smtClean="0"/>
              <a:t>Click to edit Master title style</a:t>
            </a:r>
            <a:endParaRPr kumimoji="0" lang="en-US" dirty="0"/>
          </a:p>
        </p:txBody>
      </p:sp>
      <p:sp>
        <p:nvSpPr>
          <p:cNvPr id="3" name="Content Placeholder 2"/>
          <p:cNvSpPr>
            <a:spLocks noGrp="1"/>
          </p:cNvSpPr>
          <p:nvPr>
            <p:ph idx="1"/>
          </p:nvPr>
        </p:nvSpPr>
        <p:spPr/>
        <p:txBody>
          <a:bodyPr/>
          <a:lstStyle>
            <a:lvl1pPr>
              <a:buSzPct val="50000"/>
              <a:buFont typeface="Wingdings"/>
              <a:buChar char=""/>
              <a:defRPr/>
            </a:lvl1pPr>
            <a:lvl2pPr>
              <a:buSzPct val="50000"/>
              <a:buFont typeface="Wingdings 2"/>
              <a:buChar char=""/>
              <a:defRPr/>
            </a:lvl2pPr>
            <a:lvl3pPr>
              <a:buSzPct val="50000"/>
              <a:buFont typeface="Wingdings"/>
              <a:buChar char="Y"/>
              <a:defRPr/>
            </a:lvl3pPr>
            <a:lvl4pPr>
              <a:buSzPct val="50000"/>
              <a:buFont typeface="Wingdings 2"/>
              <a:buChar char="³"/>
              <a:defRPr/>
            </a:lvl4pPr>
            <a:lvl5pPr>
              <a:buSzPct val="50000"/>
              <a:buFont typeface="Wingdings 2"/>
              <a:buChar char=""/>
              <a:defRPr/>
            </a:lvl5p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4" name="Date Placeholder 3"/>
          <p:cNvSpPr>
            <a:spLocks noGrp="1"/>
          </p:cNvSpPr>
          <p:nvPr>
            <p:ph type="dt" sz="half" idx="10"/>
          </p:nvPr>
        </p:nvSpPr>
        <p:spPr/>
        <p:txBody>
          <a:bodyPr/>
          <a:lstStyle/>
          <a:p>
            <a:fld id="{83DB8301-B5A0-4543-AB2D-9708CE924420}" type="datetimeFigureOut">
              <a:rPr lang="en-US" smtClean="0"/>
              <a:pPr/>
              <a:t>10/2/2012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8DEC9A-5798-4096-A78C-EEBF904ABF9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685800" y="2643183"/>
            <a:ext cx="6457968" cy="1362075"/>
          </a:xfrm>
        </p:spPr>
        <p:txBody>
          <a:bodyPr anchor="ctr"/>
          <a:lstStyle>
            <a:lvl1pPr algn="l">
              <a:defRPr sz="4000" b="0" cap="all"/>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009383"/>
            <a:ext cx="4529142" cy="1500187"/>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3DB8301-B5A0-4543-AB2D-9708CE924420}" type="datetimeFigureOut">
              <a:rPr lang="en-US" smtClean="0"/>
              <a:pPr/>
              <a:t>10/2/2012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8DEC9A-5798-4096-A78C-EEBF904ABF9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3DB8301-B5A0-4543-AB2D-9708CE924420}" type="datetimeFigureOut">
              <a:rPr lang="en-US" smtClean="0"/>
              <a:pPr/>
              <a:t>10/2/2012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8DEC9A-5798-4096-A78C-EEBF904ABF9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0"/>
            </a:lvl1pPr>
            <a:lvl2pPr marL="457200" indent="0">
              <a:buNone/>
              <a:defRPr sz="2000" b="0"/>
            </a:lvl2pPr>
            <a:lvl3pPr marL="914400" indent="0">
              <a:buNone/>
              <a:defRPr sz="1800" b="0"/>
            </a:lvl3pPr>
            <a:lvl4pPr marL="1371600" indent="0">
              <a:buNone/>
              <a:defRPr sz="1600" b="0"/>
            </a:lvl4pPr>
            <a:lvl5pPr marL="1828800" indent="0">
              <a:buNone/>
              <a:defRPr sz="1600" b="0"/>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0">
                <a:effectLst/>
              </a:defRPr>
            </a:lvl1pPr>
            <a:lvl2pPr marL="457200" indent="0">
              <a:buNone/>
              <a:defRPr sz="2000" b="0">
                <a:effectLst/>
              </a:defRPr>
            </a:lvl2pPr>
            <a:lvl3pPr marL="914400" indent="0">
              <a:buNone/>
              <a:defRPr sz="1800" b="0">
                <a:effectLst/>
              </a:defRPr>
            </a:lvl3pPr>
            <a:lvl4pPr marL="1371600" indent="0">
              <a:buNone/>
              <a:defRPr sz="1600" b="0">
                <a:effectLst/>
              </a:defRPr>
            </a:lvl4pPr>
            <a:lvl5pPr marL="1828800" indent="0">
              <a:buNone/>
              <a:defRPr sz="1600" b="0">
                <a:effectLst/>
              </a:defRPr>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3DB8301-B5A0-4543-AB2D-9708CE924420}" type="datetimeFigureOut">
              <a:rPr lang="en-US" smtClean="0"/>
              <a:pPr/>
              <a:t>10/2/2012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58DEC9A-5798-4096-A78C-EEBF904ABF9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3DB8301-B5A0-4543-AB2D-9708CE924420}" type="datetimeFigureOut">
              <a:rPr lang="en-US" smtClean="0"/>
              <a:pPr/>
              <a:t>10/2/2012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58DEC9A-5798-4096-A78C-EEBF904ABF9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DB8301-B5A0-4543-AB2D-9708CE924420}" type="datetimeFigureOut">
              <a:rPr lang="en-US" smtClean="0"/>
              <a:pPr/>
              <a:t>10/2/2012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58DEC9A-5798-4096-A78C-EEBF904ABF9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571480"/>
            <a:ext cx="3008313" cy="1071570"/>
          </a:xfrm>
        </p:spPr>
        <p:txBody>
          <a:bodyPr anchor="t"/>
          <a:lstStyle>
            <a:lvl1pPr algn="l">
              <a:defRPr sz="2000" b="0">
                <a:effectLst/>
              </a:defRPr>
            </a:lvl1pPr>
          </a:lstStyle>
          <a:p>
            <a:r>
              <a:rPr kumimoji="0" lang="en-US" smtClean="0"/>
              <a:t>Click to edit Master title style</a:t>
            </a:r>
            <a:endParaRPr kumimoji="0" lang="en-US"/>
          </a:p>
        </p:txBody>
      </p:sp>
      <p:sp>
        <p:nvSpPr>
          <p:cNvPr id="3" name="Content Placeholder 2"/>
          <p:cNvSpPr>
            <a:spLocks noGrp="1"/>
          </p:cNvSpPr>
          <p:nvPr>
            <p:ph idx="1"/>
          </p:nvPr>
        </p:nvSpPr>
        <p:spPr>
          <a:xfrm>
            <a:off x="3575050" y="571481"/>
            <a:ext cx="5111750" cy="555468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457201" y="1643051"/>
            <a:ext cx="3008313" cy="448311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3DB8301-B5A0-4543-AB2D-9708CE924420}" type="datetimeFigureOut">
              <a:rPr lang="en-US" smtClean="0"/>
              <a:pPr/>
              <a:t>10/2/2012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8DEC9A-5798-4096-A78C-EEBF904ABF9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2910" y="687306"/>
            <a:ext cx="850886" cy="4670520"/>
          </a:xfrm>
        </p:spPr>
        <p:txBody>
          <a:bodyPr vert="eaVert" anchor="ctr"/>
          <a:lstStyle>
            <a:lvl1pPr algn="ctr">
              <a:defRPr sz="2000" b="0">
                <a:gradFill flip="none" rotWithShape="1">
                  <a:gsLst>
                    <a:gs pos="0">
                      <a:srgbClr val="000082"/>
                    </a:gs>
                    <a:gs pos="30000">
                      <a:srgbClr val="66008F"/>
                    </a:gs>
                    <a:gs pos="64999">
                      <a:srgbClr val="BA0066"/>
                    </a:gs>
                    <a:gs pos="89999">
                      <a:srgbClr val="FF0000"/>
                    </a:gs>
                    <a:gs pos="100000">
                      <a:srgbClr val="FF8200"/>
                    </a:gs>
                  </a:gsLst>
                  <a:lin ang="16200000" scaled="1"/>
                  <a:tileRect/>
                </a:gradFill>
                <a:effectLst/>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500166" y="684213"/>
            <a:ext cx="6929486" cy="4673613"/>
          </a:xfrm>
          <a:prstGeom prst="roundRect">
            <a:avLst>
              <a:gd name="adj" fmla="val 5966"/>
            </a:avLst>
          </a:prstGeom>
          <a:solidFill>
            <a:schemeClr val="bg2">
              <a:tint val="60000"/>
              <a:alpha val="50000"/>
            </a:schemeClr>
          </a:solidFill>
          <a:effectLst>
            <a:outerShdw blurRad="127000" dist="101600" dir="2700000" algn="tl" rotWithShape="0">
              <a:srgbClr val="000000">
                <a:alpha val="43137"/>
              </a:srgb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0" lang="en-US" smtClean="0"/>
              <a:t>Click icon to add picture</a:t>
            </a:r>
            <a:endParaRPr kumimoji="0" lang="en-US"/>
          </a:p>
        </p:txBody>
      </p:sp>
      <p:sp>
        <p:nvSpPr>
          <p:cNvPr id="4" name="Text Placeholder 3"/>
          <p:cNvSpPr>
            <a:spLocks noGrp="1"/>
          </p:cNvSpPr>
          <p:nvPr>
            <p:ph type="body" sz="half" idx="2"/>
          </p:nvPr>
        </p:nvSpPr>
        <p:spPr>
          <a:xfrm>
            <a:off x="1500166" y="5481658"/>
            <a:ext cx="6924037" cy="804862"/>
          </a:xfrm>
        </p:spPr>
        <p:txBody>
          <a:bodyPr anchor="ctr"/>
          <a:lstStyle>
            <a:lvl1pPr marL="0" indent="0" algn="ctr">
              <a:buNone/>
              <a:defRPr sz="1400"/>
            </a:lvl1pPr>
            <a:lvl2pPr marL="457200" indent="0" algn="ctr">
              <a:buNone/>
              <a:defRPr sz="1200"/>
            </a:lvl2pPr>
            <a:lvl3pPr marL="914400" indent="0" algn="ctr">
              <a:buNone/>
              <a:defRPr sz="1000"/>
            </a:lvl3pPr>
            <a:lvl4pPr marL="1371600" indent="0" algn="ctr">
              <a:buNone/>
              <a:defRPr sz="900"/>
            </a:lvl4pPr>
            <a:lvl5pPr marL="1828800" indent="0" algn="ctr">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3DB8301-B5A0-4543-AB2D-9708CE924420}" type="datetimeFigureOut">
              <a:rPr lang="en-US" smtClean="0"/>
              <a:pPr/>
              <a:t>10/2/2012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8DEC9A-5798-4096-A78C-EEBF904ABF9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rtlCol="0" anchor="ctr">
            <a:normAutofit/>
          </a:body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00200"/>
            <a:ext cx="8229600" cy="4525963"/>
          </a:xfrm>
          <a:prstGeom prst="rect">
            <a:avLst/>
          </a:prstGeom>
        </p:spPr>
        <p:txBody>
          <a:bodyPr vert="horz" rtlCol="0">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7010400" y="6356350"/>
            <a:ext cx="2133600" cy="365125"/>
          </a:xfrm>
          <a:prstGeom prst="rect">
            <a:avLst/>
          </a:prstGeom>
        </p:spPr>
        <p:txBody>
          <a:bodyPr vert="horz" rtlCol="0" anchor="ctr"/>
          <a:lstStyle>
            <a:lvl1pPr algn="r" eaLnBrk="1" latinLnBrk="0" hangingPunct="1">
              <a:defRPr kumimoji="0" sz="1200">
                <a:solidFill>
                  <a:schemeClr val="tx1">
                    <a:tint val="75000"/>
                  </a:schemeClr>
                </a:solidFill>
              </a:defRPr>
            </a:lvl1pPr>
          </a:lstStyle>
          <a:p>
            <a:fld id="{83DB8301-B5A0-4543-AB2D-9708CE924420}" type="datetimeFigureOut">
              <a:rPr lang="en-US" smtClean="0"/>
              <a:pPr/>
              <a:t>10/2/2012</a:t>
            </a:fld>
            <a:endParaRPr lang="en-US"/>
          </a:p>
        </p:txBody>
      </p:sp>
      <p:sp>
        <p:nvSpPr>
          <p:cNvPr id="5" name="Footer Placeholder 4"/>
          <p:cNvSpPr>
            <a:spLocks noGrp="1"/>
          </p:cNvSpPr>
          <p:nvPr>
            <p:ph type="ftr" sz="quarter" idx="3"/>
          </p:nvPr>
        </p:nvSpPr>
        <p:spPr>
          <a:xfrm>
            <a:off x="0" y="6356350"/>
            <a:ext cx="2895600" cy="365125"/>
          </a:xfrm>
          <a:prstGeom prst="rect">
            <a:avLst/>
          </a:prstGeom>
        </p:spPr>
        <p:txBody>
          <a:bodyPr vert="horz" rtlCol="0" anchor="ctr"/>
          <a:lstStyle>
            <a:lvl1pPr algn="l" eaLnBrk="1" latinLnBrk="0" hangingPunct="1">
              <a:defRPr kumimoji="0"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01090" y="0"/>
            <a:ext cx="642910" cy="571480"/>
          </a:xfrm>
          <a:prstGeom prst="roundRect">
            <a:avLst>
              <a:gd name="adj" fmla="val 16667"/>
            </a:avLst>
          </a:prstGeom>
        </p:spPr>
        <p:txBody>
          <a:bodyPr vert="horz" rtlCol="0" anchor="ctr"/>
          <a:lstStyle>
            <a:lvl1pPr algn="ctr" eaLnBrk="1" latinLnBrk="0" hangingPunct="1">
              <a:defRPr kumimoji="0" sz="1200">
                <a:solidFill>
                  <a:schemeClr val="tx1">
                    <a:tint val="75000"/>
                  </a:schemeClr>
                </a:solidFill>
              </a:defRPr>
            </a:lvl1pPr>
          </a:lstStyle>
          <a:p>
            <a:fld id="{E58DEC9A-5798-4096-A78C-EEBF904ABF9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400" kern="1200">
          <a:gradFill flip="none" rotWithShape="1">
            <a:gsLst>
              <a:gs pos="0">
                <a:srgbClr val="000082"/>
              </a:gs>
              <a:gs pos="30000">
                <a:srgbClr val="66008F"/>
              </a:gs>
              <a:gs pos="64999">
                <a:srgbClr val="BA0066"/>
              </a:gs>
              <a:gs pos="89999">
                <a:srgbClr val="FF0000"/>
              </a:gs>
              <a:gs pos="100000">
                <a:srgbClr val="FF8200"/>
              </a:gs>
            </a:gsLst>
            <a:lin ang="5400000" scaled="1"/>
            <a:tileRect/>
          </a:gradFill>
          <a:effectLst>
            <a:outerShdw blurRad="50800" dist="50800" dir="2700000" algn="tl" rotWithShape="0">
              <a:srgbClr val="000000">
                <a:alpha val="43137"/>
              </a:srgbClr>
            </a:outerShdw>
          </a:effectLst>
          <a:latin typeface="+mj-lt"/>
          <a:ea typeface="+mj-ea"/>
          <a:cs typeface="+mj-cs"/>
        </a:defRPr>
      </a:lvl1pPr>
      <a:lvl2pPr eaLnBrk="1" latinLnBrk="0" hangingPunct="1">
        <a:defRPr kumimoji="0">
          <a:solidFill>
            <a:schemeClr val="tx2"/>
          </a:solidFill>
        </a:defRPr>
      </a:lvl2pPr>
      <a:lvl3pPr eaLnBrk="1" latinLnBrk="0" hangingPunct="1">
        <a:defRPr kumimoji="0">
          <a:solidFill>
            <a:schemeClr val="tx2"/>
          </a:solidFill>
        </a:defRPr>
      </a:lvl3pPr>
      <a:lvl4pPr eaLnBrk="1" latinLnBrk="0" hangingPunct="1">
        <a:defRPr kumimoji="0">
          <a:solidFill>
            <a:schemeClr val="tx2"/>
          </a:solidFill>
        </a:defRPr>
      </a:lvl4pPr>
      <a:lvl5pPr eaLnBrk="1" latinLnBrk="0" hangingPunct="1">
        <a:defRPr kumimoji="0">
          <a:solidFill>
            <a:schemeClr val="tx2"/>
          </a:solidFill>
        </a:defRPr>
      </a:lvl5pPr>
      <a:lvl6pPr eaLnBrk="1" latinLnBrk="0" hangingPunct="1">
        <a:defRPr kumimoji="0">
          <a:solidFill>
            <a:schemeClr val="tx2"/>
          </a:solidFill>
        </a:defRPr>
      </a:lvl6pPr>
      <a:lvl7pPr eaLnBrk="1" latinLnBrk="0" hangingPunct="1">
        <a:defRPr kumimoji="0">
          <a:solidFill>
            <a:schemeClr val="tx2"/>
          </a:solidFill>
        </a:defRPr>
      </a:lvl7pPr>
      <a:lvl8pPr eaLnBrk="1" latinLnBrk="0" hangingPunct="1">
        <a:defRPr kumimoji="0">
          <a:solidFill>
            <a:schemeClr val="tx2"/>
          </a:solidFill>
        </a:defRPr>
      </a:lvl8pPr>
      <a:lvl9pPr eaLnBrk="1" latinLnBrk="0" hangingPunct="1">
        <a:defRPr kumimoji="0">
          <a:solidFill>
            <a:schemeClr val="tx2"/>
          </a:solidFill>
        </a:defRPr>
      </a:lvl9pPr>
    </p:titleStyle>
    <p:bodyStyle>
      <a:lvl1pPr marL="342900" indent="-342900" algn="l" rtl="0" eaLnBrk="1" latinLnBrk="0" hangingPunct="1">
        <a:spcBef>
          <a:spcPct val="20000"/>
        </a:spcBef>
        <a:buClr>
          <a:schemeClr val="tx2"/>
        </a:buClr>
        <a:buSzPct val="50000"/>
        <a:buFont typeface="Wingdings"/>
        <a:buChar char="z"/>
        <a:defRPr kumimoji="0" sz="3200" kern="1200">
          <a:solidFill>
            <a:schemeClr val="tx1"/>
          </a:solidFill>
          <a:latin typeface="+mn-lt"/>
          <a:ea typeface="+mn-ea"/>
          <a:cs typeface="+mn-cs"/>
        </a:defRPr>
      </a:lvl1pPr>
      <a:lvl2pPr marL="742950" indent="-285750" algn="l" rtl="0" eaLnBrk="1" latinLnBrk="0" hangingPunct="1">
        <a:spcBef>
          <a:spcPct val="20000"/>
        </a:spcBef>
        <a:buClr>
          <a:schemeClr val="tx2"/>
        </a:buClr>
        <a:buSzPct val="50000"/>
        <a:buFont typeface="Wingdings 2"/>
        <a:buChar char="ø"/>
        <a:defRPr kumimoji="0" sz="2800" kern="1200">
          <a:solidFill>
            <a:schemeClr val="tx1"/>
          </a:solidFill>
          <a:latin typeface="+mn-lt"/>
          <a:ea typeface="+mn-ea"/>
          <a:cs typeface="+mn-cs"/>
        </a:defRPr>
      </a:lvl2pPr>
      <a:lvl3pPr marL="1143000" indent="-228600" algn="l" rtl="0" eaLnBrk="1" latinLnBrk="0" hangingPunct="1">
        <a:spcBef>
          <a:spcPct val="20000"/>
        </a:spcBef>
        <a:buClr>
          <a:schemeClr val="tx2"/>
        </a:buClr>
        <a:buSzPct val="50000"/>
        <a:buFont typeface="Wingdings"/>
        <a:buChar char="Y"/>
        <a:defRPr kumimoji="0" sz="2400" kern="1200">
          <a:solidFill>
            <a:schemeClr val="tx1"/>
          </a:solidFill>
          <a:latin typeface="+mn-lt"/>
          <a:ea typeface="+mn-ea"/>
          <a:cs typeface="+mn-cs"/>
        </a:defRPr>
      </a:lvl3pPr>
      <a:lvl4pPr marL="1600200" indent="-228600" algn="l" rtl="0" eaLnBrk="1" latinLnBrk="0" hangingPunct="1">
        <a:spcBef>
          <a:spcPct val="20000"/>
        </a:spcBef>
        <a:buClr>
          <a:schemeClr val="tx2"/>
        </a:buClr>
        <a:buSzPct val="50000"/>
        <a:buFont typeface="Wingdings 2"/>
        <a:buChar char="³"/>
        <a:defRPr kumimoji="0" sz="2000" kern="1200">
          <a:solidFill>
            <a:schemeClr val="tx1"/>
          </a:solidFill>
          <a:latin typeface="+mn-lt"/>
          <a:ea typeface="+mn-ea"/>
          <a:cs typeface="+mn-cs"/>
        </a:defRPr>
      </a:lvl4pPr>
      <a:lvl5pPr marL="2057400" indent="-228600" algn="l" rtl="0" eaLnBrk="1" latinLnBrk="0" hangingPunct="1">
        <a:spcBef>
          <a:spcPct val="20000"/>
        </a:spcBef>
        <a:buClr>
          <a:schemeClr val="tx2"/>
        </a:buClr>
        <a:buSzPct val="50000"/>
        <a:buFont typeface="Wingdings 2"/>
        <a:buChar char="¹"/>
        <a:defRPr kumimoji="0" sz="2000" kern="1200">
          <a:solidFill>
            <a:schemeClr val="tx1"/>
          </a:solidFill>
          <a:latin typeface="+mn-lt"/>
          <a:ea typeface="+mn-ea"/>
          <a:cs typeface="+mn-cs"/>
        </a:defRPr>
      </a:lvl5pPr>
      <a:lvl6pPr marL="2514600" indent="-228600" algn="l" rtl="0" eaLnBrk="1" latinLnBrk="0" hangingPunct="1">
        <a:spcBef>
          <a:spcPct val="20000"/>
        </a:spcBef>
        <a:buFont typeface="Arial"/>
        <a:buChar char="•"/>
        <a:defRPr kumimoji="0" sz="2000" kern="1200">
          <a:solidFill>
            <a:schemeClr val="tx1"/>
          </a:solidFill>
          <a:latin typeface="+mn-lt"/>
          <a:ea typeface="+mn-ea"/>
          <a:cs typeface="+mn-cs"/>
        </a:defRPr>
      </a:lvl6pPr>
      <a:lvl7pPr marL="2971800" indent="-228600" algn="l" rtl="0" eaLnBrk="1" latinLnBrk="0" hangingPunct="1">
        <a:spcBef>
          <a:spcPct val="20000"/>
        </a:spcBef>
        <a:buFont typeface="Arial"/>
        <a:buChar char="•"/>
        <a:defRPr kumimoji="0" sz="2000" kern="1200">
          <a:solidFill>
            <a:schemeClr val="tx1"/>
          </a:solidFill>
          <a:latin typeface="+mn-lt"/>
          <a:ea typeface="+mn-ea"/>
          <a:cs typeface="+mn-cs"/>
        </a:defRPr>
      </a:lvl7pPr>
      <a:lvl8pPr marL="3429000" indent="-228600" algn="l" rtl="0" eaLnBrk="1" latinLnBrk="0" hangingPunct="1">
        <a:spcBef>
          <a:spcPct val="20000"/>
        </a:spcBef>
        <a:buFont typeface="Arial"/>
        <a:buChar char="•"/>
        <a:defRPr kumimoji="0" sz="2000" kern="1200">
          <a:solidFill>
            <a:schemeClr val="tx1"/>
          </a:solidFill>
          <a:latin typeface="+mn-lt"/>
          <a:ea typeface="+mn-ea"/>
          <a:cs typeface="+mn-cs"/>
        </a:defRPr>
      </a:lvl8pPr>
      <a:lvl9pPr marL="3886200" indent="-228600" algn="l" rtl="0" eaLnBrk="1" latinLnBrk="0" hangingPunct="1">
        <a:spcBef>
          <a:spcPct val="20000"/>
        </a:spcBef>
        <a:buFont typeface="Arial"/>
        <a:buChar char="•"/>
        <a:defRPr kumimoji="0" sz="20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defendingcontending.files.wordpress.com/2011/08/cropped-wolf-in-sheeps-clothing.jpg"/>
          <p:cNvPicPr>
            <a:picLocks noChangeAspect="1" noChangeArrowheads="1"/>
          </p:cNvPicPr>
          <p:nvPr/>
        </p:nvPicPr>
        <p:blipFill>
          <a:blip r:embed="rId2" cstate="print">
            <a:grayscl/>
          </a:blip>
          <a:srcRect/>
          <a:stretch>
            <a:fillRect/>
          </a:stretch>
        </p:blipFill>
        <p:spPr bwMode="auto">
          <a:xfrm>
            <a:off x="0" y="1828800"/>
            <a:ext cx="9144000" cy="2743200"/>
          </a:xfrm>
          <a:prstGeom prst="rect">
            <a:avLst/>
          </a:prstGeom>
          <a:noFill/>
        </p:spPr>
      </p:pic>
      <p:sp>
        <p:nvSpPr>
          <p:cNvPr id="2" name="Title 1"/>
          <p:cNvSpPr>
            <a:spLocks noGrp="1"/>
          </p:cNvSpPr>
          <p:nvPr>
            <p:ph type="ctrTitle"/>
          </p:nvPr>
        </p:nvSpPr>
        <p:spPr>
          <a:xfrm>
            <a:off x="685800" y="914401"/>
            <a:ext cx="7772400" cy="1905000"/>
          </a:xfrm>
        </p:spPr>
        <p:txBody>
          <a:bodyPr>
            <a:normAutofit/>
          </a:bodyPr>
          <a:lstStyle/>
          <a:p>
            <a:r>
              <a:rPr lang="en-US" b="1" dirty="0" smtClean="0">
                <a:ln w="12700">
                  <a:solidFill>
                    <a:schemeClr val="tx2">
                      <a:satMod val="155000"/>
                    </a:schemeClr>
                  </a:solidFill>
                  <a:prstDash val="solid"/>
                </a:ln>
                <a:solidFill>
                  <a:schemeClr val="bg1"/>
                </a:solidFill>
                <a:effectLst>
                  <a:outerShdw blurRad="38100" dist="38100" dir="2700000" algn="tl">
                    <a:srgbClr val="000000">
                      <a:alpha val="43137"/>
                    </a:srgbClr>
                  </a:outerShdw>
                </a:effectLst>
              </a:rPr>
              <a:t>THE</a:t>
            </a:r>
            <a:r>
              <a:rPr lang="en-US" b="1" dirty="0" smtClean="0">
                <a:solidFill>
                  <a:schemeClr val="bg1"/>
                </a:solidFill>
                <a:effectLst>
                  <a:outerShdw blurRad="38100" dist="38100" dir="2700000" algn="tl">
                    <a:srgbClr val="000000">
                      <a:alpha val="43137"/>
                    </a:srgbClr>
                  </a:outerShdw>
                </a:effectLst>
              </a:rPr>
              <a:t> </a:t>
            </a:r>
            <a:r>
              <a:rPr lang="en-US" b="1" dirty="0" smtClean="0">
                <a:ln w="12700">
                  <a:solidFill>
                    <a:schemeClr val="tx2">
                      <a:satMod val="155000"/>
                    </a:schemeClr>
                  </a:solidFill>
                  <a:prstDash val="solid"/>
                </a:ln>
                <a:solidFill>
                  <a:schemeClr val="bg1"/>
                </a:solidFill>
                <a:effectLst>
                  <a:outerShdw blurRad="38100" dist="38100" dir="2700000" algn="tl">
                    <a:srgbClr val="000000">
                      <a:alpha val="43137"/>
                    </a:srgbClr>
                  </a:outerShdw>
                </a:effectLst>
              </a:rPr>
              <a:t>GREAT EXCHANGE</a:t>
            </a:r>
            <a:br>
              <a:rPr lang="en-US" b="1" dirty="0" smtClean="0">
                <a:ln w="12700">
                  <a:solidFill>
                    <a:schemeClr val="tx2">
                      <a:satMod val="155000"/>
                    </a:schemeClr>
                  </a:solidFill>
                  <a:prstDash val="solid"/>
                </a:ln>
                <a:solidFill>
                  <a:schemeClr val="bg1"/>
                </a:solidFill>
                <a:effectLst>
                  <a:outerShdw blurRad="38100" dist="38100" dir="2700000" algn="tl">
                    <a:srgbClr val="000000">
                      <a:alpha val="43137"/>
                    </a:srgbClr>
                  </a:outerShdw>
                </a:effectLst>
              </a:rPr>
            </a:br>
            <a:r>
              <a:rPr lang="en-US" sz="3200" b="1" dirty="0" smtClean="0">
                <a:ln w="12700">
                  <a:solidFill>
                    <a:schemeClr val="tx2">
                      <a:satMod val="155000"/>
                    </a:schemeClr>
                  </a:solidFill>
                  <a:prstDash val="solid"/>
                </a:ln>
                <a:solidFill>
                  <a:srgbClr val="C00000"/>
                </a:solidFill>
                <a:effectLst>
                  <a:outerShdw blurRad="38100" dist="38100" dir="2700000" algn="tl">
                    <a:srgbClr val="000000">
                      <a:alpha val="43137"/>
                    </a:srgbClr>
                  </a:outerShdw>
                </a:effectLst>
              </a:rPr>
              <a:t>The Emerging Church</a:t>
            </a:r>
            <a:endParaRPr lang="en-US" b="1" dirty="0">
              <a:solidFill>
                <a:srgbClr val="C00000"/>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1447800" y="4572000"/>
            <a:ext cx="6400800" cy="1981200"/>
          </a:xfrm>
        </p:spPr>
        <p:txBody>
          <a:bodyPr>
            <a:normAutofit lnSpcReduction="10000"/>
          </a:bodyPr>
          <a:lstStyle/>
          <a:p>
            <a:endParaRPr lang="en-US" dirty="0" smtClean="0"/>
          </a:p>
          <a:p>
            <a:r>
              <a:rPr lang="en-US" sz="2800" dirty="0" err="1" smtClean="0">
                <a:solidFill>
                  <a:schemeClr val="bg1"/>
                </a:solidFill>
              </a:rPr>
              <a:t>JoLynn</a:t>
            </a:r>
            <a:r>
              <a:rPr lang="en-US" sz="2800" dirty="0" smtClean="0">
                <a:solidFill>
                  <a:schemeClr val="bg1"/>
                </a:solidFill>
              </a:rPr>
              <a:t> Gower</a:t>
            </a:r>
          </a:p>
          <a:p>
            <a:r>
              <a:rPr lang="en-US" sz="2800" dirty="0" smtClean="0">
                <a:solidFill>
                  <a:schemeClr val="bg1"/>
                </a:solidFill>
              </a:rPr>
              <a:t>352-2458   493-6151</a:t>
            </a:r>
          </a:p>
          <a:p>
            <a:r>
              <a:rPr lang="en-US" sz="2800" dirty="0" smtClean="0">
                <a:solidFill>
                  <a:schemeClr val="bg1"/>
                </a:solidFill>
              </a:rPr>
              <a:t>jgower@guardingthetruth.org</a:t>
            </a:r>
          </a:p>
          <a:p>
            <a:endParaRPr lang="en-US" sz="2800"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OTHER EVIDENCE</a:t>
            </a:r>
            <a:endParaRPr lang="en-US" dirty="0">
              <a:solidFill>
                <a:srgbClr val="002060"/>
              </a:solidFill>
            </a:endParaRPr>
          </a:p>
        </p:txBody>
      </p:sp>
      <p:sp>
        <p:nvSpPr>
          <p:cNvPr id="3" name="Content Placeholder 2"/>
          <p:cNvSpPr>
            <a:spLocks noGrp="1"/>
          </p:cNvSpPr>
          <p:nvPr>
            <p:ph idx="1"/>
          </p:nvPr>
        </p:nvSpPr>
        <p:spPr>
          <a:xfrm>
            <a:off x="0" y="1371600"/>
            <a:ext cx="9144000" cy="5486400"/>
          </a:xfrm>
        </p:spPr>
        <p:txBody>
          <a:bodyPr>
            <a:normAutofit lnSpcReduction="10000"/>
          </a:bodyPr>
          <a:lstStyle/>
          <a:p>
            <a:pPr>
              <a:buClr>
                <a:srgbClr val="C00000"/>
              </a:buClr>
              <a:buSzPct val="100000"/>
              <a:buFont typeface="Wingdings" pitchFamily="2" charset="2"/>
              <a:buChar char="v"/>
            </a:pPr>
            <a:r>
              <a:rPr lang="en-US" dirty="0" smtClean="0">
                <a:solidFill>
                  <a:srgbClr val="002060"/>
                </a:solidFill>
                <a:latin typeface="+mj-lt"/>
              </a:rPr>
              <a:t>Cyrus: Isaiah 44:28; 54:1</a:t>
            </a:r>
          </a:p>
          <a:p>
            <a:pPr>
              <a:buClr>
                <a:srgbClr val="C00000"/>
              </a:buClr>
              <a:buSzPct val="100000"/>
              <a:buFont typeface="Wingdings" pitchFamily="2" charset="2"/>
              <a:buChar char="v"/>
            </a:pPr>
            <a:r>
              <a:rPr lang="en-US" dirty="0" smtClean="0">
                <a:solidFill>
                  <a:srgbClr val="002060"/>
                </a:solidFill>
                <a:latin typeface="+mj-lt"/>
              </a:rPr>
              <a:t>Daniel’s 70 week prophecy</a:t>
            </a:r>
          </a:p>
          <a:p>
            <a:pPr>
              <a:buClr>
                <a:srgbClr val="C00000"/>
              </a:buClr>
              <a:buSzPct val="100000"/>
              <a:buFont typeface="Wingdings" pitchFamily="2" charset="2"/>
              <a:buChar char="v"/>
            </a:pPr>
            <a:r>
              <a:rPr lang="en-US" dirty="0" smtClean="0">
                <a:solidFill>
                  <a:srgbClr val="002060"/>
                </a:solidFill>
                <a:latin typeface="+mj-lt"/>
              </a:rPr>
              <a:t>Historical cities are mentioned</a:t>
            </a:r>
          </a:p>
          <a:p>
            <a:pPr>
              <a:buClr>
                <a:srgbClr val="C00000"/>
              </a:buClr>
              <a:buSzPct val="100000"/>
              <a:buFont typeface="Wingdings" pitchFamily="2" charset="2"/>
              <a:buChar char="v"/>
            </a:pPr>
            <a:r>
              <a:rPr lang="en-US" dirty="0" smtClean="0">
                <a:solidFill>
                  <a:srgbClr val="002060"/>
                </a:solidFill>
                <a:latin typeface="+mj-lt"/>
              </a:rPr>
              <a:t>Cultural norms that are mentioned are proven to be archaeologically and culturally correct </a:t>
            </a:r>
          </a:p>
          <a:p>
            <a:pPr>
              <a:buClr>
                <a:srgbClr val="C00000"/>
              </a:buClr>
              <a:buSzPct val="100000"/>
              <a:buFont typeface="Wingdings" pitchFamily="2" charset="2"/>
              <a:buChar char="v"/>
            </a:pPr>
            <a:r>
              <a:rPr lang="en-US" dirty="0" smtClean="0">
                <a:solidFill>
                  <a:srgbClr val="002060"/>
                </a:solidFill>
                <a:latin typeface="+mj-lt"/>
              </a:rPr>
              <a:t>Code of </a:t>
            </a:r>
            <a:r>
              <a:rPr lang="en-US" dirty="0" err="1" smtClean="0">
                <a:solidFill>
                  <a:srgbClr val="002060"/>
                </a:solidFill>
                <a:latin typeface="+mj-lt"/>
              </a:rPr>
              <a:t>Hamurrabi</a:t>
            </a:r>
            <a:r>
              <a:rPr lang="en-US" dirty="0" smtClean="0">
                <a:solidFill>
                  <a:srgbClr val="002060"/>
                </a:solidFill>
                <a:latin typeface="+mj-lt"/>
              </a:rPr>
              <a:t>; Ebla tablets</a:t>
            </a:r>
          </a:p>
          <a:p>
            <a:pPr>
              <a:buClr>
                <a:srgbClr val="C00000"/>
              </a:buClr>
              <a:buSzPct val="100000"/>
              <a:buFont typeface="Wingdings" pitchFamily="2" charset="2"/>
              <a:buChar char="v"/>
            </a:pPr>
            <a:r>
              <a:rPr lang="en-US" dirty="0" smtClean="0">
                <a:solidFill>
                  <a:srgbClr val="002060"/>
                </a:solidFill>
                <a:latin typeface="+mj-lt"/>
              </a:rPr>
              <a:t>Hittites existence confirmed</a:t>
            </a:r>
          </a:p>
          <a:p>
            <a:pPr>
              <a:buClr>
                <a:srgbClr val="C00000"/>
              </a:buClr>
              <a:buSzPct val="100000"/>
              <a:buFont typeface="Wingdings" pitchFamily="2" charset="2"/>
              <a:buChar char="v"/>
            </a:pPr>
            <a:r>
              <a:rPr lang="en-US" dirty="0" smtClean="0">
                <a:solidFill>
                  <a:srgbClr val="002060"/>
                </a:solidFill>
                <a:latin typeface="+mj-lt"/>
              </a:rPr>
              <a:t>Mari tablets (city of </a:t>
            </a:r>
            <a:r>
              <a:rPr lang="en-US" dirty="0" err="1" smtClean="0">
                <a:solidFill>
                  <a:srgbClr val="002060"/>
                </a:solidFill>
                <a:latin typeface="+mj-lt"/>
              </a:rPr>
              <a:t>Nahor</a:t>
            </a:r>
            <a:r>
              <a:rPr lang="en-US" dirty="0" smtClean="0">
                <a:solidFill>
                  <a:srgbClr val="002060"/>
                </a:solidFill>
                <a:latin typeface="+mj-lt"/>
              </a:rPr>
              <a:t>; how land is bought)</a:t>
            </a:r>
          </a:p>
          <a:p>
            <a:pPr>
              <a:buClr>
                <a:srgbClr val="C00000"/>
              </a:buClr>
              <a:buSzPct val="100000"/>
              <a:buFont typeface="Wingdings" pitchFamily="2" charset="2"/>
              <a:buChar char="v"/>
            </a:pPr>
            <a:r>
              <a:rPr lang="en-US" dirty="0" err="1" smtClean="0">
                <a:solidFill>
                  <a:srgbClr val="002060"/>
                </a:solidFill>
                <a:latin typeface="+mj-lt"/>
              </a:rPr>
              <a:t>Nuzi</a:t>
            </a:r>
            <a:r>
              <a:rPr lang="en-US" dirty="0" smtClean="0">
                <a:solidFill>
                  <a:srgbClr val="002060"/>
                </a:solidFill>
                <a:latin typeface="+mj-lt"/>
              </a:rPr>
              <a:t> tablets (wife/slave girl if no children; stolen family idols))</a:t>
            </a:r>
          </a:p>
          <a:p>
            <a:pPr>
              <a:buClr>
                <a:srgbClr val="C00000"/>
              </a:buClr>
              <a:buSzPct val="100000"/>
              <a:buFont typeface="Wingdings" pitchFamily="2" charset="2"/>
              <a:buChar char="v"/>
            </a:pPr>
            <a:endParaRPr lang="en-US" dirty="0">
              <a:solidFill>
                <a:srgbClr val="002060"/>
              </a:solidFill>
              <a:latin typeface="+mj-l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tx1">
                    <a:lumMod val="95000"/>
                    <a:lumOff val="5000"/>
                  </a:schemeClr>
                </a:solidFill>
              </a:rPr>
              <a:t>HERESY #3: THE BIBLE ISN’T GOD’S INSPIRED WORD</a:t>
            </a:r>
            <a:endParaRPr lang="en-US" dirty="0">
              <a:solidFill>
                <a:schemeClr val="tx1">
                  <a:lumMod val="95000"/>
                  <a:lumOff val="5000"/>
                </a:schemeClr>
              </a:solidFill>
            </a:endParaRPr>
          </a:p>
        </p:txBody>
      </p:sp>
      <p:sp>
        <p:nvSpPr>
          <p:cNvPr id="3" name="Content Placeholder 2"/>
          <p:cNvSpPr>
            <a:spLocks noGrp="1"/>
          </p:cNvSpPr>
          <p:nvPr>
            <p:ph idx="1"/>
          </p:nvPr>
        </p:nvSpPr>
        <p:spPr>
          <a:xfrm>
            <a:off x="228600" y="1371600"/>
            <a:ext cx="8915400" cy="5486400"/>
          </a:xfrm>
        </p:spPr>
        <p:txBody>
          <a:bodyPr>
            <a:normAutofit lnSpcReduction="10000"/>
          </a:bodyPr>
          <a:lstStyle/>
          <a:p>
            <a:pPr>
              <a:buClr>
                <a:srgbClr val="C00000"/>
              </a:buClr>
              <a:buSzPct val="100000"/>
            </a:pPr>
            <a:r>
              <a:rPr lang="en-US" sz="2800" dirty="0" smtClean="0">
                <a:solidFill>
                  <a:srgbClr val="00002E"/>
                </a:solidFill>
                <a:latin typeface="+mj-lt"/>
              </a:rPr>
              <a:t>“The Bible is a human product, rather than the product of divine fiat.”  Rob Bell</a:t>
            </a:r>
          </a:p>
          <a:p>
            <a:pPr>
              <a:buClr>
                <a:srgbClr val="C00000"/>
              </a:buClr>
              <a:buSzPct val="100000"/>
            </a:pPr>
            <a:r>
              <a:rPr lang="en-US" sz="2800" b="1" dirty="0" smtClean="0">
                <a:solidFill>
                  <a:srgbClr val="00002E"/>
                </a:solidFill>
                <a:latin typeface="+mj-lt"/>
              </a:rPr>
              <a:t>Confession:  </a:t>
            </a:r>
            <a:r>
              <a:rPr lang="en-US" sz="2800" dirty="0" smtClean="0">
                <a:solidFill>
                  <a:srgbClr val="00002E"/>
                </a:solidFill>
                <a:latin typeface="+mj-lt"/>
              </a:rPr>
              <a:t>We believe that the Bible is the Word of God, fully inspired and without error in the original manuscripts, written under the inspiration of the Holy Spirit, and that it has supreme authority in all matters of faith and conduct.</a:t>
            </a:r>
          </a:p>
          <a:p>
            <a:pPr>
              <a:buClr>
                <a:srgbClr val="C00000"/>
              </a:buClr>
              <a:buSzPct val="100000"/>
            </a:pPr>
            <a:r>
              <a:rPr lang="en-US" sz="2800" dirty="0" err="1" smtClean="0">
                <a:solidFill>
                  <a:srgbClr val="00002E"/>
                </a:solidFill>
                <a:latin typeface="+mj-lt"/>
              </a:rPr>
              <a:t>Emergents</a:t>
            </a:r>
            <a:r>
              <a:rPr lang="en-US" sz="2800" dirty="0" smtClean="0">
                <a:solidFill>
                  <a:srgbClr val="00002E"/>
                </a:solidFill>
                <a:latin typeface="+mj-lt"/>
              </a:rPr>
              <a:t> believe that the Bible is a “living, breathing document” that changes to meet the culture.</a:t>
            </a:r>
          </a:p>
          <a:p>
            <a:pPr>
              <a:buClr>
                <a:srgbClr val="C00000"/>
              </a:buClr>
              <a:buSzPct val="100000"/>
            </a:pPr>
            <a:r>
              <a:rPr lang="en-US" sz="2800" b="1" dirty="0" smtClean="0">
                <a:solidFill>
                  <a:srgbClr val="00002E"/>
                </a:solidFill>
                <a:latin typeface="+mj-lt"/>
              </a:rPr>
              <a:t>Confession:  </a:t>
            </a:r>
            <a:r>
              <a:rPr lang="en-US" sz="2800" dirty="0" smtClean="0">
                <a:solidFill>
                  <a:srgbClr val="00002E"/>
                </a:solidFill>
                <a:latin typeface="+mj-lt"/>
              </a:rPr>
              <a:t>We believe that the Bible is alive and working in our lives using unchanging permanent principles</a:t>
            </a:r>
          </a:p>
          <a:p>
            <a:pPr>
              <a:buClr>
                <a:srgbClr val="C00000"/>
              </a:buClr>
              <a:buSzPct val="100000"/>
            </a:pPr>
            <a:endParaRPr lang="en-US" sz="2800" dirty="0" smtClean="0">
              <a:latin typeface="+mj-lt"/>
            </a:endParaRPr>
          </a:p>
          <a:p>
            <a:pPr>
              <a:buClr>
                <a:srgbClr val="C00000"/>
              </a:buClr>
              <a:buSzPct val="100000"/>
            </a:pPr>
            <a:endParaRPr lang="en-US" sz="2800" dirty="0">
              <a:latin typeface="+mj-l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tx1">
                    <a:lumMod val="95000"/>
                    <a:lumOff val="5000"/>
                  </a:schemeClr>
                </a:solidFill>
              </a:rPr>
              <a:t>WHAT THE BIBLE SAYS ABOUT ITSELF</a:t>
            </a:r>
            <a:endParaRPr lang="en-US" dirty="0">
              <a:solidFill>
                <a:schemeClr val="tx1">
                  <a:lumMod val="95000"/>
                  <a:lumOff val="5000"/>
                </a:schemeClr>
              </a:solidFill>
            </a:endParaRPr>
          </a:p>
        </p:txBody>
      </p:sp>
      <p:sp>
        <p:nvSpPr>
          <p:cNvPr id="3" name="Content Placeholder 2"/>
          <p:cNvSpPr>
            <a:spLocks noGrp="1"/>
          </p:cNvSpPr>
          <p:nvPr>
            <p:ph idx="1"/>
          </p:nvPr>
        </p:nvSpPr>
        <p:spPr>
          <a:xfrm>
            <a:off x="0" y="1600200"/>
            <a:ext cx="9144000" cy="5257800"/>
          </a:xfrm>
        </p:spPr>
        <p:txBody>
          <a:bodyPr>
            <a:normAutofit lnSpcReduction="10000"/>
          </a:bodyPr>
          <a:lstStyle/>
          <a:p>
            <a:pPr>
              <a:buClr>
                <a:srgbClr val="C00000"/>
              </a:buClr>
              <a:buSzPct val="100000"/>
            </a:pPr>
            <a:r>
              <a:rPr lang="en-US" b="1" dirty="0" smtClean="0">
                <a:solidFill>
                  <a:srgbClr val="00002E"/>
                </a:solidFill>
                <a:latin typeface="+mj-lt"/>
              </a:rPr>
              <a:t>2 Timothy 3:16  </a:t>
            </a:r>
            <a:r>
              <a:rPr lang="en-US" dirty="0" smtClean="0">
                <a:solidFill>
                  <a:srgbClr val="00002E"/>
                </a:solidFill>
                <a:latin typeface="+mj-lt"/>
              </a:rPr>
              <a:t>All Scripture is inspired by God and profitable for teaching, for reproof, for correction, for training in righteousness; </a:t>
            </a:r>
          </a:p>
          <a:p>
            <a:pPr>
              <a:buClr>
                <a:srgbClr val="C00000"/>
              </a:buClr>
              <a:buSzPct val="100000"/>
            </a:pPr>
            <a:r>
              <a:rPr lang="en-US" dirty="0" smtClean="0">
                <a:solidFill>
                  <a:srgbClr val="C00000"/>
                </a:solidFill>
                <a:latin typeface="+mj-lt"/>
              </a:rPr>
              <a:t>Teaching: </a:t>
            </a:r>
            <a:r>
              <a:rPr lang="en-US" i="1" dirty="0" err="1" smtClean="0">
                <a:solidFill>
                  <a:srgbClr val="00002E"/>
                </a:solidFill>
                <a:latin typeface="+mj-lt"/>
              </a:rPr>
              <a:t>didaskalia</a:t>
            </a:r>
            <a:r>
              <a:rPr lang="en-US" i="1" dirty="0" smtClean="0">
                <a:solidFill>
                  <a:srgbClr val="00002E"/>
                </a:solidFill>
                <a:latin typeface="+mj-lt"/>
              </a:rPr>
              <a:t>:</a:t>
            </a:r>
            <a:r>
              <a:rPr lang="en-US" dirty="0" smtClean="0">
                <a:solidFill>
                  <a:srgbClr val="00002E"/>
                </a:solidFill>
                <a:latin typeface="+mj-lt"/>
              </a:rPr>
              <a:t> training; instruction in doctrine</a:t>
            </a:r>
          </a:p>
          <a:p>
            <a:pPr>
              <a:buClr>
                <a:srgbClr val="C00000"/>
              </a:buClr>
              <a:buSzPct val="100000"/>
            </a:pPr>
            <a:r>
              <a:rPr lang="en-US" dirty="0" smtClean="0">
                <a:solidFill>
                  <a:srgbClr val="C00000"/>
                </a:solidFill>
                <a:latin typeface="+mj-lt"/>
              </a:rPr>
              <a:t>Reproof: </a:t>
            </a:r>
            <a:r>
              <a:rPr lang="en-US" i="1" dirty="0" err="1" smtClean="0">
                <a:solidFill>
                  <a:srgbClr val="00002E"/>
                </a:solidFill>
                <a:latin typeface="+mj-lt"/>
              </a:rPr>
              <a:t>elegmon</a:t>
            </a:r>
            <a:r>
              <a:rPr lang="en-US" i="1" dirty="0" smtClean="0">
                <a:solidFill>
                  <a:srgbClr val="00002E"/>
                </a:solidFill>
                <a:latin typeface="+mj-lt"/>
              </a:rPr>
              <a:t>:</a:t>
            </a:r>
            <a:r>
              <a:rPr lang="en-US" dirty="0" smtClean="0">
                <a:solidFill>
                  <a:srgbClr val="00002E"/>
                </a:solidFill>
                <a:latin typeface="+mj-lt"/>
              </a:rPr>
              <a:t> refutation</a:t>
            </a:r>
          </a:p>
          <a:p>
            <a:pPr>
              <a:buClr>
                <a:srgbClr val="C00000"/>
              </a:buClr>
              <a:buSzPct val="100000"/>
            </a:pPr>
            <a:r>
              <a:rPr lang="en-US" dirty="0" smtClean="0">
                <a:solidFill>
                  <a:srgbClr val="C00000"/>
                </a:solidFill>
                <a:latin typeface="+mj-lt"/>
              </a:rPr>
              <a:t>Correction: </a:t>
            </a:r>
            <a:r>
              <a:rPr lang="en-US" i="1" dirty="0" err="1" smtClean="0">
                <a:solidFill>
                  <a:srgbClr val="00002E"/>
                </a:solidFill>
                <a:latin typeface="+mj-lt"/>
              </a:rPr>
              <a:t>epignorthosis</a:t>
            </a:r>
            <a:r>
              <a:rPr lang="en-US" i="1" dirty="0" smtClean="0">
                <a:solidFill>
                  <a:srgbClr val="00002E"/>
                </a:solidFill>
                <a:latin typeface="+mj-lt"/>
              </a:rPr>
              <a:t>: </a:t>
            </a:r>
            <a:r>
              <a:rPr lang="en-US" dirty="0" smtClean="0">
                <a:solidFill>
                  <a:srgbClr val="00002E"/>
                </a:solidFill>
                <a:latin typeface="+mj-lt"/>
              </a:rPr>
              <a:t>straightening or rectifying something that is wron</a:t>
            </a:r>
            <a:r>
              <a:rPr lang="en-US" dirty="0" smtClean="0">
                <a:latin typeface="+mj-lt"/>
              </a:rPr>
              <a:t>g</a:t>
            </a:r>
          </a:p>
          <a:p>
            <a:pPr>
              <a:buClr>
                <a:srgbClr val="C00000"/>
              </a:buClr>
              <a:buSzPct val="100000"/>
            </a:pPr>
            <a:r>
              <a:rPr lang="en-US" dirty="0" smtClean="0">
                <a:solidFill>
                  <a:srgbClr val="C00000"/>
                </a:solidFill>
                <a:latin typeface="+mj-lt"/>
              </a:rPr>
              <a:t>Training in righteousness: </a:t>
            </a:r>
            <a:r>
              <a:rPr lang="en-US" i="1" dirty="0" err="1" smtClean="0">
                <a:solidFill>
                  <a:srgbClr val="00002E"/>
                </a:solidFill>
                <a:latin typeface="+mj-lt"/>
              </a:rPr>
              <a:t>paideia</a:t>
            </a:r>
            <a:r>
              <a:rPr lang="en-US" i="1" dirty="0" smtClean="0">
                <a:solidFill>
                  <a:srgbClr val="00002E"/>
                </a:solidFill>
                <a:latin typeface="+mj-lt"/>
              </a:rPr>
              <a:t>:</a:t>
            </a:r>
            <a:r>
              <a:rPr lang="en-US" dirty="0" smtClean="0">
                <a:solidFill>
                  <a:srgbClr val="00002E"/>
                </a:solidFill>
                <a:latin typeface="+mj-lt"/>
              </a:rPr>
              <a:t> bringing up (as rearing a child)</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lumMod val="95000"/>
                    <a:lumOff val="5000"/>
                  </a:schemeClr>
                </a:solidFill>
              </a:rPr>
              <a:t>INTERPRETATION</a:t>
            </a:r>
            <a:endParaRPr lang="en-US" dirty="0">
              <a:solidFill>
                <a:schemeClr val="tx1">
                  <a:lumMod val="95000"/>
                  <a:lumOff val="5000"/>
                </a:schemeClr>
              </a:solidFill>
            </a:endParaRPr>
          </a:p>
        </p:txBody>
      </p:sp>
      <p:sp>
        <p:nvSpPr>
          <p:cNvPr id="3" name="Content Placeholder 2"/>
          <p:cNvSpPr>
            <a:spLocks noGrp="1"/>
          </p:cNvSpPr>
          <p:nvPr>
            <p:ph idx="1"/>
          </p:nvPr>
        </p:nvSpPr>
        <p:spPr>
          <a:xfrm>
            <a:off x="152400" y="1447800"/>
            <a:ext cx="8991600" cy="5410200"/>
          </a:xfrm>
        </p:spPr>
        <p:txBody>
          <a:bodyPr>
            <a:normAutofit/>
          </a:bodyPr>
          <a:lstStyle/>
          <a:p>
            <a:pPr>
              <a:buClr>
                <a:srgbClr val="C00000"/>
              </a:buClr>
              <a:buSzPct val="100000"/>
            </a:pPr>
            <a:r>
              <a:rPr lang="en-US" sz="2400" b="1" dirty="0" smtClean="0">
                <a:solidFill>
                  <a:srgbClr val="00002E"/>
                </a:solidFill>
                <a:latin typeface="+mj-lt"/>
              </a:rPr>
              <a:t>2 Peter 1:20-21  </a:t>
            </a:r>
            <a:r>
              <a:rPr lang="en-US" sz="2400" dirty="0" smtClean="0">
                <a:solidFill>
                  <a:srgbClr val="00002E"/>
                </a:solidFill>
                <a:latin typeface="+mj-lt"/>
              </a:rPr>
              <a:t>But know this first of all, that no prophecy of Scripture is a matter of one's own interpretation, for no prophecy was ever made by an act of human will, but men moved by the Holy Spirit spoke from God.</a:t>
            </a:r>
          </a:p>
          <a:p>
            <a:pPr>
              <a:buClr>
                <a:srgbClr val="C00000"/>
              </a:buClr>
              <a:buSzPct val="100000"/>
            </a:pPr>
            <a:r>
              <a:rPr lang="en-US" sz="2400" dirty="0" smtClean="0">
                <a:solidFill>
                  <a:srgbClr val="00002E"/>
                </a:solidFill>
                <a:latin typeface="+mj-lt"/>
              </a:rPr>
              <a:t> Own interpretation: </a:t>
            </a:r>
            <a:r>
              <a:rPr lang="en-US" sz="2400" i="1" dirty="0" err="1" smtClean="0">
                <a:solidFill>
                  <a:srgbClr val="00002E"/>
                </a:solidFill>
                <a:latin typeface="+mj-lt"/>
              </a:rPr>
              <a:t>idios</a:t>
            </a:r>
            <a:r>
              <a:rPr lang="en-US" sz="2400" i="1" dirty="0" smtClean="0">
                <a:solidFill>
                  <a:srgbClr val="00002E"/>
                </a:solidFill>
                <a:latin typeface="+mj-lt"/>
              </a:rPr>
              <a:t> </a:t>
            </a:r>
            <a:r>
              <a:rPr lang="en-US" sz="2400" i="1" dirty="0" err="1" smtClean="0">
                <a:solidFill>
                  <a:srgbClr val="00002E"/>
                </a:solidFill>
                <a:latin typeface="+mj-lt"/>
              </a:rPr>
              <a:t>epilusis</a:t>
            </a:r>
            <a:r>
              <a:rPr lang="en-US" sz="2400" i="1" dirty="0" smtClean="0">
                <a:solidFill>
                  <a:srgbClr val="00002E"/>
                </a:solidFill>
                <a:latin typeface="+mj-lt"/>
              </a:rPr>
              <a:t>: </a:t>
            </a:r>
            <a:r>
              <a:rPr lang="en-US" sz="2400" dirty="0" smtClean="0">
                <a:solidFill>
                  <a:srgbClr val="00002E"/>
                </a:solidFill>
                <a:latin typeface="+mj-lt"/>
              </a:rPr>
              <a:t>your personal explanation</a:t>
            </a:r>
          </a:p>
          <a:p>
            <a:pPr>
              <a:buClr>
                <a:srgbClr val="C00000"/>
              </a:buClr>
              <a:buSzPct val="100000"/>
              <a:buNone/>
            </a:pPr>
            <a:r>
              <a:rPr lang="en-US" sz="2400" dirty="0" smtClean="0">
                <a:solidFill>
                  <a:srgbClr val="00002E"/>
                </a:solidFill>
                <a:latin typeface="+mj-lt"/>
              </a:rPr>
              <a:t>    1.  Exegesis: what does it say?</a:t>
            </a:r>
          </a:p>
          <a:p>
            <a:pPr>
              <a:buClr>
                <a:srgbClr val="C00000"/>
              </a:buClr>
              <a:buSzPct val="100000"/>
              <a:buNone/>
            </a:pPr>
            <a:r>
              <a:rPr lang="en-US" sz="2400" dirty="0" smtClean="0">
                <a:solidFill>
                  <a:srgbClr val="00002E"/>
                </a:solidFill>
                <a:latin typeface="+mj-lt"/>
              </a:rPr>
              <a:t>    2.  Hermeneutics: what does it mean?</a:t>
            </a:r>
          </a:p>
          <a:p>
            <a:pPr>
              <a:buClr>
                <a:srgbClr val="C00000"/>
              </a:buClr>
              <a:buSzPct val="100000"/>
              <a:buNone/>
            </a:pPr>
            <a:r>
              <a:rPr lang="en-US" sz="2400" dirty="0" smtClean="0">
                <a:solidFill>
                  <a:srgbClr val="00002E"/>
                </a:solidFill>
                <a:latin typeface="+mj-lt"/>
              </a:rPr>
              <a:t>    3.  What permanent principles flow from the meaning?</a:t>
            </a:r>
          </a:p>
          <a:p>
            <a:pPr>
              <a:buClr>
                <a:srgbClr val="C00000"/>
              </a:buClr>
              <a:buSzPct val="100000"/>
              <a:buNone/>
            </a:pPr>
            <a:r>
              <a:rPr lang="en-US" sz="2400" dirty="0" smtClean="0">
                <a:solidFill>
                  <a:srgbClr val="00002E"/>
                </a:solidFill>
                <a:latin typeface="+mj-lt"/>
              </a:rPr>
              <a:t>    4.  How do the permanent principles apply to me?</a:t>
            </a:r>
          </a:p>
          <a:p>
            <a:pPr>
              <a:buClr>
                <a:srgbClr val="C00000"/>
              </a:buClr>
              <a:buSzPct val="100000"/>
            </a:pPr>
            <a:r>
              <a:rPr lang="en-US" sz="2400" b="1" dirty="0" smtClean="0">
                <a:solidFill>
                  <a:srgbClr val="00002E"/>
                </a:solidFill>
                <a:latin typeface="+mj-lt"/>
              </a:rPr>
              <a:t>Mark 13:31 </a:t>
            </a:r>
            <a:r>
              <a:rPr lang="en-US" sz="2400" dirty="0" smtClean="0">
                <a:solidFill>
                  <a:srgbClr val="00002E"/>
                </a:solidFill>
                <a:latin typeface="+mj-lt"/>
              </a:rPr>
              <a:t>Heaven and earth will pass away, but My words will not pass away. </a:t>
            </a:r>
          </a:p>
          <a:p>
            <a:pPr>
              <a:buClr>
                <a:srgbClr val="C00000"/>
              </a:buClr>
              <a:buSzPct val="100000"/>
            </a:pPr>
            <a:r>
              <a:rPr lang="en-US" sz="2400" b="1" dirty="0" smtClean="0">
                <a:solidFill>
                  <a:srgbClr val="00002E"/>
                </a:solidFill>
                <a:latin typeface="+mj-lt"/>
              </a:rPr>
              <a:t>John 7:38  </a:t>
            </a:r>
            <a:r>
              <a:rPr lang="en-US" sz="2400" dirty="0" smtClean="0">
                <a:solidFill>
                  <a:srgbClr val="00002E"/>
                </a:solidFill>
                <a:latin typeface="+mj-lt"/>
              </a:rPr>
              <a:t>He who believes in Me, as the Scripture said, 'From his innermost being will flow rivers of living water.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96962"/>
          </a:xfrm>
        </p:spPr>
        <p:txBody>
          <a:bodyPr>
            <a:normAutofit fontScale="90000"/>
          </a:bodyPr>
          <a:lstStyle/>
          <a:p>
            <a:r>
              <a:rPr lang="en-US" dirty="0" smtClean="0">
                <a:solidFill>
                  <a:schemeClr val="tx1">
                    <a:lumMod val="95000"/>
                    <a:lumOff val="5000"/>
                  </a:schemeClr>
                </a:solidFill>
              </a:rPr>
              <a:t>WHAT SCRIPTURE SAYS</a:t>
            </a:r>
            <a:br>
              <a:rPr lang="en-US" dirty="0" smtClean="0">
                <a:solidFill>
                  <a:schemeClr val="tx1">
                    <a:lumMod val="95000"/>
                    <a:lumOff val="5000"/>
                  </a:schemeClr>
                </a:solidFill>
              </a:rPr>
            </a:br>
            <a:r>
              <a:rPr lang="en-US" dirty="0" smtClean="0">
                <a:solidFill>
                  <a:schemeClr val="tx1">
                    <a:lumMod val="95000"/>
                    <a:lumOff val="5000"/>
                  </a:schemeClr>
                </a:solidFill>
              </a:rPr>
              <a:t>ABOUT ITSELF</a:t>
            </a:r>
            <a:endParaRPr lang="en-US" dirty="0">
              <a:solidFill>
                <a:schemeClr val="tx1">
                  <a:lumMod val="95000"/>
                  <a:lumOff val="5000"/>
                </a:schemeClr>
              </a:solidFill>
            </a:endParaRPr>
          </a:p>
        </p:txBody>
      </p:sp>
      <p:sp>
        <p:nvSpPr>
          <p:cNvPr id="3" name="Content Placeholder 2"/>
          <p:cNvSpPr>
            <a:spLocks noGrp="1"/>
          </p:cNvSpPr>
          <p:nvPr>
            <p:ph idx="1"/>
          </p:nvPr>
        </p:nvSpPr>
        <p:spPr>
          <a:xfrm>
            <a:off x="228600" y="1600200"/>
            <a:ext cx="8915400" cy="5257800"/>
          </a:xfrm>
        </p:spPr>
        <p:txBody>
          <a:bodyPr>
            <a:normAutofit/>
          </a:bodyPr>
          <a:lstStyle/>
          <a:p>
            <a:pPr>
              <a:buClr>
                <a:srgbClr val="C00000"/>
              </a:buClr>
              <a:buSzPct val="100000"/>
            </a:pPr>
            <a:r>
              <a:rPr lang="en-US" sz="2400" b="1" dirty="0" smtClean="0">
                <a:solidFill>
                  <a:srgbClr val="00002E"/>
                </a:solidFill>
                <a:latin typeface="+mj-lt"/>
              </a:rPr>
              <a:t>John 19:37  </a:t>
            </a:r>
            <a:r>
              <a:rPr lang="en-US" sz="2400" dirty="0" smtClean="0">
                <a:solidFill>
                  <a:srgbClr val="00002E"/>
                </a:solidFill>
                <a:latin typeface="+mj-lt"/>
              </a:rPr>
              <a:t>And again another Scripture says, "They shall look on Him whom they pierced." </a:t>
            </a:r>
          </a:p>
          <a:p>
            <a:pPr>
              <a:buClr>
                <a:srgbClr val="C00000"/>
              </a:buClr>
              <a:buSzPct val="100000"/>
            </a:pPr>
            <a:r>
              <a:rPr lang="en-US" sz="2400" b="1" dirty="0" smtClean="0">
                <a:solidFill>
                  <a:srgbClr val="00002E"/>
                </a:solidFill>
                <a:latin typeface="+mj-lt"/>
              </a:rPr>
              <a:t>Luke 4:21  </a:t>
            </a:r>
            <a:r>
              <a:rPr lang="en-US" sz="2400" dirty="0" smtClean="0">
                <a:solidFill>
                  <a:srgbClr val="00002E"/>
                </a:solidFill>
                <a:latin typeface="+mj-lt"/>
              </a:rPr>
              <a:t>And He began to say to them, "Today this Scripture has been fulfilled in your hearing.”</a:t>
            </a:r>
          </a:p>
          <a:p>
            <a:pPr>
              <a:buClr>
                <a:srgbClr val="C00000"/>
              </a:buClr>
              <a:buSzPct val="100000"/>
            </a:pPr>
            <a:r>
              <a:rPr lang="en-US" sz="2400" b="1" dirty="0" smtClean="0">
                <a:solidFill>
                  <a:srgbClr val="00002E"/>
                </a:solidFill>
                <a:latin typeface="+mj-lt"/>
              </a:rPr>
              <a:t>Matthew 24:15-16 </a:t>
            </a:r>
            <a:r>
              <a:rPr lang="en-US" sz="2400" dirty="0" smtClean="0">
                <a:solidFill>
                  <a:srgbClr val="00002E"/>
                </a:solidFill>
                <a:latin typeface="+mj-lt"/>
              </a:rPr>
              <a:t>"Therefore when you see the abomination of desolation which was spoken of through Daniel the prophet, standing in the holy place (let the reader understand), then those who are in Judea must flee to the mountains. </a:t>
            </a:r>
          </a:p>
          <a:p>
            <a:pPr>
              <a:buClr>
                <a:srgbClr val="C00000"/>
              </a:buClr>
              <a:buSzPct val="100000"/>
            </a:pPr>
            <a:r>
              <a:rPr lang="en-US" sz="2400" dirty="0" smtClean="0">
                <a:solidFill>
                  <a:srgbClr val="00002E"/>
                </a:solidFill>
                <a:latin typeface="+mj-lt"/>
              </a:rPr>
              <a:t>Inerrancy: when all facts are known, the Bible, in the original autographs and properly interpreted/translated will be shown to be wholly true in everything it affirms, whether doctrine or morality or social, physical or life sciences</a:t>
            </a:r>
            <a:endParaRPr lang="en-US" sz="2400" dirty="0" smtClean="0">
              <a:solidFill>
                <a:srgbClr val="002060"/>
              </a:solidFill>
              <a:latin typeface="+mj-lt"/>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tx1">
                    <a:lumMod val="95000"/>
                    <a:lumOff val="5000"/>
                  </a:schemeClr>
                </a:solidFill>
              </a:rPr>
              <a:t>EVIDENCE FOR SCRIPTURE</a:t>
            </a:r>
            <a:endParaRPr lang="en-US" dirty="0">
              <a:solidFill>
                <a:schemeClr val="tx1">
                  <a:lumMod val="95000"/>
                  <a:lumOff val="5000"/>
                </a:schemeClr>
              </a:solidFill>
            </a:endParaRPr>
          </a:p>
        </p:txBody>
      </p:sp>
      <p:sp>
        <p:nvSpPr>
          <p:cNvPr id="3" name="Content Placeholder 2"/>
          <p:cNvSpPr>
            <a:spLocks noGrp="1"/>
          </p:cNvSpPr>
          <p:nvPr>
            <p:ph idx="1"/>
          </p:nvPr>
        </p:nvSpPr>
        <p:spPr>
          <a:xfrm>
            <a:off x="152400" y="1371600"/>
            <a:ext cx="8839200" cy="5334000"/>
          </a:xfrm>
        </p:spPr>
        <p:txBody>
          <a:bodyPr>
            <a:normAutofit/>
          </a:bodyPr>
          <a:lstStyle/>
          <a:p>
            <a:pPr>
              <a:buClr>
                <a:srgbClr val="C00000"/>
              </a:buClr>
              <a:buSzPct val="100000"/>
            </a:pPr>
            <a:r>
              <a:rPr lang="en-US" sz="2400" dirty="0" smtClean="0">
                <a:solidFill>
                  <a:srgbClr val="00002E"/>
                </a:solidFill>
                <a:latin typeface="+mj-lt"/>
              </a:rPr>
              <a:t>There is more manuscript evidence for the Bible than for any other book ever written</a:t>
            </a:r>
          </a:p>
          <a:p>
            <a:pPr>
              <a:buClr>
                <a:srgbClr val="C00000"/>
              </a:buClr>
              <a:buSzPct val="100000"/>
            </a:pPr>
            <a:r>
              <a:rPr lang="en-US" sz="2400" dirty="0" smtClean="0">
                <a:solidFill>
                  <a:srgbClr val="00002E"/>
                </a:solidFill>
                <a:latin typeface="+mj-lt"/>
              </a:rPr>
              <a:t>The Bible has internal accuracy (internal evidence)</a:t>
            </a:r>
          </a:p>
          <a:p>
            <a:pPr>
              <a:buClr>
                <a:srgbClr val="C00000"/>
              </a:buClr>
              <a:buSzPct val="100000"/>
            </a:pPr>
            <a:r>
              <a:rPr lang="en-US" sz="2400" dirty="0" smtClean="0">
                <a:solidFill>
                  <a:srgbClr val="00002E"/>
                </a:solidFill>
                <a:latin typeface="+mj-lt"/>
              </a:rPr>
              <a:t>Geographical evidence supports scripture</a:t>
            </a:r>
          </a:p>
          <a:p>
            <a:pPr>
              <a:buClr>
                <a:srgbClr val="C00000"/>
              </a:buClr>
              <a:buSzPct val="100000"/>
            </a:pPr>
            <a:r>
              <a:rPr lang="en-US" sz="2400" dirty="0" smtClean="0">
                <a:solidFill>
                  <a:srgbClr val="00002E"/>
                </a:solidFill>
                <a:latin typeface="+mj-lt"/>
              </a:rPr>
              <a:t>Archaeological evidence supports scripture</a:t>
            </a:r>
          </a:p>
          <a:p>
            <a:pPr>
              <a:buClr>
                <a:srgbClr val="C00000"/>
              </a:buClr>
              <a:buSzPct val="100000"/>
            </a:pPr>
            <a:r>
              <a:rPr lang="en-US" sz="2400" dirty="0" smtClean="0">
                <a:solidFill>
                  <a:srgbClr val="00002E"/>
                </a:solidFill>
                <a:latin typeface="+mj-lt"/>
              </a:rPr>
              <a:t>Manuscript evidence supports scripture</a:t>
            </a:r>
          </a:p>
          <a:p>
            <a:pPr>
              <a:buClr>
                <a:srgbClr val="C00000"/>
              </a:buClr>
              <a:buSzPct val="100000"/>
            </a:pPr>
            <a:r>
              <a:rPr lang="en-US" sz="2400" dirty="0" smtClean="0">
                <a:solidFill>
                  <a:srgbClr val="00002E"/>
                </a:solidFill>
                <a:latin typeface="+mj-lt"/>
              </a:rPr>
              <a:t>Fulfilled prophecy </a:t>
            </a:r>
            <a:r>
              <a:rPr lang="en-US" sz="2400" smtClean="0">
                <a:solidFill>
                  <a:srgbClr val="00002E"/>
                </a:solidFill>
                <a:latin typeface="+mj-lt"/>
              </a:rPr>
              <a:t>supports scripture</a:t>
            </a:r>
            <a:endParaRPr lang="en-US" sz="2400" dirty="0" smtClean="0">
              <a:solidFill>
                <a:srgbClr val="00002E"/>
              </a:solidFill>
              <a:latin typeface="+mj-lt"/>
            </a:endParaRPr>
          </a:p>
          <a:p>
            <a:pPr>
              <a:buClr>
                <a:srgbClr val="C00000"/>
              </a:buClr>
              <a:buSzPct val="100000"/>
            </a:pPr>
            <a:r>
              <a:rPr lang="en-US" sz="2400" dirty="0" smtClean="0">
                <a:solidFill>
                  <a:srgbClr val="00002E"/>
                </a:solidFill>
                <a:latin typeface="+mj-lt"/>
              </a:rPr>
              <a:t>The church did not create the books to be included in the canon; instead, the church recognized books that were inspired by God and included those books</a:t>
            </a:r>
          </a:p>
          <a:p>
            <a:pPr>
              <a:buClr>
                <a:srgbClr val="C00000"/>
              </a:buClr>
              <a:buSzPct val="100000"/>
            </a:pPr>
            <a:r>
              <a:rPr lang="en-US" sz="2400" dirty="0" smtClean="0">
                <a:solidFill>
                  <a:srgbClr val="00002E"/>
                </a:solidFill>
                <a:latin typeface="+mj-lt"/>
              </a:rPr>
              <a:t>Canon: </a:t>
            </a:r>
            <a:r>
              <a:rPr lang="en-US" sz="2400" i="1" dirty="0" err="1" smtClean="0">
                <a:solidFill>
                  <a:srgbClr val="00002E"/>
                </a:solidFill>
                <a:latin typeface="+mj-lt"/>
              </a:rPr>
              <a:t>Kanon</a:t>
            </a:r>
            <a:r>
              <a:rPr lang="en-US" sz="2400" i="1" dirty="0" smtClean="0">
                <a:solidFill>
                  <a:srgbClr val="00002E"/>
                </a:solidFill>
                <a:latin typeface="+mj-lt"/>
              </a:rPr>
              <a:t> </a:t>
            </a:r>
            <a:r>
              <a:rPr lang="en-US" sz="2400" dirty="0" smtClean="0">
                <a:solidFill>
                  <a:srgbClr val="00002E"/>
                </a:solidFill>
                <a:latin typeface="+mj-lt"/>
              </a:rPr>
              <a:t>(Greek) a measuring stick</a:t>
            </a:r>
          </a:p>
          <a:p>
            <a:pPr>
              <a:buClr>
                <a:srgbClr val="C00000"/>
              </a:buClr>
              <a:buSzPct val="100000"/>
            </a:pPr>
            <a:r>
              <a:rPr lang="en-US" sz="2400" dirty="0" smtClean="0">
                <a:solidFill>
                  <a:srgbClr val="00002E"/>
                </a:solidFill>
                <a:latin typeface="+mj-lt"/>
              </a:rPr>
              <a:t>OT (39 books or 24) but same content and NT (27)</a:t>
            </a:r>
          </a:p>
          <a:p>
            <a:pPr>
              <a:buClr>
                <a:srgbClr val="C00000"/>
              </a:buClr>
              <a:buSzPct val="100000"/>
            </a:pPr>
            <a:endParaRPr lang="en-US" sz="2400" dirty="0" smtClean="0">
              <a:solidFill>
                <a:srgbClr val="00002E"/>
              </a:solidFill>
              <a:latin typeface="+mj-lt"/>
            </a:endParaRPr>
          </a:p>
          <a:p>
            <a:pPr>
              <a:buClr>
                <a:srgbClr val="C00000"/>
              </a:buClr>
              <a:buSzPct val="100000"/>
            </a:pPr>
            <a:endParaRPr lang="en-US" sz="2400" dirty="0" smtClean="0">
              <a:solidFill>
                <a:srgbClr val="00002E"/>
              </a:solidFill>
              <a:latin typeface="+mj-lt"/>
            </a:endParaRPr>
          </a:p>
          <a:p>
            <a:pPr>
              <a:buClr>
                <a:srgbClr val="C00000"/>
              </a:buClr>
              <a:buSzPct val="100000"/>
            </a:pPr>
            <a:endParaRPr lang="en-US" sz="2400" dirty="0" smtClean="0">
              <a:solidFill>
                <a:srgbClr val="00002E"/>
              </a:solidFill>
            </a:endParaRPr>
          </a:p>
          <a:p>
            <a:endParaRPr lang="en-US" dirty="0" smtClean="0">
              <a:solidFill>
                <a:srgbClr val="00002E"/>
              </a:solidFill>
            </a:endParaRP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MANUSCRIPT EVIDENCE NT</a:t>
            </a:r>
            <a:endParaRPr lang="en-US" dirty="0">
              <a:solidFill>
                <a:srgbClr val="002060"/>
              </a:solidFill>
            </a:endParaRPr>
          </a:p>
        </p:txBody>
      </p:sp>
      <p:sp>
        <p:nvSpPr>
          <p:cNvPr id="3" name="Content Placeholder 2"/>
          <p:cNvSpPr>
            <a:spLocks noGrp="1"/>
          </p:cNvSpPr>
          <p:nvPr>
            <p:ph idx="1"/>
          </p:nvPr>
        </p:nvSpPr>
        <p:spPr>
          <a:xfrm>
            <a:off x="228600" y="1447800"/>
            <a:ext cx="8686800" cy="5410200"/>
          </a:xfrm>
        </p:spPr>
        <p:txBody>
          <a:bodyPr>
            <a:normAutofit lnSpcReduction="10000"/>
          </a:bodyPr>
          <a:lstStyle/>
          <a:p>
            <a:pPr>
              <a:buClr>
                <a:srgbClr val="C00000"/>
              </a:buClr>
              <a:buSzPct val="100000"/>
            </a:pPr>
            <a:r>
              <a:rPr lang="en-US" dirty="0" smtClean="0">
                <a:latin typeface="+mj-lt"/>
              </a:rPr>
              <a:t>5300 complete Greek, 10000 vulgate, 9300 others; 24000 partial NT</a:t>
            </a:r>
          </a:p>
          <a:p>
            <a:pPr>
              <a:buClr>
                <a:srgbClr val="C00000"/>
              </a:buClr>
              <a:buSzPct val="100000"/>
            </a:pPr>
            <a:r>
              <a:rPr lang="en-US" dirty="0" smtClean="0">
                <a:latin typeface="+mj-lt"/>
              </a:rPr>
              <a:t> </a:t>
            </a:r>
            <a:r>
              <a:rPr lang="en-US" dirty="0" smtClean="0">
                <a:latin typeface="+mj-lt"/>
              </a:rPr>
              <a:t>look at time differential between writing and manuscript date</a:t>
            </a:r>
          </a:p>
          <a:p>
            <a:pPr>
              <a:buClr>
                <a:srgbClr val="C00000"/>
              </a:buClr>
              <a:buSzPct val="100000"/>
            </a:pPr>
            <a:r>
              <a:rPr lang="en-US" dirty="0" smtClean="0">
                <a:latin typeface="+mj-lt"/>
              </a:rPr>
              <a:t>Caesar ……100 BC ….900 AD…1000….10</a:t>
            </a:r>
          </a:p>
          <a:p>
            <a:pPr>
              <a:buClr>
                <a:srgbClr val="C00000"/>
              </a:buClr>
              <a:buSzPct val="100000"/>
            </a:pPr>
            <a:r>
              <a:rPr lang="en-US" dirty="0" smtClean="0">
                <a:latin typeface="+mj-lt"/>
              </a:rPr>
              <a:t>NT …….40-100 AD…..125 AD …  85…24,000</a:t>
            </a:r>
          </a:p>
          <a:p>
            <a:pPr>
              <a:buClr>
                <a:srgbClr val="C00000"/>
              </a:buClr>
              <a:buSzPct val="100000"/>
            </a:pPr>
            <a:r>
              <a:rPr lang="en-US" dirty="0" smtClean="0">
                <a:latin typeface="+mj-lt"/>
              </a:rPr>
              <a:t>Various versions (translations) fundamentally no difference</a:t>
            </a:r>
          </a:p>
          <a:p>
            <a:pPr>
              <a:buClr>
                <a:srgbClr val="C00000"/>
              </a:buClr>
              <a:buSzPct val="100000"/>
            </a:pPr>
            <a:r>
              <a:rPr lang="en-US" dirty="0" smtClean="0">
                <a:latin typeface="+mj-lt"/>
              </a:rPr>
              <a:t>Much testimony by early church fathers supports the texts in the canon</a:t>
            </a:r>
          </a:p>
          <a:p>
            <a:pPr>
              <a:buClr>
                <a:srgbClr val="C00000"/>
              </a:buClr>
              <a:buSzPct val="100000"/>
            </a:pPr>
            <a:endParaRPr lang="en-US" dirty="0" smtClean="0">
              <a:latin typeface="+mj-lt"/>
            </a:endParaRPr>
          </a:p>
          <a:p>
            <a:pPr>
              <a:buClr>
                <a:srgbClr val="C00000"/>
              </a:buClr>
              <a:buSzPct val="100000"/>
            </a:pPr>
            <a:endParaRPr lang="en-US" dirty="0" smtClean="0">
              <a:latin typeface="+mj-l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MANUSCRIPT EVIDENCE OT</a:t>
            </a:r>
            <a:endParaRPr lang="en-US" dirty="0">
              <a:solidFill>
                <a:srgbClr val="002060"/>
              </a:solidFill>
            </a:endParaRPr>
          </a:p>
        </p:txBody>
      </p:sp>
      <p:sp>
        <p:nvSpPr>
          <p:cNvPr id="3" name="Content Placeholder 2"/>
          <p:cNvSpPr>
            <a:spLocks noGrp="1"/>
          </p:cNvSpPr>
          <p:nvPr>
            <p:ph idx="1"/>
          </p:nvPr>
        </p:nvSpPr>
        <p:spPr>
          <a:xfrm>
            <a:off x="0" y="1600200"/>
            <a:ext cx="9144000" cy="5029200"/>
          </a:xfrm>
        </p:spPr>
        <p:txBody>
          <a:bodyPr/>
          <a:lstStyle/>
          <a:p>
            <a:pPr>
              <a:buClr>
                <a:srgbClr val="C00000"/>
              </a:buClr>
              <a:buSzPct val="100000"/>
            </a:pPr>
            <a:r>
              <a:rPr lang="en-US" dirty="0" smtClean="0">
                <a:solidFill>
                  <a:srgbClr val="002060"/>
                </a:solidFill>
                <a:latin typeface="+mj-lt"/>
              </a:rPr>
              <a:t>Dead sea scrolls gave great credence to the OT</a:t>
            </a:r>
          </a:p>
          <a:p>
            <a:pPr>
              <a:buClr>
                <a:srgbClr val="C00000"/>
              </a:buClr>
              <a:buSzPct val="100000"/>
            </a:pPr>
            <a:r>
              <a:rPr lang="en-US" dirty="0" smtClean="0">
                <a:solidFill>
                  <a:srgbClr val="002060"/>
                </a:solidFill>
                <a:latin typeface="+mj-lt"/>
              </a:rPr>
              <a:t>Prior to their discovery, the time gap was 1300 years.  Now that gap is narrowed to 350 years</a:t>
            </a:r>
          </a:p>
          <a:p>
            <a:pPr>
              <a:buClr>
                <a:srgbClr val="C00000"/>
              </a:buClr>
              <a:buSzPct val="100000"/>
            </a:pPr>
            <a:r>
              <a:rPr lang="en-US" dirty="0" smtClean="0">
                <a:solidFill>
                  <a:srgbClr val="002060"/>
                </a:solidFill>
                <a:latin typeface="+mj-lt"/>
              </a:rPr>
              <a:t>Talmudists  AD100-500</a:t>
            </a:r>
          </a:p>
          <a:p>
            <a:pPr>
              <a:buClr>
                <a:srgbClr val="C00000"/>
              </a:buClr>
              <a:buSzPct val="100000"/>
            </a:pPr>
            <a:r>
              <a:rPr lang="en-US" dirty="0" err="1" smtClean="0">
                <a:solidFill>
                  <a:srgbClr val="002060"/>
                </a:solidFill>
                <a:latin typeface="+mj-lt"/>
              </a:rPr>
              <a:t>Massoretes</a:t>
            </a:r>
            <a:r>
              <a:rPr lang="en-US" dirty="0" smtClean="0">
                <a:solidFill>
                  <a:srgbClr val="002060"/>
                </a:solidFill>
                <a:latin typeface="+mj-lt"/>
              </a:rPr>
              <a:t> (AD500-900)</a:t>
            </a:r>
          </a:p>
          <a:p>
            <a:pPr>
              <a:buClr>
                <a:srgbClr val="C00000"/>
              </a:buClr>
              <a:buSzPct val="100000"/>
            </a:pPr>
            <a:r>
              <a:rPr lang="en-US" dirty="0" smtClean="0">
                <a:solidFill>
                  <a:srgbClr val="002060"/>
                </a:solidFill>
                <a:latin typeface="+mj-lt"/>
              </a:rPr>
              <a:t>Some differences noted from Dead Sea Scrolls 95% no change; 4.8% changes were spelling or punctuation; .2% content (scribal errors)</a:t>
            </a:r>
            <a:endParaRPr lang="en-US" dirty="0">
              <a:solidFill>
                <a:srgbClr val="002060"/>
              </a:solidFill>
              <a:latin typeface="+mj-lt"/>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INTERNAL RELIABILITY</a:t>
            </a:r>
            <a:endParaRPr lang="en-US" dirty="0">
              <a:solidFill>
                <a:srgbClr val="002060"/>
              </a:solidFill>
            </a:endParaRPr>
          </a:p>
        </p:txBody>
      </p:sp>
      <p:sp>
        <p:nvSpPr>
          <p:cNvPr id="3" name="Content Placeholder 2"/>
          <p:cNvSpPr>
            <a:spLocks noGrp="1"/>
          </p:cNvSpPr>
          <p:nvPr>
            <p:ph idx="1"/>
          </p:nvPr>
        </p:nvSpPr>
        <p:spPr>
          <a:xfrm>
            <a:off x="228600" y="1447800"/>
            <a:ext cx="8915400" cy="5410200"/>
          </a:xfrm>
        </p:spPr>
        <p:txBody>
          <a:bodyPr/>
          <a:lstStyle/>
          <a:p>
            <a:pPr>
              <a:buClr>
                <a:srgbClr val="C00000"/>
              </a:buClr>
              <a:buSzPct val="100000"/>
            </a:pPr>
            <a:r>
              <a:rPr lang="en-US" dirty="0" smtClean="0"/>
              <a:t> </a:t>
            </a:r>
            <a:r>
              <a:rPr lang="en-US" dirty="0" smtClean="0">
                <a:solidFill>
                  <a:srgbClr val="002060"/>
                </a:solidFill>
                <a:latin typeface="+mj-lt"/>
              </a:rPr>
              <a:t>Is what is written credible?</a:t>
            </a:r>
          </a:p>
          <a:p>
            <a:pPr>
              <a:buClr>
                <a:srgbClr val="C00000"/>
              </a:buClr>
              <a:buSzPct val="100000"/>
            </a:pPr>
            <a:r>
              <a:rPr lang="en-US" dirty="0" smtClean="0">
                <a:solidFill>
                  <a:srgbClr val="002060"/>
                </a:solidFill>
                <a:latin typeface="+mj-lt"/>
              </a:rPr>
              <a:t>Eye witness accounts claimed (Luke 1:1-3; 2 Peter 1:16; 1 John 1:3; John 19:35; Luke 3:1)</a:t>
            </a:r>
          </a:p>
          <a:p>
            <a:pPr>
              <a:buClr>
                <a:srgbClr val="C00000"/>
              </a:buClr>
              <a:buSzPct val="100000"/>
            </a:pPr>
            <a:r>
              <a:rPr lang="en-US" dirty="0" smtClean="0">
                <a:solidFill>
                  <a:srgbClr val="002060"/>
                </a:solidFill>
                <a:latin typeface="+mj-lt"/>
              </a:rPr>
              <a:t>People who knew the authors verify their works (</a:t>
            </a:r>
            <a:r>
              <a:rPr lang="en-US" dirty="0" err="1" smtClean="0">
                <a:solidFill>
                  <a:srgbClr val="002060"/>
                </a:solidFill>
                <a:latin typeface="+mj-lt"/>
              </a:rPr>
              <a:t>Iraneus</a:t>
            </a:r>
            <a:r>
              <a:rPr lang="en-US" dirty="0" smtClean="0">
                <a:solidFill>
                  <a:srgbClr val="002060"/>
                </a:solidFill>
                <a:latin typeface="+mj-lt"/>
              </a:rPr>
              <a:t> in particular)</a:t>
            </a:r>
          </a:p>
          <a:p>
            <a:pPr>
              <a:buClr>
                <a:srgbClr val="C00000"/>
              </a:buClr>
              <a:buSzPct val="100000"/>
            </a:pPr>
            <a:r>
              <a:rPr lang="en-US" dirty="0" smtClean="0">
                <a:solidFill>
                  <a:srgbClr val="002060"/>
                </a:solidFill>
                <a:latin typeface="+mj-lt"/>
              </a:rPr>
              <a:t>There are not contradictions</a:t>
            </a:r>
          </a:p>
          <a:p>
            <a:pPr>
              <a:buClr>
                <a:srgbClr val="C00000"/>
              </a:buClr>
              <a:buSzPct val="100000"/>
            </a:pPr>
            <a:r>
              <a:rPr lang="en-US" dirty="0" smtClean="0">
                <a:solidFill>
                  <a:srgbClr val="002060"/>
                </a:solidFill>
                <a:latin typeface="+mj-lt"/>
              </a:rPr>
              <a:t>Scholars of textual criticism conclude that there is more evidence for the Bible than any other ancient literature</a:t>
            </a:r>
          </a:p>
          <a:p>
            <a:pPr>
              <a:buClr>
                <a:srgbClr val="C00000"/>
              </a:buClr>
              <a:buSzPct val="100000"/>
            </a:pPr>
            <a:endParaRPr lang="en-US" dirty="0">
              <a:solidFill>
                <a:srgbClr val="002060"/>
              </a:solidFill>
              <a:latin typeface="+mj-lt"/>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LuckyTi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Lucky Tie">
      <a:majorFont>
        <a:latin typeface="Tahoma"/>
        <a:ea typeface=""/>
        <a:cs typeface=""/>
        <a:font script="Cyrl" typeface="Tahoma"/>
        <a:font script="Grek" typeface="Tahoma"/>
        <a:font script="Jpan" typeface="ＭＳ Ｐ明朝"/>
        <a:font script="Hang" typeface="굴림"/>
        <a:font script="Hans" typeface="黑体"/>
        <a:font script="Hant" typeface="新細明體"/>
        <a:font script="Arab" typeface="Tahoma"/>
        <a:font script="Hebr" typeface="Tahoma"/>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Franklin Gothic Book"/>
        <a:ea typeface=""/>
        <a:cs typeface=""/>
        <a:font script="Cyrl" typeface="Arial"/>
        <a:font script="Grek" typeface="Arial"/>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ucky Tie">
      <a:fillStyleLst>
        <a:solidFill>
          <a:schemeClr val="phClr">
            <a:tint val="100000"/>
            <a:shade val="100000"/>
            <a:hueMod val="100000"/>
            <a:satMod val="100000"/>
          </a:schemeClr>
        </a:solidFill>
        <a:gradFill rotWithShape="1">
          <a:gsLst>
            <a:gs pos="0">
              <a:schemeClr val="phClr">
                <a:tint val="100000"/>
                <a:shade val="50000"/>
                <a:hueMod val="100000"/>
                <a:satMod val="90000"/>
              </a:schemeClr>
            </a:gs>
            <a:gs pos="50000">
              <a:schemeClr val="phClr">
                <a:tint val="50000"/>
                <a:shade val="100000"/>
                <a:hueMod val="100000"/>
                <a:satMod val="100000"/>
              </a:schemeClr>
            </a:gs>
            <a:gs pos="100000">
              <a:schemeClr val="phClr">
                <a:tint val="100000"/>
                <a:shade val="50000"/>
                <a:hueMod val="100000"/>
                <a:satMod val="90000"/>
              </a:schemeClr>
            </a:gs>
          </a:gsLst>
          <a:lin ang="1800000" scaled="1"/>
        </a:gradFill>
        <a:solidFill>
          <a:schemeClr val="phClr">
            <a:tint val="100000"/>
            <a:shade val="100000"/>
            <a:hueMod val="100000"/>
            <a:satMod val="100000"/>
          </a:schemeClr>
        </a:solidFill>
      </a:fillStyleLst>
      <a:lnStyleLst>
        <a:ln w="20000" cap="flat" cmpd="sng" algn="ctr">
          <a:solidFill>
            <a:schemeClr val="phClr"/>
          </a:solidFill>
          <a:prstDash val="solid"/>
        </a:ln>
        <a:ln w="30000" cap="flat" cmpd="sng" algn="ctr">
          <a:solidFill>
            <a:schemeClr val="phClr"/>
          </a:solidFill>
          <a:prstDash val="solid"/>
        </a:ln>
        <a:ln w="40000" cap="flat" cmpd="dbl" algn="ctr">
          <a:solidFill>
            <a:schemeClr val="phClr"/>
          </a:solidFill>
          <a:prstDash val="solid"/>
        </a:ln>
      </a:lnStyleLst>
      <a:effectStyleLst>
        <a:effectStyle>
          <a:effectLst>
            <a:glow rad="12700">
              <a:schemeClr val="phClr">
                <a:tint val="100000"/>
                <a:shade val="100000"/>
                <a:alpha val="50196"/>
                <a:hueMod val="100000"/>
                <a:satMod val="100000"/>
              </a:schemeClr>
            </a:glow>
          </a:effectLst>
        </a:effectStyle>
        <a:effectStyle>
          <a:effectLst>
            <a:innerShdw blurRad="25400" dist="38100" dir="2700000">
              <a:schemeClr val="phClr">
                <a:tint val="90000"/>
                <a:shade val="100000"/>
                <a:hueMod val="100000"/>
                <a:satMod val="100000"/>
              </a:schemeClr>
            </a:innerShdw>
          </a:effectLst>
        </a:effectStyle>
        <a:effectStyle>
          <a:effectLst>
            <a:innerShdw blurRad="25400" dist="38100" dir="2700000">
              <a:schemeClr val="phClr">
                <a:tint val="100000"/>
                <a:shade val="50000"/>
                <a:hueMod val="100000"/>
                <a:satMod val="100000"/>
              </a:schemeClr>
            </a:innerShdw>
          </a:effectLst>
          <a:scene3d>
            <a:camera prst="orthographicFront"/>
            <a:lightRig rig="soft" dir="t"/>
          </a:scene3d>
          <a:sp3d extrusionH="76200" prstMaterial="matte">
            <a:bevelT h="50800"/>
            <a:bevelB w="0" h="0"/>
            <a:extrusionClr>
              <a:schemeClr val="accent3">
                <a:tint val="40000"/>
              </a:schemeClr>
            </a:extrusionClr>
          </a:sp3d>
        </a:effectStyle>
      </a:effectStyleLst>
      <a:bgFillStyleLst>
        <a:gradFill rotWithShape="1">
          <a:gsLst>
            <a:gs pos="0">
              <a:schemeClr val="phClr">
                <a:tint val="100000"/>
                <a:shade val="50000"/>
                <a:hueMod val="100000"/>
                <a:satMod val="100000"/>
              </a:schemeClr>
            </a:gs>
            <a:gs pos="40000">
              <a:schemeClr val="phClr">
                <a:tint val="85000"/>
                <a:shade val="100000"/>
                <a:hueMod val="100000"/>
                <a:satMod val="100000"/>
              </a:schemeClr>
            </a:gs>
            <a:gs pos="100000">
              <a:schemeClr val="phClr">
                <a:tint val="100000"/>
                <a:shade val="50000"/>
                <a:hueMod val="100000"/>
                <a:satMod val="100000"/>
              </a:schemeClr>
            </a:gs>
          </a:gsLst>
          <a:lin ang="2700000" scaled="1"/>
        </a:gradFill>
        <a:blipFill>
          <a:blip xmlns:r="http://schemas.openxmlformats.org/officeDocument/2006/relationships" r:embed="rId1">
            <a:duotone>
              <a:schemeClr val="phClr">
                <a:tint val="100000"/>
                <a:shade val="60000"/>
                <a:hueMod val="100000"/>
                <a:satMod val="100000"/>
              </a:schemeClr>
              <a:schemeClr val="phClr">
                <a:tint val="70000"/>
                <a:shade val="100000"/>
                <a:hueMod val="100000"/>
                <a:satMod val="100000"/>
              </a:schemeClr>
            </a:duotone>
          </a:blip>
          <a:stretch>
            <a:fillRect/>
          </a:stretch>
        </a:blipFill>
        <a:blipFill>
          <a:blip xmlns:r="http://schemas.openxmlformats.org/officeDocument/2006/relationships" r:embed="rId2">
            <a:duotone>
              <a:schemeClr val="phClr">
                <a:tint val="100000"/>
                <a:shade val="60000"/>
                <a:hueMod val="100000"/>
                <a:satMod val="100000"/>
              </a:schemeClr>
              <a:schemeClr val="phClr">
                <a:tint val="70000"/>
                <a:shade val="100000"/>
                <a:hueMod val="100000"/>
                <a:satMod val="10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827</TotalTime>
  <Words>815</Words>
  <Application>Microsoft Office PowerPoint</Application>
  <PresentationFormat>On-screen Show (4:3)</PresentationFormat>
  <Paragraphs>73</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LuckyTie</vt:lpstr>
      <vt:lpstr>THE GREAT EXCHANGE The Emerging Church</vt:lpstr>
      <vt:lpstr>HERESY #3: THE BIBLE ISN’T GOD’S INSPIRED WORD</vt:lpstr>
      <vt:lpstr>WHAT THE BIBLE SAYS ABOUT ITSELF</vt:lpstr>
      <vt:lpstr>INTERPRETATION</vt:lpstr>
      <vt:lpstr>WHAT SCRIPTURE SAYS ABOUT ITSELF</vt:lpstr>
      <vt:lpstr>EVIDENCE FOR SCRIPTURE</vt:lpstr>
      <vt:lpstr>MANUSCRIPT EVIDENCE NT</vt:lpstr>
      <vt:lpstr>MANUSCRIPT EVIDENCE OT</vt:lpstr>
      <vt:lpstr>INTERNAL RELIABILITY</vt:lpstr>
      <vt:lpstr>OTHER EVIDENCE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dc:creator>
  <cp:lastModifiedBy> </cp:lastModifiedBy>
  <cp:revision>9</cp:revision>
  <dcterms:created xsi:type="dcterms:W3CDTF">2012-07-31T18:20:03Z</dcterms:created>
  <dcterms:modified xsi:type="dcterms:W3CDTF">2012-10-02T18:05:06Z</dcterms:modified>
</cp:coreProperties>
</file>