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4" r:id="rId7"/>
    <p:sldId id="261" r:id="rId8"/>
    <p:sldId id="263" r:id="rId9"/>
    <p:sldId id="265" r:id="rId10"/>
    <p:sldId id="266"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71" d="100"/>
          <a:sy n="71" d="100"/>
        </p:scale>
        <p:origin x="-1302"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2/20/2013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2/20/2013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2/20/2013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2/20/2013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2/20/2013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2/20/2013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2/20/2013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2/20/2013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2/20/2013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2/20/2013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2/20/2013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2/20/2013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2/20/2013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2/20/2013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IMPERISHABLE SEED</a:t>
            </a:r>
            <a:endParaRPr lang="en-US" dirty="0">
              <a:solidFill>
                <a:schemeClr val="tx2">
                  <a:lumMod val="50000"/>
                </a:schemeClr>
              </a:solidFill>
            </a:endParaRPr>
          </a:p>
        </p:txBody>
      </p:sp>
      <p:sp>
        <p:nvSpPr>
          <p:cNvPr id="3" name="Content Placeholder 2"/>
          <p:cNvSpPr>
            <a:spLocks noGrp="1"/>
          </p:cNvSpPr>
          <p:nvPr>
            <p:ph idx="1"/>
          </p:nvPr>
        </p:nvSpPr>
        <p:spPr/>
        <p:txBody>
          <a:bodyPr>
            <a:normAutofit fontScale="92500" lnSpcReduction="10000"/>
          </a:bodyPr>
          <a:lstStyle/>
          <a:p>
            <a:r>
              <a:rPr lang="en-US" sz="2800" b="1" dirty="0" smtClean="0">
                <a:solidFill>
                  <a:schemeClr val="tx2">
                    <a:lumMod val="50000"/>
                  </a:schemeClr>
                </a:solidFill>
                <a:latin typeface="Tahoma" pitchFamily="34" charset="0"/>
                <a:cs typeface="Tahoma" pitchFamily="34" charset="0"/>
              </a:rPr>
              <a:t>1 Peter 1:22-23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Since </a:t>
            </a:r>
            <a:r>
              <a:rPr lang="en-US" sz="2800" dirty="0" smtClean="0">
                <a:solidFill>
                  <a:schemeClr val="tx2">
                    <a:lumMod val="50000"/>
                  </a:schemeClr>
                </a:solidFill>
                <a:latin typeface="Tahoma" pitchFamily="34" charset="0"/>
                <a:cs typeface="Tahoma" pitchFamily="34" charset="0"/>
              </a:rPr>
              <a:t>you have in obedience to the truth purified your souls for a sincere love of the brethren, fervently love one another from the heart, </a:t>
            </a:r>
            <a:r>
              <a:rPr lang="en-US" sz="2800"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for you have been born again not of seed which is perishable but imperishable, that is, through the living and enduring word of God. </a:t>
            </a:r>
            <a:endParaRPr lang="en-US" sz="2800" dirty="0" smtClean="0">
              <a:solidFill>
                <a:schemeClr val="tx2">
                  <a:lumMod val="50000"/>
                </a:schemeClr>
              </a:solidFill>
              <a:latin typeface="Tahoma" pitchFamily="34" charset="0"/>
              <a:cs typeface="Tahoma" pitchFamily="34" charset="0"/>
            </a:endParaRPr>
          </a:p>
          <a:p>
            <a:r>
              <a:rPr lang="en-US" sz="2800" b="1" dirty="0" smtClean="0">
                <a:solidFill>
                  <a:schemeClr val="tx2">
                    <a:lumMod val="50000"/>
                  </a:schemeClr>
                </a:solidFill>
                <a:latin typeface="Tahoma" pitchFamily="34" charset="0"/>
                <a:cs typeface="Tahoma" pitchFamily="34" charset="0"/>
              </a:rPr>
              <a:t>Luke 8:11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"Now the parable is this: the seed is the word of God</a:t>
            </a:r>
            <a:r>
              <a:rPr lang="en-US" sz="2800" dirty="0" smtClean="0">
                <a:solidFill>
                  <a:schemeClr val="tx2">
                    <a:lumMod val="50000"/>
                  </a:schemeClr>
                </a:solidFill>
                <a:latin typeface="Tahoma" pitchFamily="34" charset="0"/>
                <a:cs typeface="Tahoma" pitchFamily="34" charset="0"/>
              </a:rPr>
              <a:t>.” </a:t>
            </a:r>
            <a:endParaRPr lang="en-US" sz="2800" dirty="0" smtClean="0">
              <a:solidFill>
                <a:schemeClr val="tx2">
                  <a:lumMod val="50000"/>
                </a:schemeClr>
              </a:solidFill>
              <a:latin typeface="Tahoma" pitchFamily="34" charset="0"/>
              <a:cs typeface="Tahoma" pitchFamily="34" charset="0"/>
            </a:endParaRPr>
          </a:p>
          <a:p>
            <a:r>
              <a:rPr lang="en-US" sz="2800" dirty="0" smtClean="0">
                <a:solidFill>
                  <a:schemeClr val="tx2">
                    <a:lumMod val="50000"/>
                  </a:schemeClr>
                </a:solidFill>
                <a:latin typeface="Tahoma" pitchFamily="34" charset="0"/>
                <a:cs typeface="Tahoma" pitchFamily="34" charset="0"/>
              </a:rPr>
              <a:t>The positive result of living the truth is a purified life</a:t>
            </a:r>
          </a:p>
          <a:p>
            <a:r>
              <a:rPr lang="en-US" sz="2800" b="1" dirty="0" smtClean="0">
                <a:solidFill>
                  <a:schemeClr val="tx2">
                    <a:lumMod val="50000"/>
                  </a:schemeClr>
                </a:solidFill>
                <a:latin typeface="Tahoma" pitchFamily="34" charset="0"/>
                <a:cs typeface="Tahoma" pitchFamily="34" charset="0"/>
              </a:rPr>
              <a:t>GOOD FRUIT</a:t>
            </a:r>
          </a:p>
          <a:p>
            <a:r>
              <a:rPr lang="en-US" sz="2800" b="1" dirty="0" smtClean="0">
                <a:solidFill>
                  <a:schemeClr val="tx2">
                    <a:lumMod val="50000"/>
                  </a:schemeClr>
                </a:solidFill>
                <a:latin typeface="Tahoma" pitchFamily="34" charset="0"/>
                <a:cs typeface="Tahoma" pitchFamily="34" charset="0"/>
              </a:rPr>
              <a:t>1 Peter 1:25 </a:t>
            </a:r>
            <a:r>
              <a:rPr lang="en-US" sz="2800" b="1" dirty="0" smtClean="0">
                <a:solidFill>
                  <a:schemeClr val="tx2">
                    <a:lumMod val="50000"/>
                  </a:schemeClr>
                </a:solidFill>
                <a:latin typeface="Tahoma" pitchFamily="34" charset="0"/>
                <a:cs typeface="Tahoma" pitchFamily="34" charset="0"/>
              </a:rPr>
              <a:t>… </a:t>
            </a:r>
            <a:r>
              <a:rPr lang="en-US" sz="2800" b="1" dirty="0" smtClean="0">
                <a:solidFill>
                  <a:schemeClr val="tx2">
                    <a:lumMod val="50000"/>
                  </a:schemeClr>
                </a:solidFill>
                <a:latin typeface="Tahoma" pitchFamily="34" charset="0"/>
                <a:cs typeface="Tahoma" pitchFamily="34" charset="0"/>
              </a:rPr>
              <a:t>But the word of the Lord endures forever</a:t>
            </a:r>
            <a:r>
              <a:rPr lang="en-US" sz="2800" b="1" dirty="0" smtClean="0">
                <a:solidFill>
                  <a:schemeClr val="tx2">
                    <a:lumMod val="50000"/>
                  </a:schemeClr>
                </a:solidFill>
                <a:latin typeface="Tahoma" pitchFamily="34" charset="0"/>
                <a:cs typeface="Tahoma" pitchFamily="34" charset="0"/>
              </a:rPr>
              <a:t>.  And </a:t>
            </a:r>
            <a:r>
              <a:rPr lang="en-US" sz="2800" b="1" dirty="0" smtClean="0">
                <a:solidFill>
                  <a:schemeClr val="tx2">
                    <a:lumMod val="50000"/>
                  </a:schemeClr>
                </a:solidFill>
                <a:latin typeface="Tahoma" pitchFamily="34" charset="0"/>
                <a:cs typeface="Tahoma" pitchFamily="34" charset="0"/>
              </a:rPr>
              <a:t>this is the word which was preached to you.</a:t>
            </a:r>
          </a:p>
          <a:p>
            <a:r>
              <a:rPr lang="en-US" sz="2800" b="1" dirty="0" smtClean="0">
                <a:solidFill>
                  <a:schemeClr val="tx2">
                    <a:lumMod val="50000"/>
                  </a:schemeClr>
                </a:solidFill>
                <a:latin typeface="Tahoma" pitchFamily="34" charset="0"/>
                <a:cs typeface="Tahoma" pitchFamily="34" charset="0"/>
              </a:rPr>
              <a:t> </a:t>
            </a:r>
          </a:p>
          <a:p>
            <a:endParaRPr lang="en-US" sz="2800" b="1" dirty="0" smtClean="0">
              <a:solidFill>
                <a:schemeClr val="tx2">
                  <a:lumMod val="50000"/>
                </a:schemeClr>
              </a:solidFill>
              <a:latin typeface="Tahoma" pitchFamily="34" charset="0"/>
              <a:cs typeface="Tahoma" pitchFamily="34" charset="0"/>
            </a:endParaRPr>
          </a:p>
          <a:p>
            <a:endParaRPr lang="en-US" sz="2800" b="1" dirty="0" smtClean="0">
              <a:solidFill>
                <a:schemeClr val="tx2">
                  <a:lumMod val="50000"/>
                </a:schemeClr>
              </a:solidFill>
              <a:latin typeface="Tahoma" pitchFamily="34" charset="0"/>
              <a:cs typeface="Tahoma" pitchFamily="34" charset="0"/>
            </a:endParaRPr>
          </a:p>
          <a:p>
            <a:endParaRPr lang="en-US" sz="2800" b="1"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fontScale="85000" lnSpcReduction="20000"/>
          </a:bodyPr>
          <a:lstStyle/>
          <a:p>
            <a:r>
              <a:rPr lang="en-US" b="1" dirty="0" smtClean="0">
                <a:solidFill>
                  <a:schemeClr val="tx2">
                    <a:lumMod val="50000"/>
                  </a:schemeClr>
                </a:solidFill>
                <a:latin typeface="Tahoma" pitchFamily="34" charset="0"/>
                <a:cs typeface="Tahoma" pitchFamily="34" charset="0"/>
              </a:rPr>
              <a:t>1 Peter 1:13  </a:t>
            </a:r>
            <a:r>
              <a:rPr lang="en-US" dirty="0" smtClean="0">
                <a:solidFill>
                  <a:schemeClr val="tx2">
                    <a:lumMod val="50000"/>
                  </a:schemeClr>
                </a:solidFill>
                <a:latin typeface="Tahoma" pitchFamily="34" charset="0"/>
                <a:cs typeface="Tahoma" pitchFamily="34" charset="0"/>
              </a:rPr>
              <a:t>Therefore, prepare your </a:t>
            </a:r>
            <a:r>
              <a:rPr lang="en-US" u="sng" dirty="0" smtClean="0">
                <a:solidFill>
                  <a:schemeClr val="tx2">
                    <a:lumMod val="50000"/>
                  </a:schemeClr>
                </a:solidFill>
                <a:latin typeface="Tahoma" pitchFamily="34" charset="0"/>
                <a:cs typeface="Tahoma" pitchFamily="34" charset="0"/>
              </a:rPr>
              <a:t>minds</a:t>
            </a:r>
            <a:r>
              <a:rPr lang="en-US"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dirty="0" smtClean="0">
                <a:solidFill>
                  <a:schemeClr val="tx2">
                    <a:lumMod val="50000"/>
                  </a:schemeClr>
                </a:solidFill>
                <a:latin typeface="Tahoma" pitchFamily="34" charset="0"/>
                <a:cs typeface="Tahoma" pitchFamily="34" charset="0"/>
              </a:rPr>
              <a:t>Mind: </a:t>
            </a:r>
            <a:r>
              <a:rPr lang="en-US" i="1" dirty="0" err="1" smtClean="0">
                <a:solidFill>
                  <a:schemeClr val="tx2">
                    <a:lumMod val="50000"/>
                  </a:schemeClr>
                </a:solidFill>
                <a:latin typeface="Tahoma" pitchFamily="34" charset="0"/>
                <a:cs typeface="Tahoma" pitchFamily="34" charset="0"/>
              </a:rPr>
              <a:t>dianoia</a:t>
            </a:r>
            <a:r>
              <a:rPr lang="en-US" i="1" dirty="0" smtClean="0">
                <a:solidFill>
                  <a:schemeClr val="tx2">
                    <a:lumMod val="50000"/>
                  </a:schemeClr>
                </a:solidFill>
                <a:latin typeface="Tahoma" pitchFamily="34" charset="0"/>
                <a:cs typeface="Tahoma" pitchFamily="34" charset="0"/>
              </a:rPr>
              <a:t>:</a:t>
            </a:r>
            <a:r>
              <a:rPr lang="en-US" dirty="0" smtClean="0">
                <a:solidFill>
                  <a:schemeClr val="tx2">
                    <a:lumMod val="50000"/>
                  </a:schemeClr>
                </a:solidFill>
                <a:latin typeface="Tahoma" pitchFamily="34" charset="0"/>
                <a:cs typeface="Tahoma" pitchFamily="34" charset="0"/>
              </a:rPr>
              <a:t> through understanding, perception,</a:t>
            </a:r>
          </a:p>
          <a:p>
            <a:r>
              <a:rPr lang="en-US" b="1" dirty="0" smtClean="0">
                <a:solidFill>
                  <a:schemeClr val="tx2">
                    <a:lumMod val="50000"/>
                  </a:schemeClr>
                </a:solidFill>
                <a:latin typeface="Tahoma" pitchFamily="34" charset="0"/>
                <a:cs typeface="Tahoma" pitchFamily="34" charset="0"/>
              </a:rPr>
              <a:t>1 John 5:20  </a:t>
            </a:r>
            <a:r>
              <a:rPr lang="en-US" dirty="0" smtClean="0">
                <a:solidFill>
                  <a:schemeClr val="tx2">
                    <a:lumMod val="50000"/>
                  </a:schemeClr>
                </a:solidFill>
                <a:latin typeface="Tahoma" pitchFamily="34" charset="0"/>
                <a:cs typeface="Tahoma" pitchFamily="34" charset="0"/>
              </a:rPr>
              <a:t>And we know that the Son of God has come, and has given us </a:t>
            </a:r>
            <a:r>
              <a:rPr lang="en-US" u="sng" dirty="0" smtClean="0">
                <a:solidFill>
                  <a:schemeClr val="tx2">
                    <a:lumMod val="50000"/>
                  </a:schemeClr>
                </a:solidFill>
                <a:latin typeface="Tahoma" pitchFamily="34" charset="0"/>
                <a:cs typeface="Tahoma" pitchFamily="34" charset="0"/>
              </a:rPr>
              <a:t>understanding</a:t>
            </a:r>
            <a:r>
              <a:rPr lang="en-US" dirty="0" smtClean="0">
                <a:solidFill>
                  <a:schemeClr val="tx2">
                    <a:lumMod val="50000"/>
                  </a:schemeClr>
                </a:solidFill>
                <a:latin typeface="Tahoma" pitchFamily="34" charset="0"/>
                <a:cs typeface="Tahoma" pitchFamily="34" charset="0"/>
              </a:rPr>
              <a:t> so that we may know Him who is true; and we are in Him who is true, in His Son Jesus Christ. This is the true God and eternal life.</a:t>
            </a:r>
            <a:endParaRPr lang="en-US" b="1" dirty="0" smtClean="0">
              <a:solidFill>
                <a:schemeClr val="tx2">
                  <a:lumMod val="50000"/>
                </a:schemeClr>
              </a:solidFill>
              <a:latin typeface="Tahoma" pitchFamily="34" charset="0"/>
              <a:cs typeface="Tahoma" pitchFamily="34" charset="0"/>
            </a:endParaRPr>
          </a:p>
          <a:p>
            <a:r>
              <a:rPr lang="en-US" b="1" dirty="0" smtClean="0">
                <a:solidFill>
                  <a:schemeClr val="tx2">
                    <a:lumMod val="50000"/>
                  </a:schemeClr>
                </a:solidFill>
                <a:latin typeface="Tahoma" pitchFamily="34" charset="0"/>
                <a:cs typeface="Tahoma" pitchFamily="34" charset="0"/>
              </a:rPr>
              <a:t>Romans 12:2  </a:t>
            </a:r>
            <a:r>
              <a:rPr lang="en-US" dirty="0" smtClean="0">
                <a:solidFill>
                  <a:schemeClr val="tx2">
                    <a:lumMod val="50000"/>
                  </a:schemeClr>
                </a:solidFill>
                <a:latin typeface="Tahoma" pitchFamily="34" charset="0"/>
                <a:cs typeface="Tahoma" pitchFamily="34" charset="0"/>
              </a:rPr>
              <a:t>And do not be conformed to this world, but be transformed by the renewing of your mind, so that you may prove what the will of God is, that which is good and acceptable and perfect. </a:t>
            </a:r>
            <a:endParaRPr lang="en-US" dirty="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THE HOLINESS IMPERATIVE</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1:15-16</a:t>
            </a:r>
            <a:r>
              <a:rPr lang="en-US" sz="2800" dirty="0" smtClean="0">
                <a:solidFill>
                  <a:schemeClr val="tx2">
                    <a:lumMod val="50000"/>
                  </a:schemeClr>
                </a:solidFill>
                <a:latin typeface="Tahoma" pitchFamily="34" charset="0"/>
                <a:cs typeface="Tahoma" pitchFamily="34" charset="0"/>
              </a:rPr>
              <a:t>… but like the Holy One who called you, be holy yourselves also in all your behavior; because it is written, "You shall be holy, for I am holy." </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Holy: </a:t>
            </a:r>
            <a:r>
              <a:rPr lang="en-US" sz="2800" i="1" dirty="0" err="1" smtClean="0">
                <a:solidFill>
                  <a:schemeClr val="tx2">
                    <a:lumMod val="50000"/>
                  </a:schemeClr>
                </a:solidFill>
                <a:latin typeface="Tahoma" pitchFamily="34" charset="0"/>
                <a:cs typeface="Tahoma" pitchFamily="34" charset="0"/>
              </a:rPr>
              <a:t>hagios</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morally blameless; ceremonially consecrated</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This is strenuous mental preparation</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1:14 </a:t>
            </a:r>
            <a:r>
              <a:rPr lang="en-US" sz="2800" dirty="0" smtClean="0">
                <a:solidFill>
                  <a:schemeClr val="tx2">
                    <a:lumMod val="50000"/>
                  </a:schemeClr>
                </a:solidFill>
                <a:latin typeface="Tahoma" pitchFamily="34" charset="0"/>
                <a:cs typeface="Tahoma" pitchFamily="34" charset="0"/>
              </a:rPr>
              <a:t>As obedient children, do not be </a:t>
            </a:r>
            <a:r>
              <a:rPr lang="en-US" sz="2800" u="sng" dirty="0" smtClean="0">
                <a:solidFill>
                  <a:schemeClr val="tx2">
                    <a:lumMod val="50000"/>
                  </a:schemeClr>
                </a:solidFill>
                <a:latin typeface="Tahoma" pitchFamily="34" charset="0"/>
                <a:cs typeface="Tahoma" pitchFamily="34" charset="0"/>
              </a:rPr>
              <a:t>conformed</a:t>
            </a:r>
            <a:r>
              <a:rPr lang="en-US" sz="2800" dirty="0" smtClean="0">
                <a:solidFill>
                  <a:schemeClr val="tx2">
                    <a:lumMod val="50000"/>
                  </a:schemeClr>
                </a:solidFill>
                <a:latin typeface="Tahoma" pitchFamily="34" charset="0"/>
                <a:cs typeface="Tahoma" pitchFamily="34" charset="0"/>
              </a:rPr>
              <a:t> to the former lusts which were yours in your ignorance…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Conformed: </a:t>
            </a:r>
            <a:r>
              <a:rPr lang="en-US" sz="2800" i="1" dirty="0" err="1" smtClean="0">
                <a:solidFill>
                  <a:schemeClr val="tx2">
                    <a:lumMod val="50000"/>
                  </a:schemeClr>
                </a:solidFill>
                <a:latin typeface="Tahoma" pitchFamily="34" charset="0"/>
                <a:cs typeface="Tahoma" pitchFamily="34" charset="0"/>
              </a:rPr>
              <a:t>suschematizo</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take the shape of</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Romans 12:2   </a:t>
            </a:r>
            <a:r>
              <a:rPr lang="en-US" sz="2800" dirty="0" smtClean="0">
                <a:solidFill>
                  <a:schemeClr val="tx2">
                    <a:lumMod val="50000"/>
                  </a:schemeClr>
                </a:solidFill>
                <a:latin typeface="Tahoma" pitchFamily="34" charset="0"/>
                <a:cs typeface="Tahoma" pitchFamily="34" charset="0"/>
              </a:rPr>
              <a:t>And do not be </a:t>
            </a:r>
            <a:r>
              <a:rPr lang="en-US" sz="2800" u="sng" dirty="0" smtClean="0">
                <a:solidFill>
                  <a:schemeClr val="tx2">
                    <a:lumMod val="50000"/>
                  </a:schemeClr>
                </a:solidFill>
                <a:latin typeface="Tahoma" pitchFamily="34" charset="0"/>
                <a:cs typeface="Tahoma" pitchFamily="34" charset="0"/>
              </a:rPr>
              <a:t>conformed</a:t>
            </a:r>
            <a:r>
              <a:rPr lang="en-US" sz="2800" dirty="0" smtClean="0">
                <a:solidFill>
                  <a:schemeClr val="tx2">
                    <a:lumMod val="50000"/>
                  </a:schemeClr>
                </a:solidFill>
                <a:latin typeface="Tahoma" pitchFamily="34" charset="0"/>
                <a:cs typeface="Tahoma" pitchFamily="34" charset="0"/>
              </a:rPr>
              <a:t> to this world</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JUDGMENT IS COMING</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
        <p:nvSpPr>
          <p:cNvPr id="5" name="Content Placeholder 4"/>
          <p:cNvSpPr>
            <a:spLocks noGrp="1"/>
          </p:cNvSpPr>
          <p:nvPr>
            <p:ph idx="1"/>
          </p:nvPr>
        </p:nvSpPr>
        <p:spPr/>
        <p:txBody>
          <a:bodyPr>
            <a:normAutofit fontScale="92500" lnSpcReduction="20000"/>
          </a:bodyPr>
          <a:lstStyle/>
          <a:p>
            <a:pPr>
              <a:lnSpc>
                <a:spcPct val="105000"/>
              </a:lnSpc>
            </a:pPr>
            <a:r>
              <a:rPr lang="en-US" sz="2800" b="1" dirty="0" smtClean="0">
                <a:solidFill>
                  <a:schemeClr val="tx2">
                    <a:lumMod val="50000"/>
                  </a:schemeClr>
                </a:solidFill>
                <a:latin typeface="Tahoma" pitchFamily="34" charset="0"/>
                <a:cs typeface="Tahoma" pitchFamily="34" charset="0"/>
              </a:rPr>
              <a:t>1 Peter 1:17  </a:t>
            </a:r>
            <a:r>
              <a:rPr lang="en-US" sz="2800" dirty="0" smtClean="0">
                <a:solidFill>
                  <a:schemeClr val="tx2">
                    <a:lumMod val="50000"/>
                  </a:schemeClr>
                </a:solidFill>
                <a:latin typeface="Tahoma" pitchFamily="34" charset="0"/>
                <a:cs typeface="Tahoma" pitchFamily="34" charset="0"/>
              </a:rPr>
              <a:t>If you address as Father the One who impartially judges according to each one's work, conduct yourselves in fear during the time of your stay on earth; </a:t>
            </a:r>
          </a:p>
          <a:p>
            <a:pPr>
              <a:lnSpc>
                <a:spcPct val="105000"/>
              </a:lnSpc>
            </a:pPr>
            <a:r>
              <a:rPr lang="en-US" sz="2800" dirty="0" smtClean="0">
                <a:solidFill>
                  <a:schemeClr val="tx2">
                    <a:lumMod val="50000"/>
                  </a:schemeClr>
                </a:solidFill>
                <a:latin typeface="Tahoma" pitchFamily="34" charset="0"/>
                <a:cs typeface="Tahoma" pitchFamily="34" charset="0"/>
              </a:rPr>
              <a:t>Yes, Christians will be judged, but it isn’t a salvation judgment</a:t>
            </a:r>
          </a:p>
          <a:p>
            <a:pPr>
              <a:lnSpc>
                <a:spcPct val="105000"/>
              </a:lnSpc>
            </a:pPr>
            <a:r>
              <a:rPr lang="en-US" sz="2800" b="1" dirty="0" smtClean="0">
                <a:solidFill>
                  <a:schemeClr val="tx2">
                    <a:lumMod val="50000"/>
                  </a:schemeClr>
                </a:solidFill>
                <a:latin typeface="Tahoma" pitchFamily="34" charset="0"/>
                <a:cs typeface="Tahoma" pitchFamily="34" charset="0"/>
              </a:rPr>
              <a:t>2 Corinthians 5:6-10  </a:t>
            </a:r>
            <a:r>
              <a:rPr lang="en-US" sz="2800" dirty="0" smtClean="0">
                <a:solidFill>
                  <a:schemeClr val="tx2">
                    <a:lumMod val="50000"/>
                  </a:schemeClr>
                </a:solidFill>
                <a:latin typeface="Tahoma" pitchFamily="34" charset="0"/>
                <a:cs typeface="Tahoma" pitchFamily="34" charset="0"/>
              </a:rPr>
              <a:t>Therefore, being always of good courage, and knowing that while we are at home in the body we are absent from the Lord— for we walk by faith, not by sight— we are of good courage, I say, and prefer rather to be absent from the body and to be at home with the Lord. Therefore we also have as our ambition, whether at home or absent, to be pleasing to Him.  For we must all appear before the judgment seat of Christ, so that each one may be recompensed for his deeds in the body, according to what he has done, whether good or bad. </a:t>
            </a:r>
          </a:p>
          <a:p>
            <a:pPr>
              <a:lnSpc>
                <a:spcPct val="105000"/>
              </a:lnSpc>
            </a:pPr>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dirty="0">
              <a:latin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chemeClr val="tx2">
                    <a:lumMod val="50000"/>
                  </a:schemeClr>
                </a:solidFill>
              </a:rPr>
              <a:t>REDEEMED BY THE BLOOD OF THE LAMB</a:t>
            </a:r>
            <a:endParaRPr lang="en-US" sz="4000"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
        <p:nvSpPr>
          <p:cNvPr id="5" name="Content Placeholder 4"/>
          <p:cNvSpPr>
            <a:spLocks noGrp="1"/>
          </p:cNvSpPr>
          <p:nvPr>
            <p:ph idx="1"/>
          </p:nvPr>
        </p:nvSpPr>
        <p:spPr/>
        <p:txBody>
          <a:bodyPr>
            <a:normAutofit/>
          </a:bodyPr>
          <a:lstStyle/>
          <a:p>
            <a:r>
              <a:rPr lang="en-US" sz="2800" b="1" dirty="0" smtClean="0">
                <a:solidFill>
                  <a:schemeClr val="tx2">
                    <a:lumMod val="50000"/>
                  </a:schemeClr>
                </a:solidFill>
                <a:latin typeface="Tahoma" pitchFamily="34" charset="0"/>
                <a:cs typeface="Tahoma" pitchFamily="34" charset="0"/>
              </a:rPr>
              <a:t>1 Peter 1:18-19</a:t>
            </a:r>
            <a:r>
              <a:rPr lang="en-US" sz="2800" dirty="0" smtClean="0">
                <a:solidFill>
                  <a:schemeClr val="tx2">
                    <a:lumMod val="50000"/>
                  </a:schemeClr>
                </a:solidFill>
                <a:latin typeface="Tahoma" pitchFamily="34" charset="0"/>
                <a:cs typeface="Tahoma" pitchFamily="34" charset="0"/>
              </a:rPr>
              <a:t>… knowing that you were not redeemed with perishable things like silver or gold from your futile way of life inherited from your forefathers, but with precious blood, as of a lamb unblemished and spotless, the blood of Christ. </a:t>
            </a:r>
          </a:p>
          <a:p>
            <a:r>
              <a:rPr lang="en-US" sz="2800" dirty="0" smtClean="0">
                <a:solidFill>
                  <a:schemeClr val="tx2">
                    <a:lumMod val="50000"/>
                  </a:schemeClr>
                </a:solidFill>
                <a:latin typeface="Tahoma" pitchFamily="34" charset="0"/>
                <a:cs typeface="Tahoma" pitchFamily="34" charset="0"/>
              </a:rPr>
              <a:t>Redeemed: </a:t>
            </a:r>
            <a:r>
              <a:rPr lang="en-US" sz="2800" i="1" dirty="0" err="1" smtClean="0">
                <a:solidFill>
                  <a:schemeClr val="tx2">
                    <a:lumMod val="50000"/>
                  </a:schemeClr>
                </a:solidFill>
                <a:latin typeface="Tahoma" pitchFamily="34" charset="0"/>
                <a:cs typeface="Tahoma" pitchFamily="34" charset="0"/>
              </a:rPr>
              <a:t>lutroo</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to redeem by paying a price or ransom</a:t>
            </a:r>
          </a:p>
          <a:p>
            <a:r>
              <a:rPr lang="en-US" sz="2800" b="1" dirty="0" smtClean="0">
                <a:solidFill>
                  <a:schemeClr val="tx2">
                    <a:lumMod val="50000"/>
                  </a:schemeClr>
                </a:solidFill>
                <a:latin typeface="Tahoma" pitchFamily="34" charset="0"/>
                <a:cs typeface="Tahoma" pitchFamily="34" charset="0"/>
              </a:rPr>
              <a:t>Titus 2:14 </a:t>
            </a:r>
            <a:r>
              <a:rPr lang="en-US" sz="2800" dirty="0" smtClean="0">
                <a:solidFill>
                  <a:schemeClr val="tx2">
                    <a:lumMod val="50000"/>
                  </a:schemeClr>
                </a:solidFill>
                <a:latin typeface="Tahoma" pitchFamily="34" charset="0"/>
                <a:cs typeface="Tahoma" pitchFamily="34" charset="0"/>
              </a:rPr>
              <a:t>… who gave Himself for us to redeem us from every lawless deed, and to purify for Himself a people for His own possession, zealous for good deeds. </a:t>
            </a:r>
            <a:endParaRPr lang="en-US" sz="2800" dirty="0" smtClean="0">
              <a:solidFill>
                <a:schemeClr val="tx2">
                  <a:lumMod val="50000"/>
                </a:schemeClr>
              </a:solidFill>
              <a:latin typeface="Tahoma" pitchFamily="34" charset="0"/>
              <a:cs typeface="Tahoma" pitchFamily="34" charset="0"/>
            </a:endParaRPr>
          </a:p>
          <a:p>
            <a:r>
              <a:rPr lang="en-US" sz="2800" dirty="0" smtClean="0">
                <a:solidFill>
                  <a:schemeClr val="tx2">
                    <a:lumMod val="50000"/>
                  </a:schemeClr>
                </a:solidFill>
                <a:latin typeface="Tahoma" pitchFamily="34" charset="0"/>
                <a:cs typeface="Tahoma" pitchFamily="34" charset="0"/>
              </a:rPr>
              <a:t>Commemorated the blood of the Passover Lamb</a:t>
            </a:r>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REDEMPTION</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lnSpcReduction="10000"/>
          </a:bodyPr>
          <a:lstStyle/>
          <a:p>
            <a:r>
              <a:rPr lang="en-US" sz="2800" b="1" dirty="0" smtClean="0">
                <a:solidFill>
                  <a:srgbClr val="000042"/>
                </a:solidFill>
                <a:latin typeface="Tahoma" pitchFamily="34" charset="0"/>
                <a:cs typeface="Tahoma" pitchFamily="34" charset="0"/>
              </a:rPr>
              <a:t>WHY ONE NEEDS A REDEEMER (GA’AL)</a:t>
            </a:r>
          </a:p>
          <a:p>
            <a:pPr>
              <a:buNone/>
            </a:pPr>
            <a:r>
              <a:rPr lang="en-US" sz="2800" dirty="0" smtClean="0">
                <a:solidFill>
                  <a:srgbClr val="000042"/>
                </a:solidFill>
                <a:latin typeface="Tahoma" pitchFamily="34" charset="0"/>
                <a:cs typeface="Tahoma" pitchFamily="34" charset="0"/>
              </a:rPr>
              <a:t>1.  Had become enslaved – kinsman redeemer paid the  price to redeem the enslaved relative</a:t>
            </a:r>
          </a:p>
          <a:p>
            <a:pPr>
              <a:buNone/>
            </a:pPr>
            <a:r>
              <a:rPr lang="en-US" sz="2800" dirty="0" smtClean="0">
                <a:solidFill>
                  <a:srgbClr val="000042"/>
                </a:solidFill>
                <a:latin typeface="Tahoma" pitchFamily="34" charset="0"/>
                <a:cs typeface="Tahoma" pitchFamily="34" charset="0"/>
              </a:rPr>
              <a:t>2.  Had lost control of land – kinsman redeemer paid the price to redeem the land</a:t>
            </a:r>
          </a:p>
          <a:p>
            <a:pPr>
              <a:buNone/>
            </a:pPr>
            <a:r>
              <a:rPr lang="en-US" sz="2800" dirty="0" smtClean="0">
                <a:solidFill>
                  <a:srgbClr val="000042"/>
                </a:solidFill>
                <a:latin typeface="Tahoma" pitchFamily="34" charset="0"/>
                <a:cs typeface="Tahoma" pitchFamily="34" charset="0"/>
              </a:rPr>
              <a:t>3.  Family murder – kinsman redeemer served as the judicial executioner of the murderer</a:t>
            </a:r>
          </a:p>
          <a:p>
            <a:pPr marL="514350" indent="-514350">
              <a:buNone/>
            </a:pPr>
            <a:r>
              <a:rPr lang="en-US" sz="2800" dirty="0" smtClean="0">
                <a:solidFill>
                  <a:srgbClr val="000042"/>
                </a:solidFill>
                <a:latin typeface="Tahoma" pitchFamily="34" charset="0"/>
                <a:cs typeface="Tahoma" pitchFamily="34" charset="0"/>
              </a:rPr>
              <a:t>4. Had produced no heirs – kinsman redeemer married the one without heirs and produced heirs</a:t>
            </a:r>
          </a:p>
          <a:p>
            <a:pPr marL="514350" indent="-514350"/>
            <a:r>
              <a:rPr lang="en-US" sz="2800" b="1" dirty="0" smtClean="0">
                <a:solidFill>
                  <a:srgbClr val="000042"/>
                </a:solidFill>
                <a:latin typeface="Tahoma" pitchFamily="34" charset="0"/>
                <a:cs typeface="Tahoma" pitchFamily="34" charset="0"/>
              </a:rPr>
              <a:t>After the fall, people were in slavery to sin, had lost control of the land God gave to superintend, death had entered through sin, and no one was being saved</a:t>
            </a: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WHO COULD BE THE REDEEMER</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a:bodyPr>
          <a:lstStyle/>
          <a:p>
            <a:r>
              <a:rPr lang="en-US" sz="2800" b="1" dirty="0" smtClean="0">
                <a:solidFill>
                  <a:schemeClr val="tx2">
                    <a:lumMod val="50000"/>
                  </a:schemeClr>
                </a:solidFill>
                <a:latin typeface="Tahoma" pitchFamily="34" charset="0"/>
                <a:cs typeface="Tahoma" pitchFamily="34" charset="0"/>
              </a:rPr>
              <a:t>WHO COULD SERVE AS A GA’AL</a:t>
            </a:r>
          </a:p>
          <a:p>
            <a:r>
              <a:rPr lang="en-US" sz="2800" dirty="0" smtClean="0">
                <a:solidFill>
                  <a:schemeClr val="tx2">
                    <a:lumMod val="50000"/>
                  </a:schemeClr>
                </a:solidFill>
                <a:latin typeface="Tahoma" pitchFamily="34" charset="0"/>
                <a:cs typeface="Tahoma" pitchFamily="34" charset="0"/>
              </a:rPr>
              <a:t>The nearest blood </a:t>
            </a:r>
            <a:r>
              <a:rPr lang="en-US" sz="2800" dirty="0" smtClean="0">
                <a:solidFill>
                  <a:schemeClr val="tx2">
                    <a:lumMod val="50000"/>
                  </a:schemeClr>
                </a:solidFill>
                <a:latin typeface="Tahoma" pitchFamily="34" charset="0"/>
                <a:cs typeface="Tahoma" pitchFamily="34" charset="0"/>
              </a:rPr>
              <a:t>relative:  </a:t>
            </a:r>
            <a:r>
              <a:rPr lang="en-US" sz="2800" dirty="0" smtClean="0">
                <a:solidFill>
                  <a:schemeClr val="tx2">
                    <a:lumMod val="50000"/>
                  </a:schemeClr>
                </a:solidFill>
                <a:latin typeface="Tahoma" pitchFamily="34" charset="0"/>
                <a:cs typeface="Tahoma" pitchFamily="34" charset="0"/>
              </a:rPr>
              <a:t>(Leviticus 25:48</a:t>
            </a:r>
            <a:r>
              <a:rPr lang="en-US" sz="2800" dirty="0" smtClean="0">
                <a:solidFill>
                  <a:schemeClr val="tx2">
                    <a:lumMod val="50000"/>
                  </a:schemeClr>
                </a:solidFill>
                <a:latin typeface="Tahoma" pitchFamily="34" charset="0"/>
                <a:cs typeface="Tahoma" pitchFamily="34" charset="0"/>
              </a:rPr>
              <a:t>)</a:t>
            </a:r>
          </a:p>
          <a:p>
            <a:r>
              <a:rPr lang="en-US" sz="2800" b="1" dirty="0" smtClean="0">
                <a:solidFill>
                  <a:schemeClr val="tx2">
                    <a:lumMod val="50000"/>
                  </a:schemeClr>
                </a:solidFill>
                <a:latin typeface="Tahoma" pitchFamily="34" charset="0"/>
                <a:cs typeface="Tahoma" pitchFamily="34" charset="0"/>
              </a:rPr>
              <a:t>Leviticus </a:t>
            </a:r>
            <a:r>
              <a:rPr lang="en-US" sz="2800" b="1" dirty="0" smtClean="0">
                <a:solidFill>
                  <a:schemeClr val="tx2">
                    <a:lumMod val="50000"/>
                  </a:schemeClr>
                </a:solidFill>
                <a:latin typeface="Tahoma" pitchFamily="34" charset="0"/>
                <a:cs typeface="Tahoma" pitchFamily="34" charset="0"/>
              </a:rPr>
              <a:t>25:48-49</a:t>
            </a:r>
            <a:r>
              <a:rPr lang="en-US" sz="2800"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then he shall have redemption right after he has been sold. One of his brothers may redeem him, </a:t>
            </a:r>
            <a:r>
              <a:rPr lang="en-US" sz="2800" dirty="0" smtClean="0">
                <a:solidFill>
                  <a:schemeClr val="tx2">
                    <a:lumMod val="50000"/>
                  </a:schemeClr>
                </a:solidFill>
                <a:latin typeface="Tahoma" pitchFamily="34" charset="0"/>
                <a:cs typeface="Tahoma" pitchFamily="34" charset="0"/>
              </a:rPr>
              <a:t>or </a:t>
            </a:r>
            <a:r>
              <a:rPr lang="en-US" sz="2800" dirty="0" smtClean="0">
                <a:solidFill>
                  <a:schemeClr val="tx2">
                    <a:lumMod val="50000"/>
                  </a:schemeClr>
                </a:solidFill>
                <a:latin typeface="Tahoma" pitchFamily="34" charset="0"/>
                <a:cs typeface="Tahoma" pitchFamily="34" charset="0"/>
              </a:rPr>
              <a:t>his uncle, or his uncle's son, may redeem him, or one of his blood relatives from his family may redeem him; or if he prospers, he may redeem himself. </a:t>
            </a:r>
          </a:p>
          <a:p>
            <a:r>
              <a:rPr lang="en-US" sz="2800" dirty="0" smtClean="0">
                <a:solidFill>
                  <a:schemeClr val="tx2">
                    <a:lumMod val="50000"/>
                  </a:schemeClr>
                </a:solidFill>
                <a:latin typeface="Tahoma" pitchFamily="34" charset="0"/>
                <a:cs typeface="Tahoma" pitchFamily="34" charset="0"/>
              </a:rPr>
              <a:t>Was </a:t>
            </a:r>
            <a:r>
              <a:rPr lang="en-US" sz="2800" dirty="0" smtClean="0">
                <a:solidFill>
                  <a:schemeClr val="tx2">
                    <a:lumMod val="50000"/>
                  </a:schemeClr>
                </a:solidFill>
                <a:latin typeface="Tahoma" pitchFamily="34" charset="0"/>
                <a:cs typeface="Tahoma" pitchFamily="34" charset="0"/>
              </a:rPr>
              <a:t>willing to pay the price (would use his own resources to pay the price) </a:t>
            </a:r>
          </a:p>
          <a:p>
            <a:r>
              <a:rPr lang="en-US" sz="2800" dirty="0" smtClean="0">
                <a:solidFill>
                  <a:schemeClr val="tx2">
                    <a:lumMod val="50000"/>
                  </a:schemeClr>
                </a:solidFill>
                <a:latin typeface="Tahoma" pitchFamily="34" charset="0"/>
                <a:cs typeface="Tahoma" pitchFamily="34" charset="0"/>
              </a:rPr>
              <a:t>Was </a:t>
            </a:r>
            <a:r>
              <a:rPr lang="en-US" sz="2800" dirty="0" smtClean="0">
                <a:solidFill>
                  <a:schemeClr val="tx2">
                    <a:lumMod val="50000"/>
                  </a:schemeClr>
                </a:solidFill>
                <a:latin typeface="Tahoma" pitchFamily="34" charset="0"/>
                <a:cs typeface="Tahoma" pitchFamily="34" charset="0"/>
              </a:rPr>
              <a:t>able to pay the price (was qualified i.e. sufficient resources and not himself a slave: Ruth 4:6)</a:t>
            </a:r>
          </a:p>
          <a:p>
            <a:endParaRPr lang="en-US" sz="2800" dirty="0" smtClean="0"/>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JESUS AS GA’AL</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a:bodyPr>
          <a:lstStyle/>
          <a:p>
            <a:r>
              <a:rPr lang="en-US" sz="2800" dirty="0" smtClean="0">
                <a:solidFill>
                  <a:schemeClr val="tx2">
                    <a:lumMod val="50000"/>
                  </a:schemeClr>
                </a:solidFill>
                <a:latin typeface="Tahoma" pitchFamily="34" charset="0"/>
                <a:cs typeface="Tahoma" pitchFamily="34" charset="0"/>
              </a:rPr>
              <a:t>In terms of salvation, we </a:t>
            </a:r>
            <a:r>
              <a:rPr lang="en-US" sz="2800" dirty="0" smtClean="0">
                <a:solidFill>
                  <a:schemeClr val="tx2">
                    <a:lumMod val="50000"/>
                  </a:schemeClr>
                </a:solidFill>
                <a:latin typeface="Tahoma" pitchFamily="34" charset="0"/>
                <a:cs typeface="Tahoma" pitchFamily="34" charset="0"/>
              </a:rPr>
              <a:t>had  no eligible kinsman to redeem mankind because no one was able (i.e. not himself enslaved to sin)  Sin entered through being a descendant from Adam’s seed)</a:t>
            </a:r>
          </a:p>
          <a:p>
            <a:r>
              <a:rPr lang="en-US" sz="2800" dirty="0" smtClean="0">
                <a:solidFill>
                  <a:schemeClr val="tx2">
                    <a:lumMod val="50000"/>
                  </a:schemeClr>
                </a:solidFill>
                <a:latin typeface="Tahoma" pitchFamily="34" charset="0"/>
                <a:cs typeface="Tahoma" pitchFamily="34" charset="0"/>
              </a:rPr>
              <a:t>Jesus </a:t>
            </a:r>
            <a:r>
              <a:rPr lang="en-US" sz="2800" dirty="0" smtClean="0">
                <a:solidFill>
                  <a:schemeClr val="tx2">
                    <a:lumMod val="50000"/>
                  </a:schemeClr>
                </a:solidFill>
                <a:latin typeface="Tahoma" pitchFamily="34" charset="0"/>
                <a:cs typeface="Tahoma" pitchFamily="34" charset="0"/>
              </a:rPr>
              <a:t>became eligible for us by meeting the requirements:</a:t>
            </a:r>
          </a:p>
          <a:p>
            <a:r>
              <a:rPr lang="en-US" sz="2800" dirty="0" smtClean="0">
                <a:solidFill>
                  <a:schemeClr val="tx2">
                    <a:lumMod val="50000"/>
                  </a:schemeClr>
                </a:solidFill>
                <a:latin typeface="Tahoma" pitchFamily="34" charset="0"/>
                <a:cs typeface="Tahoma" pitchFamily="34" charset="0"/>
              </a:rPr>
              <a:t>He </a:t>
            </a:r>
            <a:r>
              <a:rPr lang="en-US" sz="2800" dirty="0" smtClean="0">
                <a:solidFill>
                  <a:schemeClr val="tx2">
                    <a:lumMod val="50000"/>
                  </a:schemeClr>
                </a:solidFill>
                <a:latin typeface="Tahoma" pitchFamily="34" charset="0"/>
                <a:cs typeface="Tahoma" pitchFamily="34" charset="0"/>
              </a:rPr>
              <a:t>became a blood relative (</a:t>
            </a:r>
            <a:r>
              <a:rPr lang="en-US" sz="2800" b="1" dirty="0" smtClean="0">
                <a:solidFill>
                  <a:schemeClr val="tx2">
                    <a:lumMod val="50000"/>
                  </a:schemeClr>
                </a:solidFill>
                <a:latin typeface="Tahoma" pitchFamily="34" charset="0"/>
                <a:cs typeface="Tahoma" pitchFamily="34" charset="0"/>
              </a:rPr>
              <a:t>Hebrews 2:14  </a:t>
            </a:r>
            <a:r>
              <a:rPr lang="en-US" sz="2800" dirty="0" smtClean="0">
                <a:solidFill>
                  <a:schemeClr val="tx2">
                    <a:lumMod val="50000"/>
                  </a:schemeClr>
                </a:solidFill>
                <a:latin typeface="Tahoma" pitchFamily="34" charset="0"/>
                <a:cs typeface="Tahoma" pitchFamily="34" charset="0"/>
              </a:rPr>
              <a:t>Since then the children share in flesh and blood, He Himself likewise also partook of the same)</a:t>
            </a:r>
          </a:p>
          <a:p>
            <a:r>
              <a:rPr lang="en-US" sz="2800" dirty="0" smtClean="0">
                <a:solidFill>
                  <a:schemeClr val="tx2">
                    <a:lumMod val="50000"/>
                  </a:schemeClr>
                </a:solidFill>
                <a:latin typeface="Tahoma" pitchFamily="34" charset="0"/>
                <a:cs typeface="Tahoma" pitchFamily="34" charset="0"/>
              </a:rPr>
              <a:t>He </a:t>
            </a:r>
            <a:r>
              <a:rPr lang="en-US" sz="2800" dirty="0" smtClean="0">
                <a:solidFill>
                  <a:schemeClr val="tx2">
                    <a:lumMod val="50000"/>
                  </a:schemeClr>
                </a:solidFill>
                <a:latin typeface="Tahoma" pitchFamily="34" charset="0"/>
                <a:cs typeface="Tahoma" pitchFamily="34" charset="0"/>
              </a:rPr>
              <a:t>was able because he wasn’t born of Adam’s seed and therefore was not born enslaved to sin</a:t>
            </a:r>
          </a:p>
          <a:p>
            <a:r>
              <a:rPr lang="en-US" sz="2800" dirty="0" smtClean="0">
                <a:solidFill>
                  <a:schemeClr val="tx2">
                    <a:lumMod val="50000"/>
                  </a:schemeClr>
                </a:solidFill>
                <a:latin typeface="Tahoma" pitchFamily="34" charset="0"/>
                <a:cs typeface="Tahoma" pitchFamily="34" charset="0"/>
              </a:rPr>
              <a:t>He was willing</a:t>
            </a:r>
            <a:endParaRPr lang="en-US" sz="2800" dirty="0" smtClean="0">
              <a:solidFill>
                <a:schemeClr val="tx2">
                  <a:lumMod val="50000"/>
                </a:schemeClr>
              </a:solidFill>
              <a:latin typeface="Tahoma" pitchFamily="34" charset="0"/>
              <a:cs typeface="Tahoma" pitchFamily="34" charset="0"/>
            </a:endParaRPr>
          </a:p>
          <a:p>
            <a:pPr>
              <a:lnSpc>
                <a:spcPct val="90000"/>
              </a:lnSpc>
              <a:spcBef>
                <a:spcPts val="0"/>
              </a:spcBef>
            </a:pPr>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	</a:t>
            </a:r>
            <a:r>
              <a:rPr lang="en-US" dirty="0" smtClean="0">
                <a:solidFill>
                  <a:schemeClr val="tx2">
                    <a:lumMod val="50000"/>
                  </a:schemeClr>
                </a:solidFill>
              </a:rPr>
              <a:t>THE BIG PLAN</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Autofit/>
          </a:bodyPr>
          <a:lstStyle/>
          <a:p>
            <a:pPr>
              <a:lnSpc>
                <a:spcPct val="88000"/>
              </a:lnSpc>
            </a:pPr>
            <a:r>
              <a:rPr lang="en-US" sz="2300" b="1" dirty="0" smtClean="0">
                <a:solidFill>
                  <a:schemeClr val="tx2">
                    <a:lumMod val="50000"/>
                  </a:schemeClr>
                </a:solidFill>
                <a:latin typeface="Tahoma" pitchFamily="34" charset="0"/>
                <a:cs typeface="Tahoma" pitchFamily="34" charset="0"/>
              </a:rPr>
              <a:t>1 Peter 1:20 </a:t>
            </a:r>
            <a:r>
              <a:rPr lang="en-US" sz="2300" b="1" dirty="0" smtClean="0">
                <a:solidFill>
                  <a:schemeClr val="tx2">
                    <a:lumMod val="50000"/>
                  </a:schemeClr>
                </a:solidFill>
                <a:latin typeface="Tahoma" pitchFamily="34" charset="0"/>
                <a:cs typeface="Tahoma" pitchFamily="34" charset="0"/>
              </a:rPr>
              <a:t> </a:t>
            </a:r>
            <a:r>
              <a:rPr lang="en-US" sz="2300" dirty="0" smtClean="0">
                <a:solidFill>
                  <a:schemeClr val="tx2">
                    <a:lumMod val="50000"/>
                  </a:schemeClr>
                </a:solidFill>
                <a:latin typeface="Tahoma" pitchFamily="34" charset="0"/>
                <a:cs typeface="Tahoma" pitchFamily="34" charset="0"/>
              </a:rPr>
              <a:t>For He was foreknown before the foundation of the world, but has appeared in these last times for the sake of </a:t>
            </a:r>
            <a:r>
              <a:rPr lang="en-US" sz="2300" dirty="0" smtClean="0">
                <a:solidFill>
                  <a:schemeClr val="tx2">
                    <a:lumMod val="50000"/>
                  </a:schemeClr>
                </a:solidFill>
                <a:latin typeface="Tahoma" pitchFamily="34" charset="0"/>
                <a:cs typeface="Tahoma" pitchFamily="34" charset="0"/>
              </a:rPr>
              <a:t>you …</a:t>
            </a:r>
            <a:endParaRPr lang="en-US" sz="2300" dirty="0" smtClean="0">
              <a:solidFill>
                <a:schemeClr val="tx2">
                  <a:lumMod val="50000"/>
                </a:schemeClr>
              </a:solidFill>
              <a:latin typeface="Tahoma" pitchFamily="34" charset="0"/>
              <a:cs typeface="Tahoma" pitchFamily="34" charset="0"/>
            </a:endParaRPr>
          </a:p>
          <a:p>
            <a:pPr>
              <a:lnSpc>
                <a:spcPct val="88000"/>
              </a:lnSpc>
            </a:pPr>
            <a:r>
              <a:rPr lang="en-US" sz="2300" dirty="0" smtClean="0">
                <a:solidFill>
                  <a:schemeClr val="tx2">
                    <a:lumMod val="50000"/>
                  </a:schemeClr>
                </a:solidFill>
                <a:latin typeface="Tahoma" pitchFamily="34" charset="0"/>
                <a:cs typeface="Tahoma" pitchFamily="34" charset="0"/>
              </a:rPr>
              <a:t> Foreknown: </a:t>
            </a:r>
            <a:r>
              <a:rPr lang="en-US" sz="2300" i="1" dirty="0" err="1" smtClean="0">
                <a:solidFill>
                  <a:schemeClr val="tx2">
                    <a:lumMod val="50000"/>
                  </a:schemeClr>
                </a:solidFill>
                <a:latin typeface="Tahoma" pitchFamily="34" charset="0"/>
                <a:cs typeface="Tahoma" pitchFamily="34" charset="0"/>
              </a:rPr>
              <a:t>proginosko</a:t>
            </a:r>
            <a:r>
              <a:rPr lang="en-US" sz="2300" i="1" dirty="0" smtClean="0">
                <a:solidFill>
                  <a:schemeClr val="tx2">
                    <a:lumMod val="50000"/>
                  </a:schemeClr>
                </a:solidFill>
                <a:latin typeface="Tahoma" pitchFamily="34" charset="0"/>
                <a:cs typeface="Tahoma" pitchFamily="34" charset="0"/>
              </a:rPr>
              <a:t>:</a:t>
            </a:r>
            <a:r>
              <a:rPr lang="en-US" sz="2300" dirty="0" smtClean="0">
                <a:solidFill>
                  <a:schemeClr val="tx2">
                    <a:lumMod val="50000"/>
                  </a:schemeClr>
                </a:solidFill>
                <a:latin typeface="Tahoma" pitchFamily="34" charset="0"/>
                <a:cs typeface="Tahoma" pitchFamily="34" charset="0"/>
              </a:rPr>
              <a:t> known ahead of time (or outside of time)</a:t>
            </a:r>
          </a:p>
          <a:p>
            <a:pPr>
              <a:lnSpc>
                <a:spcPct val="88000"/>
              </a:lnSpc>
            </a:pPr>
            <a:r>
              <a:rPr lang="en-US" sz="2300" dirty="0" smtClean="0">
                <a:solidFill>
                  <a:schemeClr val="tx2">
                    <a:lumMod val="50000"/>
                  </a:schemeClr>
                </a:solidFill>
                <a:latin typeface="Tahoma" pitchFamily="34" charset="0"/>
                <a:cs typeface="Tahoma" pitchFamily="34" charset="0"/>
              </a:rPr>
              <a:t>Appeared: </a:t>
            </a:r>
            <a:r>
              <a:rPr lang="en-US" sz="2300" i="1" dirty="0" err="1" smtClean="0">
                <a:solidFill>
                  <a:schemeClr val="tx2">
                    <a:lumMod val="50000"/>
                  </a:schemeClr>
                </a:solidFill>
                <a:latin typeface="Tahoma" pitchFamily="34" charset="0"/>
                <a:cs typeface="Tahoma" pitchFamily="34" charset="0"/>
              </a:rPr>
              <a:t>phaneroo</a:t>
            </a:r>
            <a:r>
              <a:rPr lang="en-US" sz="2300" i="1" dirty="0" smtClean="0">
                <a:solidFill>
                  <a:schemeClr val="tx2">
                    <a:lumMod val="50000"/>
                  </a:schemeClr>
                </a:solidFill>
                <a:latin typeface="Tahoma" pitchFamily="34" charset="0"/>
                <a:cs typeface="Tahoma" pitchFamily="34" charset="0"/>
              </a:rPr>
              <a:t>:</a:t>
            </a:r>
            <a:r>
              <a:rPr lang="en-US" sz="2300" dirty="0" smtClean="0">
                <a:solidFill>
                  <a:schemeClr val="tx2">
                    <a:lumMod val="50000"/>
                  </a:schemeClr>
                </a:solidFill>
                <a:latin typeface="Tahoma" pitchFamily="34" charset="0"/>
                <a:cs typeface="Tahoma" pitchFamily="34" charset="0"/>
              </a:rPr>
              <a:t> become visible</a:t>
            </a:r>
          </a:p>
          <a:p>
            <a:pPr>
              <a:lnSpc>
                <a:spcPct val="88000"/>
              </a:lnSpc>
            </a:pPr>
            <a:r>
              <a:rPr lang="en-US" sz="2300" dirty="0" smtClean="0">
                <a:solidFill>
                  <a:schemeClr val="tx2">
                    <a:lumMod val="50000"/>
                  </a:schemeClr>
                </a:solidFill>
                <a:latin typeface="Tahoma" pitchFamily="34" charset="0"/>
                <a:cs typeface="Tahoma" pitchFamily="34" charset="0"/>
              </a:rPr>
              <a:t>God had a plan before the foundation of the world</a:t>
            </a:r>
          </a:p>
          <a:p>
            <a:pPr>
              <a:lnSpc>
                <a:spcPct val="88000"/>
              </a:lnSpc>
            </a:pPr>
            <a:r>
              <a:rPr lang="en-US" sz="2300" b="1" dirty="0" smtClean="0">
                <a:solidFill>
                  <a:schemeClr val="tx2">
                    <a:lumMod val="50000"/>
                  </a:schemeClr>
                </a:solidFill>
                <a:latin typeface="Tahoma" pitchFamily="34" charset="0"/>
                <a:cs typeface="Tahoma" pitchFamily="34" charset="0"/>
              </a:rPr>
              <a:t>John 17:24 </a:t>
            </a:r>
            <a:r>
              <a:rPr lang="en-US" sz="2300" b="1" dirty="0" smtClean="0">
                <a:solidFill>
                  <a:schemeClr val="tx2">
                    <a:lumMod val="50000"/>
                  </a:schemeClr>
                </a:solidFill>
                <a:latin typeface="Tahoma" pitchFamily="34" charset="0"/>
                <a:cs typeface="Tahoma" pitchFamily="34" charset="0"/>
              </a:rPr>
              <a:t> “</a:t>
            </a:r>
            <a:r>
              <a:rPr lang="en-US" sz="2300" dirty="0" smtClean="0">
                <a:solidFill>
                  <a:schemeClr val="tx2">
                    <a:lumMod val="50000"/>
                  </a:schemeClr>
                </a:solidFill>
                <a:latin typeface="Tahoma" pitchFamily="34" charset="0"/>
                <a:cs typeface="Tahoma" pitchFamily="34" charset="0"/>
              </a:rPr>
              <a:t>Father</a:t>
            </a:r>
            <a:r>
              <a:rPr lang="en-US" sz="2300" dirty="0" smtClean="0">
                <a:solidFill>
                  <a:schemeClr val="tx2">
                    <a:lumMod val="50000"/>
                  </a:schemeClr>
                </a:solidFill>
                <a:latin typeface="Tahoma" pitchFamily="34" charset="0"/>
                <a:cs typeface="Tahoma" pitchFamily="34" charset="0"/>
              </a:rPr>
              <a:t>, I desire that they also, whom You have given Me, be with Me where I am, so that they may see My glory which You have given Me, for You loved Me before the foundation of the world</a:t>
            </a:r>
            <a:r>
              <a:rPr lang="en-US" sz="2300" dirty="0" smtClean="0">
                <a:solidFill>
                  <a:schemeClr val="tx2">
                    <a:lumMod val="50000"/>
                  </a:schemeClr>
                </a:solidFill>
                <a:latin typeface="Tahoma" pitchFamily="34" charset="0"/>
                <a:cs typeface="Tahoma" pitchFamily="34" charset="0"/>
              </a:rPr>
              <a:t>.” </a:t>
            </a:r>
          </a:p>
          <a:p>
            <a:pPr>
              <a:lnSpc>
                <a:spcPct val="88000"/>
              </a:lnSpc>
            </a:pPr>
            <a:r>
              <a:rPr lang="en-US" sz="2300" b="1" dirty="0" smtClean="0">
                <a:solidFill>
                  <a:schemeClr val="tx2">
                    <a:lumMod val="50000"/>
                  </a:schemeClr>
                </a:solidFill>
                <a:latin typeface="Tahoma" pitchFamily="34" charset="0"/>
                <a:cs typeface="Tahoma" pitchFamily="34" charset="0"/>
              </a:rPr>
              <a:t>Ephesians </a:t>
            </a:r>
            <a:r>
              <a:rPr lang="en-US" sz="2300" b="1" dirty="0" smtClean="0">
                <a:solidFill>
                  <a:schemeClr val="tx2">
                    <a:lumMod val="50000"/>
                  </a:schemeClr>
                </a:solidFill>
                <a:latin typeface="Tahoma" pitchFamily="34" charset="0"/>
                <a:cs typeface="Tahoma" pitchFamily="34" charset="0"/>
              </a:rPr>
              <a:t>1:5-7 </a:t>
            </a:r>
            <a:r>
              <a:rPr lang="en-US" sz="2300" b="1" dirty="0" smtClean="0">
                <a:solidFill>
                  <a:schemeClr val="tx2">
                    <a:lumMod val="50000"/>
                  </a:schemeClr>
                </a:solidFill>
                <a:latin typeface="Tahoma" pitchFamily="34" charset="0"/>
                <a:cs typeface="Tahoma" pitchFamily="34" charset="0"/>
              </a:rPr>
              <a:t> </a:t>
            </a:r>
            <a:r>
              <a:rPr lang="en-US" sz="2300" dirty="0" smtClean="0">
                <a:solidFill>
                  <a:schemeClr val="tx2">
                    <a:lumMod val="50000"/>
                  </a:schemeClr>
                </a:solidFill>
                <a:latin typeface="Tahoma" pitchFamily="34" charset="0"/>
                <a:cs typeface="Tahoma" pitchFamily="34" charset="0"/>
              </a:rPr>
              <a:t>He predestined us to adoption as sons through Jesus Christ to Himself, according to the kind intention of His will, </a:t>
            </a:r>
            <a:r>
              <a:rPr lang="en-US" sz="2300" dirty="0" smtClean="0">
                <a:solidFill>
                  <a:schemeClr val="tx2">
                    <a:lumMod val="50000"/>
                  </a:schemeClr>
                </a:solidFill>
                <a:latin typeface="Tahoma" pitchFamily="34" charset="0"/>
                <a:cs typeface="Tahoma" pitchFamily="34" charset="0"/>
              </a:rPr>
              <a:t> </a:t>
            </a:r>
            <a:r>
              <a:rPr lang="en-US" sz="2300" dirty="0" smtClean="0">
                <a:solidFill>
                  <a:schemeClr val="tx2">
                    <a:lumMod val="50000"/>
                  </a:schemeClr>
                </a:solidFill>
                <a:latin typeface="Tahoma" pitchFamily="34" charset="0"/>
                <a:cs typeface="Tahoma" pitchFamily="34" charset="0"/>
              </a:rPr>
              <a:t>to the praise of the glory of His grace, which He freely bestowed on us in the Beloved. </a:t>
            </a:r>
            <a:r>
              <a:rPr lang="en-US" sz="2300" dirty="0" smtClean="0">
                <a:solidFill>
                  <a:schemeClr val="tx2">
                    <a:lumMod val="50000"/>
                  </a:schemeClr>
                </a:solidFill>
                <a:latin typeface="Tahoma" pitchFamily="34" charset="0"/>
                <a:cs typeface="Tahoma" pitchFamily="34" charset="0"/>
              </a:rPr>
              <a:t>In </a:t>
            </a:r>
            <a:r>
              <a:rPr lang="en-US" sz="2300" dirty="0" smtClean="0">
                <a:solidFill>
                  <a:schemeClr val="tx2">
                    <a:lumMod val="50000"/>
                  </a:schemeClr>
                </a:solidFill>
                <a:latin typeface="Tahoma" pitchFamily="34" charset="0"/>
                <a:cs typeface="Tahoma" pitchFamily="34" charset="0"/>
              </a:rPr>
              <a:t>Him we have redemption through His blood, the forgiveness of our trespasses, according to the riches of His grace </a:t>
            </a:r>
          </a:p>
          <a:p>
            <a:pPr>
              <a:lnSpc>
                <a:spcPct val="88000"/>
              </a:lnSpc>
            </a:pPr>
            <a:endParaRPr lang="en-US" sz="2300" dirty="0" smtClean="0">
              <a:solidFill>
                <a:schemeClr val="tx2">
                  <a:lumMod val="50000"/>
                </a:schemeClr>
              </a:solidFill>
              <a:latin typeface="Tahoma" pitchFamily="34" charset="0"/>
              <a:cs typeface="Tahoma" pitchFamily="34" charset="0"/>
            </a:endParaRPr>
          </a:p>
          <a:p>
            <a:pPr>
              <a:lnSpc>
                <a:spcPct val="88000"/>
              </a:lnSpc>
            </a:pPr>
            <a:endParaRPr lang="en-US" sz="2300" dirty="0" smtClean="0">
              <a:solidFill>
                <a:schemeClr val="tx2">
                  <a:lumMod val="50000"/>
                </a:schemeClr>
              </a:solidFill>
              <a:latin typeface="Tahoma" pitchFamily="34" charset="0"/>
              <a:cs typeface="Tahoma" pitchFamily="34" charset="0"/>
            </a:endParaRPr>
          </a:p>
          <a:p>
            <a:pPr>
              <a:lnSpc>
                <a:spcPct val="88000"/>
              </a:lnSpc>
            </a:pPr>
            <a:endParaRPr lang="en-US" sz="2300" dirty="0" smtClean="0">
              <a:solidFill>
                <a:schemeClr val="tx2">
                  <a:lumMod val="50000"/>
                </a:schemeClr>
              </a:solidFill>
              <a:latin typeface="Tahoma" pitchFamily="34" charset="0"/>
              <a:cs typeface="Tahoma" pitchFamily="34" charset="0"/>
            </a:endParaRPr>
          </a:p>
          <a:p>
            <a:pPr>
              <a:lnSpc>
                <a:spcPct val="88000"/>
              </a:lnSpc>
            </a:pPr>
            <a:endParaRPr lang="en-US" sz="2300" dirty="0" smtClean="0">
              <a:solidFill>
                <a:schemeClr val="tx2">
                  <a:lumMod val="50000"/>
                </a:schemeClr>
              </a:solidFill>
              <a:latin typeface="Tahoma" pitchFamily="34" charset="0"/>
              <a:cs typeface="Tahoma" pitchFamily="34" charset="0"/>
            </a:endParaRPr>
          </a:p>
          <a:p>
            <a:pPr>
              <a:lnSpc>
                <a:spcPct val="88000"/>
              </a:lnSpc>
            </a:pPr>
            <a:endParaRPr lang="en-US" sz="2300" dirty="0" smtClean="0">
              <a:solidFill>
                <a:schemeClr val="tx2">
                  <a:lumMod val="50000"/>
                </a:schemeClr>
              </a:solidFill>
              <a:latin typeface="Tahoma" pitchFamily="34" charset="0"/>
              <a:cs typeface="Tahoma" pitchFamily="34" charset="0"/>
            </a:endParaRPr>
          </a:p>
          <a:p>
            <a:pPr>
              <a:lnSpc>
                <a:spcPct val="88000"/>
              </a:lnSpc>
            </a:pPr>
            <a:endParaRPr lang="en-US" sz="23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Yamato Painting</Template>
  <TotalTime>3928</TotalTime>
  <Words>1143</Words>
  <Application>Microsoft Office PowerPoint</Application>
  <PresentationFormat>On-screen Show (4:3)</PresentationFormat>
  <Paragraphs>93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YamatoPainting</vt:lpstr>
      <vt:lpstr>PREPARED FOR ACTION A Study from  1 Peter</vt:lpstr>
      <vt:lpstr>WORD FOR THE JOURNEY</vt:lpstr>
      <vt:lpstr>THE HOLINESS IMPERATIVE</vt:lpstr>
      <vt:lpstr>JUDGMENT IS COMING</vt:lpstr>
      <vt:lpstr>REDEEMED BY THE BLOOD OF THE LAMB</vt:lpstr>
      <vt:lpstr>REDEMPTION</vt:lpstr>
      <vt:lpstr>WHO COULD BE THE REDEEMER</vt:lpstr>
      <vt:lpstr>JESUS AS GA’AL</vt:lpstr>
      <vt:lpstr> THE BIG PLAN</vt:lpstr>
      <vt:lpstr>IMPERISHABLE SEED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10</cp:revision>
  <dcterms:created xsi:type="dcterms:W3CDTF">2013-01-30T14:18:10Z</dcterms:created>
  <dcterms:modified xsi:type="dcterms:W3CDTF">2013-02-20T22:16:07Z</dcterms:modified>
</cp:coreProperties>
</file>