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64" r:id="rId5"/>
    <p:sldId id="265" r:id="rId6"/>
    <p:sldId id="260" r:id="rId7"/>
    <p:sldId id="261" r:id="rId8"/>
    <p:sldId id="262" r:id="rId9"/>
    <p:sldId id="263" r:id="rId10"/>
    <p:sldId id="266" r:id="rId11"/>
    <p:sldId id="267" r:id="rId12"/>
    <p:sldId id="268" r:id="rId13"/>
    <p:sldId id="269" r:id="rId14"/>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E7C086E-FBB5-4E13-96ED-390C5B9896E2}" type="datetimeFigureOut">
              <a:rPr lang="en-US" smtClean="0"/>
              <a:pPr/>
              <a:t>2/10/2013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0C21E509-4386-4EA0-8E08-2F1C9A9BA6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6256DB2-8236-4C99-99A2-A2D3DA219399}" type="datetimeFigureOut">
              <a:rPr lang="en-US" smtClean="0"/>
              <a:t>2/10/2013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9422EA86-2212-4B1E-9BB4-5E7084731AD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AD1B124-71A8-4071-994B-D5CB89310005}" type="datetime1">
              <a:rPr lang="en-US" smtClean="0"/>
              <a:t>2/10/2013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0FCD8-6D4B-4716-B22E-FC784A37CC42}" type="datetime1">
              <a:rPr lang="en-US" smtClean="0"/>
              <a:t>2/10/2013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5256FA-70EA-4F30-AA27-D32049ED6560}" type="datetime1">
              <a:rPr lang="en-US" smtClean="0"/>
              <a:t>2/10/2013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BC73B0-DFA7-43CC-BCBD-96FAD27FA782}" type="datetime1">
              <a:rPr lang="en-US" smtClean="0"/>
              <a:t>2/10/2013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3933DC-80B3-48E9-9A0A-E4BC36155C6A}" type="datetime1">
              <a:rPr lang="en-US" smtClean="0"/>
              <a:t>2/10/2013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2EEC0D-0EA0-4A42-BEE2-6963EF5B9FD4}" type="datetime1">
              <a:rPr lang="en-US" smtClean="0"/>
              <a:t>2/10/2013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D185E3-7139-469D-B960-5E08A611EA24}" type="datetime1">
              <a:rPr lang="en-US" smtClean="0"/>
              <a:t>2/10/2013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F520F0-D4D2-41EE-A82A-95CAA9A99398}" type="datetime1">
              <a:rPr lang="en-US" smtClean="0"/>
              <a:t>2/10/2013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5673EF5-A616-49BC-A033-21F0488B3E9D}" type="datetime1">
              <a:rPr lang="en-US" smtClean="0"/>
              <a:t>2/10/2013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E20B02-CE8C-4753-A938-0AF6D48A6BA5}" type="datetime1">
              <a:rPr lang="en-US" smtClean="0"/>
              <a:t>2/10/2013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FA41FB-0746-4654-A261-9A607C8B3CFC}" type="datetime1">
              <a:rPr lang="en-US" smtClean="0"/>
              <a:t>2/10/2013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2F2040-F692-46C5-AAEF-82A848359331}" type="datetime1">
              <a:rPr lang="en-US" smtClean="0"/>
              <a:t>2/10/2013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7BEC98-8F74-4C51-9E05-022476D6520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926102"/>
          </a:xfrm>
        </p:spPr>
        <p:txBody>
          <a:bodyPr/>
          <a:lstStyle/>
          <a:p>
            <a:pPr algn="ctr"/>
            <a:r>
              <a:rPr lang="en-US" dirty="0" smtClean="0">
                <a:latin typeface="Tahoma" pitchFamily="34" charset="0"/>
                <a:cs typeface="Tahoma" pitchFamily="34" charset="0"/>
              </a:rPr>
              <a:t>REVERENCE FOR GOD’S PROMISES</a:t>
            </a:r>
            <a:endParaRPr lang="en-US" dirty="0">
              <a:latin typeface="Tahoma" pitchFamily="34" charset="0"/>
              <a:cs typeface="Tahoma" pitchFamily="34" charset="0"/>
            </a:endParaRPr>
          </a:p>
        </p:txBody>
      </p:sp>
      <p:sp>
        <p:nvSpPr>
          <p:cNvPr id="3" name="Subtitle 2"/>
          <p:cNvSpPr>
            <a:spLocks noGrp="1"/>
          </p:cNvSpPr>
          <p:nvPr>
            <p:ph type="subTitle" idx="1"/>
          </p:nvPr>
        </p:nvSpPr>
        <p:spPr>
          <a:xfrm>
            <a:off x="1432560" y="4038600"/>
            <a:ext cx="7406640" cy="2133600"/>
          </a:xfrm>
        </p:spPr>
        <p:txBody>
          <a:bodyPr>
            <a:normAutofit/>
          </a:bodyPr>
          <a:lstStyle/>
          <a:p>
            <a:pPr algn="ctr"/>
            <a:r>
              <a:rPr lang="en-US" sz="2400" dirty="0" err="1" smtClean="0">
                <a:latin typeface="Tahoma" pitchFamily="34" charset="0"/>
                <a:cs typeface="Tahoma" pitchFamily="34" charset="0"/>
              </a:rPr>
              <a:t>JoLynn</a:t>
            </a:r>
            <a:r>
              <a:rPr lang="en-US" sz="2400" dirty="0" smtClean="0">
                <a:latin typeface="Tahoma" pitchFamily="34" charset="0"/>
                <a:cs typeface="Tahoma" pitchFamily="34" charset="0"/>
              </a:rPr>
              <a:t> Gower</a:t>
            </a:r>
          </a:p>
          <a:p>
            <a:pPr algn="ctr"/>
            <a:r>
              <a:rPr lang="en-US" sz="2400" dirty="0" smtClean="0">
                <a:latin typeface="Tahoma" pitchFamily="34" charset="0"/>
                <a:cs typeface="Tahoma" pitchFamily="34" charset="0"/>
              </a:rPr>
              <a:t>352-2458    cell 493-6151</a:t>
            </a:r>
          </a:p>
          <a:p>
            <a:pPr algn="ctr"/>
            <a:r>
              <a:rPr lang="en-US" sz="2400" dirty="0" smtClean="0">
                <a:latin typeface="Tahoma" pitchFamily="34" charset="0"/>
                <a:cs typeface="Tahoma" pitchFamily="34" charset="0"/>
              </a:rPr>
              <a:t>jgower@guardingthetruth.org</a:t>
            </a:r>
            <a:endParaRPr lang="en-US" sz="24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ahoma" pitchFamily="34" charset="0"/>
                <a:cs typeface="Tahoma" pitchFamily="34" charset="0"/>
              </a:rPr>
              <a:t>IDOLATRY OF THE PEOPLE</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371600"/>
            <a:ext cx="8153400" cy="5486400"/>
          </a:xfrm>
        </p:spPr>
        <p:txBody>
          <a:bodyPr>
            <a:normAutofit fontScale="92500" lnSpcReduction="20000"/>
          </a:bodyPr>
          <a:lstStyle/>
          <a:p>
            <a:r>
              <a:rPr lang="en-US" sz="2800" b="1" dirty="0" smtClean="0">
                <a:latin typeface="Tahoma" pitchFamily="34" charset="0"/>
                <a:cs typeface="Tahoma" pitchFamily="34" charset="0"/>
              </a:rPr>
              <a:t>Ezekiel 22:29 </a:t>
            </a:r>
            <a:r>
              <a:rPr lang="en-US" sz="2800" b="1" dirty="0" smtClean="0">
                <a:latin typeface="Tahoma" pitchFamily="34" charset="0"/>
                <a:cs typeface="Tahoma" pitchFamily="34" charset="0"/>
              </a:rPr>
              <a:t>“</a:t>
            </a:r>
            <a:r>
              <a:rPr lang="en-US" sz="2800" dirty="0" smtClean="0">
                <a:latin typeface="Tahoma" pitchFamily="34" charset="0"/>
                <a:cs typeface="Tahoma" pitchFamily="34" charset="0"/>
              </a:rPr>
              <a:t>The </a:t>
            </a:r>
            <a:r>
              <a:rPr lang="en-US" sz="2800" dirty="0" smtClean="0">
                <a:latin typeface="Tahoma" pitchFamily="34" charset="0"/>
                <a:cs typeface="Tahoma" pitchFamily="34" charset="0"/>
              </a:rPr>
              <a:t>people of the land have practiced oppression and committed robbery, and they have wronged the poor and needy and have oppressed the sojourner without justice</a:t>
            </a:r>
            <a:r>
              <a:rPr lang="en-US" sz="2800" dirty="0" smtClean="0">
                <a:latin typeface="Tahoma" pitchFamily="34" charset="0"/>
                <a:cs typeface="Tahoma" pitchFamily="34" charset="0"/>
              </a:rPr>
              <a:t>.”</a:t>
            </a:r>
          </a:p>
          <a:p>
            <a:r>
              <a:rPr lang="en-US" sz="2800" dirty="0" smtClean="0">
                <a:latin typeface="Tahoma" pitchFamily="34" charset="0"/>
                <a:cs typeface="Tahoma" pitchFamily="34" charset="0"/>
              </a:rPr>
              <a:t>Extortion and thievery </a:t>
            </a:r>
          </a:p>
          <a:p>
            <a:r>
              <a:rPr lang="en-US" sz="2800" dirty="0" smtClean="0">
                <a:latin typeface="Tahoma" pitchFamily="34" charset="0"/>
                <a:cs typeface="Tahoma" pitchFamily="34" charset="0"/>
              </a:rPr>
              <a:t>Justice: </a:t>
            </a:r>
            <a:r>
              <a:rPr lang="en-US" sz="2800" i="1" dirty="0" err="1" smtClean="0">
                <a:latin typeface="Tahoma" pitchFamily="34" charset="0"/>
                <a:cs typeface="Tahoma" pitchFamily="34" charset="0"/>
              </a:rPr>
              <a:t>mishpat</a:t>
            </a:r>
            <a:r>
              <a:rPr lang="en-US" sz="2800" i="1" dirty="0" smtClean="0">
                <a:latin typeface="Tahoma" pitchFamily="34" charset="0"/>
                <a:cs typeface="Tahoma" pitchFamily="34" charset="0"/>
              </a:rPr>
              <a:t>:</a:t>
            </a:r>
            <a:r>
              <a:rPr lang="en-US" sz="2800" dirty="0" smtClean="0">
                <a:latin typeface="Tahoma" pitchFamily="34" charset="0"/>
                <a:cs typeface="Tahoma" pitchFamily="34" charset="0"/>
              </a:rPr>
              <a:t> verdict; presenting a case at court</a:t>
            </a:r>
          </a:p>
          <a:p>
            <a:r>
              <a:rPr lang="en-US" sz="2800" dirty="0" smtClean="0">
                <a:latin typeface="Tahoma" pitchFamily="34" charset="0"/>
                <a:cs typeface="Tahoma" pitchFamily="34" charset="0"/>
              </a:rPr>
              <a:t>Everyone does what he/she wants to do</a:t>
            </a:r>
          </a:p>
          <a:p>
            <a:r>
              <a:rPr lang="en-US" sz="2800" b="1" dirty="0" smtClean="0">
                <a:latin typeface="Tahoma" pitchFamily="34" charset="0"/>
                <a:cs typeface="Tahoma" pitchFamily="34" charset="0"/>
              </a:rPr>
              <a:t>Judges 21:25 </a:t>
            </a:r>
            <a:r>
              <a:rPr lang="en-US" sz="2800" b="1" dirty="0" smtClean="0">
                <a:latin typeface="Tahoma" pitchFamily="34" charset="0"/>
                <a:cs typeface="Tahoma" pitchFamily="34" charset="0"/>
              </a:rPr>
              <a:t> </a:t>
            </a:r>
            <a:r>
              <a:rPr lang="en-US" sz="2800" dirty="0" smtClean="0">
                <a:latin typeface="Tahoma" pitchFamily="34" charset="0"/>
                <a:cs typeface="Tahoma" pitchFamily="34" charset="0"/>
              </a:rPr>
              <a:t>In those days there was no king in Israel; everyone did what was right in his own eyes</a:t>
            </a:r>
            <a:r>
              <a:rPr lang="en-US" sz="2800" dirty="0" smtClean="0">
                <a:latin typeface="Tahoma" pitchFamily="34" charset="0"/>
                <a:cs typeface="Tahoma" pitchFamily="34" charset="0"/>
              </a:rPr>
              <a:t>.</a:t>
            </a:r>
            <a:endParaRPr lang="en-US" sz="2800" dirty="0" smtClean="0">
              <a:latin typeface="Tahoma" pitchFamily="34" charset="0"/>
              <a:cs typeface="Tahoma" pitchFamily="34" charset="0"/>
            </a:endParaRPr>
          </a:p>
          <a:p>
            <a:r>
              <a:rPr lang="en-US" sz="2800" b="1" dirty="0" smtClean="0">
                <a:latin typeface="Tahoma" pitchFamily="34" charset="0"/>
                <a:cs typeface="Tahoma" pitchFamily="34" charset="0"/>
              </a:rPr>
              <a:t>Proverbs 12:15 </a:t>
            </a:r>
            <a:r>
              <a:rPr lang="en-US" sz="2800" b="1" dirty="0" smtClean="0">
                <a:latin typeface="Tahoma" pitchFamily="34" charset="0"/>
                <a:cs typeface="Tahoma" pitchFamily="34" charset="0"/>
              </a:rPr>
              <a:t> </a:t>
            </a:r>
            <a:r>
              <a:rPr lang="en-US" sz="2800" dirty="0" smtClean="0">
                <a:latin typeface="Tahoma" pitchFamily="34" charset="0"/>
                <a:cs typeface="Tahoma" pitchFamily="34" charset="0"/>
              </a:rPr>
              <a:t>The way of a fool is right in his own </a:t>
            </a:r>
            <a:r>
              <a:rPr lang="en-US" sz="2800" dirty="0" smtClean="0">
                <a:latin typeface="Tahoma" pitchFamily="34" charset="0"/>
                <a:cs typeface="Tahoma" pitchFamily="34" charset="0"/>
              </a:rPr>
              <a:t>eyes, but </a:t>
            </a:r>
            <a:r>
              <a:rPr lang="en-US" sz="2800" dirty="0" smtClean="0">
                <a:latin typeface="Tahoma" pitchFamily="34" charset="0"/>
                <a:cs typeface="Tahoma" pitchFamily="34" charset="0"/>
              </a:rPr>
              <a:t>a wise man is he who listens to counsel. </a:t>
            </a:r>
          </a:p>
          <a:p>
            <a:r>
              <a:rPr lang="en-US" sz="2800" b="1" dirty="0" smtClean="0">
                <a:latin typeface="Tahoma" pitchFamily="34" charset="0"/>
                <a:cs typeface="Tahoma" pitchFamily="34" charset="0"/>
              </a:rPr>
              <a:t>Proverbs 21:2 </a:t>
            </a:r>
            <a:r>
              <a:rPr lang="en-US" sz="2800" b="1" dirty="0" smtClean="0">
                <a:latin typeface="Tahoma" pitchFamily="34" charset="0"/>
                <a:cs typeface="Tahoma" pitchFamily="34" charset="0"/>
              </a:rPr>
              <a:t> </a:t>
            </a:r>
            <a:r>
              <a:rPr lang="en-US" sz="2800" dirty="0" smtClean="0">
                <a:latin typeface="Tahoma" pitchFamily="34" charset="0"/>
                <a:cs typeface="Tahoma" pitchFamily="34" charset="0"/>
              </a:rPr>
              <a:t>Every </a:t>
            </a:r>
            <a:r>
              <a:rPr lang="en-US" sz="2800" dirty="0" smtClean="0">
                <a:latin typeface="Tahoma" pitchFamily="34" charset="0"/>
                <a:cs typeface="Tahoma" pitchFamily="34" charset="0"/>
              </a:rPr>
              <a:t>man's way is right in his own eyes</a:t>
            </a:r>
            <a:r>
              <a:rPr lang="en-US" sz="2800" dirty="0" smtClean="0">
                <a:latin typeface="Tahoma" pitchFamily="34" charset="0"/>
                <a:cs typeface="Tahoma" pitchFamily="34" charset="0"/>
              </a:rPr>
              <a:t>, but </a:t>
            </a:r>
            <a:r>
              <a:rPr lang="en-US" sz="2800" dirty="0" smtClean="0">
                <a:latin typeface="Tahoma" pitchFamily="34" charset="0"/>
                <a:cs typeface="Tahoma" pitchFamily="34" charset="0"/>
              </a:rPr>
              <a:t>the Lord weighs the hearts. </a:t>
            </a: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ahoma" pitchFamily="34" charset="0"/>
                <a:cs typeface="Tahoma" pitchFamily="34" charset="0"/>
              </a:rPr>
              <a:t>IN THE GAP</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lnSpcReduction="10000"/>
          </a:bodyPr>
          <a:lstStyle/>
          <a:p>
            <a:r>
              <a:rPr lang="en-US" sz="2800" b="1" dirty="0" smtClean="0">
                <a:latin typeface="Tahoma" pitchFamily="34" charset="0"/>
                <a:cs typeface="Tahoma" pitchFamily="34" charset="0"/>
              </a:rPr>
              <a:t>Ezekiel 22:30-31 </a:t>
            </a:r>
            <a:r>
              <a:rPr lang="en-US" sz="2800" dirty="0" smtClean="0">
                <a:latin typeface="Tahoma" pitchFamily="34" charset="0"/>
                <a:cs typeface="Tahoma" pitchFamily="34" charset="0"/>
              </a:rPr>
              <a:t>"</a:t>
            </a:r>
            <a:r>
              <a:rPr lang="en-US" sz="2800" dirty="0" smtClean="0">
                <a:latin typeface="Tahoma" pitchFamily="34" charset="0"/>
                <a:cs typeface="Tahoma" pitchFamily="34" charset="0"/>
              </a:rPr>
              <a:t>I searched for a man among them who would build up the wall and stand in the gap before Me for the land, so that I would not destroy it; but I found no </a:t>
            </a:r>
            <a:r>
              <a:rPr lang="en-US" sz="2800" dirty="0" smtClean="0">
                <a:latin typeface="Tahoma" pitchFamily="34" charset="0"/>
                <a:cs typeface="Tahoma" pitchFamily="34" charset="0"/>
              </a:rPr>
              <a:t>one. Thus </a:t>
            </a:r>
            <a:r>
              <a:rPr lang="en-US" sz="2800" dirty="0" smtClean="0">
                <a:latin typeface="Tahoma" pitchFamily="34" charset="0"/>
                <a:cs typeface="Tahoma" pitchFamily="34" charset="0"/>
              </a:rPr>
              <a:t>I have poured out My indignation on them; I have consumed them with the fire of My wrath; their way I have brought upon their heads," declares the Lord God</a:t>
            </a:r>
            <a:r>
              <a:rPr lang="en-US" sz="2800" dirty="0" smtClean="0">
                <a:latin typeface="Tahoma" pitchFamily="34" charset="0"/>
                <a:cs typeface="Tahoma" pitchFamily="34" charset="0"/>
              </a:rPr>
              <a:t>.</a:t>
            </a:r>
          </a:p>
          <a:p>
            <a:r>
              <a:rPr lang="en-US" sz="2800" b="1" dirty="0" smtClean="0">
                <a:latin typeface="Tahoma" pitchFamily="34" charset="0"/>
                <a:cs typeface="Tahoma" pitchFamily="34" charset="0"/>
              </a:rPr>
              <a:t>Ezekiel </a:t>
            </a:r>
            <a:r>
              <a:rPr lang="en-US" sz="2800" b="1" dirty="0" smtClean="0">
                <a:latin typeface="Tahoma" pitchFamily="34" charset="0"/>
                <a:cs typeface="Tahoma" pitchFamily="34" charset="0"/>
              </a:rPr>
              <a:t>22:20  </a:t>
            </a:r>
            <a:r>
              <a:rPr lang="en-US" sz="2800" dirty="0" smtClean="0">
                <a:latin typeface="Tahoma" pitchFamily="34" charset="0"/>
                <a:cs typeface="Tahoma" pitchFamily="34" charset="0"/>
              </a:rPr>
              <a:t>As </a:t>
            </a:r>
            <a:r>
              <a:rPr lang="en-US" sz="2800" dirty="0" smtClean="0">
                <a:latin typeface="Tahoma" pitchFamily="34" charset="0"/>
                <a:cs typeface="Tahoma" pitchFamily="34" charset="0"/>
              </a:rPr>
              <a:t>they gather silver and bronze and iron and lead and tin into the furnace to blow fire on it in order to melt it, so I will gather you in My anger and in My wrath and I will lay you there and melt you. </a:t>
            </a:r>
            <a:endParaRPr lang="en-US" dirty="0"/>
          </a:p>
        </p:txBody>
      </p:sp>
      <p:sp>
        <p:nvSpPr>
          <p:cNvPr id="4" name="Slide Number Placeholder 3"/>
          <p:cNvSpPr>
            <a:spLocks noGrp="1"/>
          </p:cNvSpPr>
          <p:nvPr>
            <p:ph type="sldNum" sz="quarter" idx="12"/>
          </p:nvPr>
        </p:nvSpPr>
        <p:spPr/>
        <p:txBody>
          <a:bodyPr/>
          <a:lstStyle/>
          <a:p>
            <a:fld id="{217BEC98-8F74-4C51-9E05-022476D6520C}"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lstStyle/>
          <a:p>
            <a:pPr algn="ctr"/>
            <a:r>
              <a:rPr lang="en-US" dirty="0" smtClean="0">
                <a:latin typeface="Tahoma" pitchFamily="34" charset="0"/>
                <a:cs typeface="Tahoma" pitchFamily="34" charset="0"/>
              </a:rPr>
              <a:t>TWO KINDS OF FIRE</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fontScale="92500" lnSpcReduction="20000"/>
          </a:bodyPr>
          <a:lstStyle/>
          <a:p>
            <a:r>
              <a:rPr lang="en-US" dirty="0" smtClean="0">
                <a:latin typeface="Tahoma" pitchFamily="34" charset="0"/>
                <a:cs typeface="Tahoma" pitchFamily="34" charset="0"/>
              </a:rPr>
              <a:t>Refiner’s fire: </a:t>
            </a:r>
            <a:r>
              <a:rPr lang="en-US" b="1" dirty="0" smtClean="0">
                <a:latin typeface="Tahoma" pitchFamily="34" charset="0"/>
                <a:cs typeface="Tahoma" pitchFamily="34" charset="0"/>
              </a:rPr>
              <a:t>Zechariah 13:9 </a:t>
            </a:r>
            <a:r>
              <a:rPr lang="en-US" dirty="0" smtClean="0">
                <a:latin typeface="Tahoma" pitchFamily="34" charset="0"/>
                <a:cs typeface="Tahoma" pitchFamily="34" charset="0"/>
              </a:rPr>
              <a:t>"And </a:t>
            </a:r>
            <a:r>
              <a:rPr lang="en-US" dirty="0" smtClean="0">
                <a:latin typeface="Tahoma" pitchFamily="34" charset="0"/>
                <a:cs typeface="Tahoma" pitchFamily="34" charset="0"/>
              </a:rPr>
              <a:t>I will bring the third part through the fire</a:t>
            </a:r>
            <a:r>
              <a:rPr lang="en-US" dirty="0" smtClean="0">
                <a:latin typeface="Tahoma" pitchFamily="34" charset="0"/>
                <a:cs typeface="Tahoma" pitchFamily="34" charset="0"/>
              </a:rPr>
              <a:t>,            refine </a:t>
            </a:r>
            <a:r>
              <a:rPr lang="en-US" dirty="0" smtClean="0">
                <a:latin typeface="Tahoma" pitchFamily="34" charset="0"/>
                <a:cs typeface="Tahoma" pitchFamily="34" charset="0"/>
              </a:rPr>
              <a:t>them as silver is refined</a:t>
            </a:r>
            <a:r>
              <a:rPr lang="en-US" dirty="0" smtClean="0">
                <a:latin typeface="Tahoma" pitchFamily="34" charset="0"/>
                <a:cs typeface="Tahoma" pitchFamily="34" charset="0"/>
              </a:rPr>
              <a:t>, and </a:t>
            </a:r>
            <a:r>
              <a:rPr lang="en-US" dirty="0" smtClean="0">
                <a:latin typeface="Tahoma" pitchFamily="34" charset="0"/>
                <a:cs typeface="Tahoma" pitchFamily="34" charset="0"/>
              </a:rPr>
              <a:t>test them as gold is tested</a:t>
            </a:r>
            <a:r>
              <a:rPr lang="en-US" dirty="0" smtClean="0">
                <a:latin typeface="Tahoma" pitchFamily="34" charset="0"/>
                <a:cs typeface="Tahoma" pitchFamily="34" charset="0"/>
              </a:rPr>
              <a:t>. They </a:t>
            </a:r>
            <a:r>
              <a:rPr lang="en-US" dirty="0" smtClean="0">
                <a:latin typeface="Tahoma" pitchFamily="34" charset="0"/>
                <a:cs typeface="Tahoma" pitchFamily="34" charset="0"/>
              </a:rPr>
              <a:t>will call on My name</a:t>
            </a:r>
            <a:r>
              <a:rPr lang="en-US" dirty="0" smtClean="0">
                <a:latin typeface="Tahoma" pitchFamily="34" charset="0"/>
                <a:cs typeface="Tahoma" pitchFamily="34" charset="0"/>
              </a:rPr>
              <a:t>, and </a:t>
            </a:r>
            <a:r>
              <a:rPr lang="en-US" dirty="0" smtClean="0">
                <a:latin typeface="Tahoma" pitchFamily="34" charset="0"/>
                <a:cs typeface="Tahoma" pitchFamily="34" charset="0"/>
              </a:rPr>
              <a:t>I will answer them</a:t>
            </a:r>
            <a:r>
              <a:rPr lang="en-US" dirty="0" smtClean="0">
                <a:latin typeface="Tahoma" pitchFamily="34" charset="0"/>
                <a:cs typeface="Tahoma" pitchFamily="34" charset="0"/>
              </a:rPr>
              <a:t>; I </a:t>
            </a:r>
            <a:r>
              <a:rPr lang="en-US" dirty="0" smtClean="0">
                <a:latin typeface="Tahoma" pitchFamily="34" charset="0"/>
                <a:cs typeface="Tahoma" pitchFamily="34" charset="0"/>
              </a:rPr>
              <a:t>will say, 'They are My people</a:t>
            </a:r>
            <a:r>
              <a:rPr lang="en-US" dirty="0" smtClean="0">
                <a:latin typeface="Tahoma" pitchFamily="34" charset="0"/>
                <a:cs typeface="Tahoma" pitchFamily="34" charset="0"/>
              </a:rPr>
              <a:t>,’ and </a:t>
            </a:r>
            <a:r>
              <a:rPr lang="en-US" dirty="0" smtClean="0">
                <a:latin typeface="Tahoma" pitchFamily="34" charset="0"/>
                <a:cs typeface="Tahoma" pitchFamily="34" charset="0"/>
              </a:rPr>
              <a:t>they will say, 'The Lord is my God.' </a:t>
            </a:r>
            <a:r>
              <a:rPr lang="en-US" dirty="0" smtClean="0">
                <a:latin typeface="Tahoma" pitchFamily="34" charset="0"/>
                <a:cs typeface="Tahoma" pitchFamily="34" charset="0"/>
              </a:rPr>
              <a:t>“</a:t>
            </a:r>
            <a:endParaRPr lang="en-US" dirty="0" smtClean="0">
              <a:latin typeface="Tahoma" pitchFamily="34" charset="0"/>
              <a:cs typeface="Tahoma" pitchFamily="34" charset="0"/>
            </a:endParaRPr>
          </a:p>
          <a:p>
            <a:r>
              <a:rPr lang="en-US" dirty="0" smtClean="0">
                <a:latin typeface="Tahoma" pitchFamily="34" charset="0"/>
                <a:cs typeface="Tahoma" pitchFamily="34" charset="0"/>
              </a:rPr>
              <a:t>Malachi 3:2; Revelation 3:18</a:t>
            </a:r>
          </a:p>
          <a:p>
            <a:r>
              <a:rPr lang="en-US" b="1" dirty="0" smtClean="0">
                <a:latin typeface="Tahoma" pitchFamily="34" charset="0"/>
                <a:cs typeface="Tahoma" pitchFamily="34" charset="0"/>
              </a:rPr>
              <a:t>Romans 12:2 </a:t>
            </a:r>
            <a:r>
              <a:rPr lang="en-US" b="1" dirty="0" smtClean="0">
                <a:latin typeface="Tahoma" pitchFamily="34" charset="0"/>
                <a:cs typeface="Tahoma" pitchFamily="34" charset="0"/>
              </a:rPr>
              <a:t> </a:t>
            </a:r>
            <a:r>
              <a:rPr lang="en-US" dirty="0" smtClean="0">
                <a:latin typeface="Tahoma" pitchFamily="34" charset="0"/>
                <a:cs typeface="Tahoma" pitchFamily="34" charset="0"/>
              </a:rPr>
              <a:t>And do not be conformed to this world, but be transformed by the renewing of your mind, so that you may prove what the will of God is, that which is good and acceptable and perfect. </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lstStyle/>
          <a:p>
            <a:pPr algn="ctr"/>
            <a:r>
              <a:rPr lang="en-US" dirty="0" smtClean="0">
                <a:effectLst/>
                <a:latin typeface="Tahoma" pitchFamily="34" charset="0"/>
                <a:cs typeface="Tahoma" pitchFamily="34" charset="0"/>
              </a:rPr>
              <a:t>TWO KINDS OF FIRE</a:t>
            </a:r>
            <a:endParaRPr lang="en-US" dirty="0">
              <a:effectLst/>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fontScale="85000" lnSpcReduction="10000"/>
          </a:bodyPr>
          <a:lstStyle/>
          <a:p>
            <a:r>
              <a:rPr lang="en-US" dirty="0" smtClean="0">
                <a:latin typeface="Tahoma" pitchFamily="34" charset="0"/>
                <a:cs typeface="Tahoma" pitchFamily="34" charset="0"/>
              </a:rPr>
              <a:t>Consuming: </a:t>
            </a:r>
            <a:r>
              <a:rPr lang="en-US" dirty="0" smtClean="0">
                <a:latin typeface="Tahoma" pitchFamily="34" charset="0"/>
                <a:cs typeface="Tahoma" pitchFamily="34" charset="0"/>
              </a:rPr>
              <a:t> </a:t>
            </a:r>
            <a:r>
              <a:rPr lang="en-US" b="1" dirty="0" smtClean="0">
                <a:latin typeface="Tahoma" pitchFamily="34" charset="0"/>
                <a:cs typeface="Tahoma" pitchFamily="34" charset="0"/>
              </a:rPr>
              <a:t>Isaiah </a:t>
            </a:r>
            <a:r>
              <a:rPr lang="en-US" b="1" dirty="0" smtClean="0">
                <a:latin typeface="Tahoma" pitchFamily="34" charset="0"/>
                <a:cs typeface="Tahoma" pitchFamily="34" charset="0"/>
              </a:rPr>
              <a:t>30:30 </a:t>
            </a:r>
            <a:r>
              <a:rPr lang="en-US" b="1" dirty="0" smtClean="0">
                <a:latin typeface="Tahoma" pitchFamily="34" charset="0"/>
                <a:cs typeface="Tahoma" pitchFamily="34" charset="0"/>
              </a:rPr>
              <a:t> </a:t>
            </a:r>
            <a:r>
              <a:rPr lang="en-US" dirty="0" smtClean="0">
                <a:latin typeface="Tahoma" pitchFamily="34" charset="0"/>
                <a:cs typeface="Tahoma" pitchFamily="34" charset="0"/>
              </a:rPr>
              <a:t>And the Lord will cause His voice of authority to be heard</a:t>
            </a:r>
            <a:r>
              <a:rPr lang="en-US" dirty="0" smtClean="0">
                <a:latin typeface="Tahoma" pitchFamily="34" charset="0"/>
                <a:cs typeface="Tahoma" pitchFamily="34" charset="0"/>
              </a:rPr>
              <a:t>, and </a:t>
            </a:r>
            <a:r>
              <a:rPr lang="en-US" dirty="0" smtClean="0">
                <a:latin typeface="Tahoma" pitchFamily="34" charset="0"/>
                <a:cs typeface="Tahoma" pitchFamily="34" charset="0"/>
              </a:rPr>
              <a:t>the descending of His arm to be seen in fierce anger</a:t>
            </a:r>
            <a:r>
              <a:rPr lang="en-US" dirty="0" smtClean="0">
                <a:latin typeface="Tahoma" pitchFamily="34" charset="0"/>
                <a:cs typeface="Tahoma" pitchFamily="34" charset="0"/>
              </a:rPr>
              <a:t>,  and </a:t>
            </a:r>
            <a:r>
              <a:rPr lang="en-US" dirty="0" smtClean="0">
                <a:latin typeface="Tahoma" pitchFamily="34" charset="0"/>
                <a:cs typeface="Tahoma" pitchFamily="34" charset="0"/>
              </a:rPr>
              <a:t>in the flame of a consuming </a:t>
            </a:r>
            <a:r>
              <a:rPr lang="en-US" dirty="0" smtClean="0">
                <a:latin typeface="Tahoma" pitchFamily="34" charset="0"/>
                <a:cs typeface="Tahoma" pitchFamily="34" charset="0"/>
              </a:rPr>
              <a:t>fire in </a:t>
            </a:r>
            <a:r>
              <a:rPr lang="en-US" dirty="0" smtClean="0">
                <a:latin typeface="Tahoma" pitchFamily="34" charset="0"/>
                <a:cs typeface="Tahoma" pitchFamily="34" charset="0"/>
              </a:rPr>
              <a:t>cloudburst, downpour and hailstones. </a:t>
            </a:r>
            <a:endParaRPr lang="en-US" dirty="0" smtClean="0">
              <a:latin typeface="Tahoma" pitchFamily="34" charset="0"/>
              <a:cs typeface="Tahoma" pitchFamily="34" charset="0"/>
            </a:endParaRPr>
          </a:p>
          <a:p>
            <a:r>
              <a:rPr lang="en-US" b="1" dirty="0" smtClean="0">
                <a:latin typeface="Tahoma" pitchFamily="34" charset="0"/>
                <a:cs typeface="Tahoma" pitchFamily="34" charset="0"/>
              </a:rPr>
              <a:t>Hebrews 12:27-29 </a:t>
            </a:r>
            <a:r>
              <a:rPr lang="en-US" b="1" dirty="0" smtClean="0">
                <a:latin typeface="Tahoma" pitchFamily="34" charset="0"/>
                <a:cs typeface="Tahoma" pitchFamily="34" charset="0"/>
              </a:rPr>
              <a:t> </a:t>
            </a:r>
            <a:r>
              <a:rPr lang="en-US" dirty="0" smtClean="0">
                <a:latin typeface="Tahoma" pitchFamily="34" charset="0"/>
                <a:cs typeface="Tahoma" pitchFamily="34" charset="0"/>
              </a:rPr>
              <a:t>This expression, "Yet once more," denotes the removing of those things which can be shaken, as of created things, so that those things which cannot be shaken may remain. </a:t>
            </a:r>
            <a:r>
              <a:rPr lang="en-US" dirty="0" smtClean="0">
                <a:latin typeface="Tahoma" pitchFamily="34" charset="0"/>
                <a:cs typeface="Tahoma" pitchFamily="34" charset="0"/>
              </a:rPr>
              <a:t> </a:t>
            </a:r>
            <a:r>
              <a:rPr lang="en-US" dirty="0" smtClean="0">
                <a:latin typeface="Tahoma" pitchFamily="34" charset="0"/>
                <a:cs typeface="Tahoma" pitchFamily="34" charset="0"/>
              </a:rPr>
              <a:t>Therefore, since we receive a kingdom which cannot be shaken, let us show gratitude, by which we may offer to God an acceptable service with reverence and awe; </a:t>
            </a:r>
            <a:r>
              <a:rPr lang="en-US" dirty="0" smtClean="0">
                <a:latin typeface="Tahoma" pitchFamily="34" charset="0"/>
                <a:cs typeface="Tahoma" pitchFamily="34" charset="0"/>
              </a:rPr>
              <a:t>for </a:t>
            </a:r>
            <a:r>
              <a:rPr lang="en-US" dirty="0" smtClean="0">
                <a:latin typeface="Tahoma" pitchFamily="34" charset="0"/>
                <a:cs typeface="Tahoma" pitchFamily="34" charset="0"/>
              </a:rPr>
              <a:t>our God is a consuming fire</a:t>
            </a:r>
            <a:r>
              <a:rPr lang="en-US" dirty="0" smtClean="0">
                <a:latin typeface="Tahoma" pitchFamily="34" charset="0"/>
                <a:cs typeface="Tahoma" pitchFamily="34" charset="0"/>
              </a:rPr>
              <a:t>.</a:t>
            </a:r>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305800" cy="1143000"/>
          </a:xfrm>
        </p:spPr>
        <p:txBody>
          <a:bodyPr>
            <a:normAutofit/>
          </a:bodyPr>
          <a:lstStyle/>
          <a:p>
            <a:pPr algn="ctr"/>
            <a:r>
              <a:rPr lang="en-US" dirty="0" smtClean="0">
                <a:latin typeface="Tahoma" pitchFamily="34" charset="0"/>
                <a:cs typeface="Tahoma" pitchFamily="34" charset="0"/>
              </a:rPr>
              <a:t>EZEKIEL THE JUDGE</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fontScale="92500" lnSpcReduction="10000"/>
          </a:bodyPr>
          <a:lstStyle/>
          <a:p>
            <a:r>
              <a:rPr lang="en-US" sz="2800" dirty="0" smtClean="0">
                <a:solidFill>
                  <a:schemeClr val="tx2">
                    <a:lumMod val="50000"/>
                  </a:schemeClr>
                </a:solidFill>
                <a:latin typeface="Tahoma" pitchFamily="34" charset="0"/>
                <a:cs typeface="Tahoma" pitchFamily="34" charset="0"/>
              </a:rPr>
              <a:t>Ezekiel is asked by God to judge</a:t>
            </a:r>
          </a:p>
          <a:p>
            <a:r>
              <a:rPr lang="en-US" sz="2800" b="1" dirty="0" smtClean="0">
                <a:solidFill>
                  <a:schemeClr val="tx2">
                    <a:lumMod val="50000"/>
                  </a:schemeClr>
                </a:solidFill>
                <a:latin typeface="Tahoma" pitchFamily="34" charset="0"/>
                <a:cs typeface="Tahoma" pitchFamily="34" charset="0"/>
              </a:rPr>
              <a:t>Matthew </a:t>
            </a:r>
            <a:r>
              <a:rPr lang="en-US" sz="2800" b="1" dirty="0" smtClean="0">
                <a:solidFill>
                  <a:schemeClr val="tx2">
                    <a:lumMod val="50000"/>
                  </a:schemeClr>
                </a:solidFill>
                <a:latin typeface="Tahoma" pitchFamily="34" charset="0"/>
                <a:cs typeface="Tahoma" pitchFamily="34" charset="0"/>
              </a:rPr>
              <a:t>7:1-3  </a:t>
            </a:r>
            <a:r>
              <a:rPr lang="en-US" sz="2800"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Do not judge so that you will not be judged. </a:t>
            </a:r>
            <a:r>
              <a:rPr lang="en-US" sz="2800" dirty="0" smtClean="0">
                <a:solidFill>
                  <a:schemeClr val="tx2">
                    <a:lumMod val="50000"/>
                  </a:schemeClr>
                </a:solidFill>
                <a:latin typeface="Tahoma" pitchFamily="34" charset="0"/>
                <a:cs typeface="Tahoma" pitchFamily="34" charset="0"/>
              </a:rPr>
              <a:t>For </a:t>
            </a:r>
            <a:r>
              <a:rPr lang="en-US" sz="2800" dirty="0" smtClean="0">
                <a:solidFill>
                  <a:schemeClr val="tx2">
                    <a:lumMod val="50000"/>
                  </a:schemeClr>
                </a:solidFill>
                <a:latin typeface="Tahoma" pitchFamily="34" charset="0"/>
                <a:cs typeface="Tahoma" pitchFamily="34" charset="0"/>
              </a:rPr>
              <a:t>in the way you judge, you will be judged; and by your standard of measure, it will be measured to you. </a:t>
            </a:r>
            <a:r>
              <a:rPr lang="en-US" sz="2800" dirty="0" smtClean="0">
                <a:solidFill>
                  <a:schemeClr val="tx2">
                    <a:lumMod val="50000"/>
                  </a:schemeClr>
                </a:solidFill>
                <a:latin typeface="Tahoma" pitchFamily="34" charset="0"/>
                <a:cs typeface="Tahoma" pitchFamily="34" charset="0"/>
              </a:rPr>
              <a:t>Why </a:t>
            </a:r>
            <a:r>
              <a:rPr lang="en-US" sz="2800" dirty="0" smtClean="0">
                <a:solidFill>
                  <a:schemeClr val="tx2">
                    <a:lumMod val="50000"/>
                  </a:schemeClr>
                </a:solidFill>
                <a:latin typeface="Tahoma" pitchFamily="34" charset="0"/>
                <a:cs typeface="Tahoma" pitchFamily="34" charset="0"/>
              </a:rPr>
              <a:t>do you look at the speck that is in your brother's eye, but do not notice the log that is in your own eye</a:t>
            </a:r>
            <a:r>
              <a:rPr lang="en-US" sz="2800" dirty="0" smtClean="0">
                <a:solidFill>
                  <a:schemeClr val="tx2">
                    <a:lumMod val="50000"/>
                  </a:schemeClr>
                </a:solidFill>
                <a:latin typeface="Tahoma" pitchFamily="34" charset="0"/>
                <a:cs typeface="Tahoma" pitchFamily="34" charset="0"/>
              </a:rPr>
              <a:t>?” </a:t>
            </a:r>
          </a:p>
          <a:p>
            <a:r>
              <a:rPr lang="en-US" sz="2800" b="1" dirty="0" smtClean="0">
                <a:solidFill>
                  <a:schemeClr val="tx2">
                    <a:lumMod val="50000"/>
                  </a:schemeClr>
                </a:solidFill>
                <a:latin typeface="Tahoma" pitchFamily="34" charset="0"/>
                <a:cs typeface="Tahoma" pitchFamily="34" charset="0"/>
              </a:rPr>
              <a:t>1 </a:t>
            </a:r>
            <a:r>
              <a:rPr lang="en-US" sz="2800" b="1" dirty="0" smtClean="0">
                <a:solidFill>
                  <a:schemeClr val="tx2">
                    <a:lumMod val="50000"/>
                  </a:schemeClr>
                </a:solidFill>
                <a:latin typeface="Tahoma" pitchFamily="34" charset="0"/>
                <a:cs typeface="Tahoma" pitchFamily="34" charset="0"/>
              </a:rPr>
              <a:t>Corinthians </a:t>
            </a:r>
            <a:r>
              <a:rPr lang="en-US" sz="2800" b="1" dirty="0" smtClean="0">
                <a:solidFill>
                  <a:schemeClr val="tx2">
                    <a:lumMod val="50000"/>
                  </a:schemeClr>
                </a:solidFill>
                <a:latin typeface="Tahoma" pitchFamily="34" charset="0"/>
                <a:cs typeface="Tahoma" pitchFamily="34" charset="0"/>
              </a:rPr>
              <a:t>5:11-12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But actually, I wrote to you not to associate with any so-called brother if he is an immoral person, or covetous, or an idolater, or a reviler, or a drunkard, or a swindler—not even to eat with such a one. </a:t>
            </a:r>
            <a:r>
              <a:rPr lang="en-US" sz="2800" dirty="0" smtClean="0">
                <a:solidFill>
                  <a:schemeClr val="tx2">
                    <a:lumMod val="50000"/>
                  </a:schemeClr>
                </a:solidFill>
                <a:latin typeface="Tahoma" pitchFamily="34" charset="0"/>
                <a:cs typeface="Tahoma" pitchFamily="34" charset="0"/>
              </a:rPr>
              <a:t>For </a:t>
            </a:r>
            <a:r>
              <a:rPr lang="en-US" sz="2800" dirty="0" smtClean="0">
                <a:solidFill>
                  <a:schemeClr val="tx2">
                    <a:lumMod val="50000"/>
                  </a:schemeClr>
                </a:solidFill>
                <a:latin typeface="Tahoma" pitchFamily="34" charset="0"/>
                <a:cs typeface="Tahoma" pitchFamily="34" charset="0"/>
              </a:rPr>
              <a:t>what have I to do with judging outsiders? Do you not judge those who are within the church? </a:t>
            </a: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944562"/>
          </a:xfrm>
        </p:spPr>
        <p:txBody>
          <a:bodyPr/>
          <a:lstStyle/>
          <a:p>
            <a:pPr algn="ctr"/>
            <a:r>
              <a:rPr lang="en-US" dirty="0" smtClean="0"/>
              <a:t>THE TWO-FOLD SIN</a:t>
            </a:r>
            <a:endParaRPr lang="en-US" dirty="0"/>
          </a:p>
        </p:txBody>
      </p:sp>
      <p:sp>
        <p:nvSpPr>
          <p:cNvPr id="3" name="Content Placeholder 2"/>
          <p:cNvSpPr>
            <a:spLocks noGrp="1"/>
          </p:cNvSpPr>
          <p:nvPr>
            <p:ph idx="1"/>
          </p:nvPr>
        </p:nvSpPr>
        <p:spPr>
          <a:xfrm>
            <a:off x="914400" y="1295400"/>
            <a:ext cx="8229600" cy="5562600"/>
          </a:xfrm>
        </p:spPr>
        <p:txBody>
          <a:bodyPr>
            <a:normAutofit/>
          </a:bodyPr>
          <a:lstStyle/>
          <a:p>
            <a:pPr marL="596646" indent="-514350">
              <a:buAutoNum type="arabicPeriod"/>
            </a:pPr>
            <a:r>
              <a:rPr lang="en-US" dirty="0" smtClean="0">
                <a:solidFill>
                  <a:schemeClr val="tx2">
                    <a:lumMod val="50000"/>
                  </a:schemeClr>
                </a:solidFill>
                <a:latin typeface="Tahoma" pitchFamily="34" charset="0"/>
                <a:cs typeface="Tahoma" pitchFamily="34" charset="0"/>
              </a:rPr>
              <a:t>Shedding blood – blood-guilty; injustice</a:t>
            </a:r>
          </a:p>
          <a:p>
            <a:pPr marL="596646" indent="-514350">
              <a:buAutoNum type="arabicPeriod"/>
            </a:pPr>
            <a:r>
              <a:rPr lang="en-US" dirty="0" smtClean="0">
                <a:solidFill>
                  <a:schemeClr val="tx2">
                    <a:lumMod val="50000"/>
                  </a:schemeClr>
                </a:solidFill>
                <a:latin typeface="Tahoma" pitchFamily="34" charset="0"/>
                <a:cs typeface="Tahoma" pitchFamily="34" charset="0"/>
              </a:rPr>
              <a:t>Making idols – idol defiled; worship idols made of gold and silver and money</a:t>
            </a:r>
          </a:p>
          <a:p>
            <a:pPr marL="596646" indent="-514350"/>
            <a:r>
              <a:rPr lang="en-US" b="1" dirty="0" smtClean="0">
                <a:solidFill>
                  <a:schemeClr val="tx2">
                    <a:lumMod val="50000"/>
                  </a:schemeClr>
                </a:solidFill>
                <a:latin typeface="Tahoma" pitchFamily="34" charset="0"/>
                <a:cs typeface="Tahoma" pitchFamily="34" charset="0"/>
              </a:rPr>
              <a:t>Ezekiel 22:5 </a:t>
            </a:r>
            <a:r>
              <a:rPr lang="en-US"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Those who are near and those who are far from you will mock you, you of ill repute, full of turmoil</a:t>
            </a:r>
            <a:r>
              <a:rPr lang="en-US" dirty="0" smtClean="0">
                <a:solidFill>
                  <a:schemeClr val="tx2">
                    <a:lumMod val="50000"/>
                  </a:schemeClr>
                </a:solidFill>
                <a:latin typeface="Tahoma" pitchFamily="34" charset="0"/>
                <a:cs typeface="Tahoma" pitchFamily="34" charset="0"/>
              </a:rPr>
              <a:t>.” </a:t>
            </a:r>
          </a:p>
          <a:p>
            <a:pPr marL="596646" indent="-514350"/>
            <a:r>
              <a:rPr lang="en-US" dirty="0" smtClean="0">
                <a:solidFill>
                  <a:schemeClr val="tx2">
                    <a:lumMod val="50000"/>
                  </a:schemeClr>
                </a:solidFill>
                <a:latin typeface="Tahoma" pitchFamily="34" charset="0"/>
                <a:cs typeface="Tahoma" pitchFamily="34" charset="0"/>
              </a:rPr>
              <a:t>Why they would be judged (cause)</a:t>
            </a:r>
          </a:p>
          <a:p>
            <a:pPr marL="596646" indent="-514350"/>
            <a:r>
              <a:rPr lang="en-US" dirty="0" smtClean="0">
                <a:solidFill>
                  <a:schemeClr val="tx2">
                    <a:lumMod val="50000"/>
                  </a:schemeClr>
                </a:solidFill>
                <a:latin typeface="Tahoma" pitchFamily="34" charset="0"/>
                <a:cs typeface="Tahoma" pitchFamily="34" charset="0"/>
              </a:rPr>
              <a:t>Who would judge (means)</a:t>
            </a:r>
          </a:p>
          <a:p>
            <a:pPr marL="596646" indent="-514350"/>
            <a:r>
              <a:rPr lang="en-US" dirty="0" smtClean="0">
                <a:solidFill>
                  <a:schemeClr val="tx2">
                    <a:lumMod val="50000"/>
                  </a:schemeClr>
                </a:solidFill>
                <a:latin typeface="Tahoma" pitchFamily="34" charset="0"/>
                <a:cs typeface="Tahoma" pitchFamily="34" charset="0"/>
              </a:rPr>
              <a:t>Who would be judged (recipients)</a:t>
            </a:r>
          </a:p>
          <a:p>
            <a:pPr marL="596646" indent="-514350">
              <a:buNone/>
            </a:pPr>
            <a:endParaRPr lang="en-US" dirty="0" smtClean="0">
              <a:solidFill>
                <a:schemeClr val="tx2">
                  <a:lumMod val="50000"/>
                </a:schemeClr>
              </a:solidFill>
              <a:latin typeface="Tahoma" pitchFamily="34" charset="0"/>
              <a:cs typeface="Tahoma" pitchFamily="34" charset="0"/>
            </a:endParaRPr>
          </a:p>
          <a:p>
            <a:pPr marL="596646" indent="-514350"/>
            <a:endParaRPr lang="en-US" dirty="0" smtClean="0">
              <a:solidFill>
                <a:schemeClr val="tx2">
                  <a:lumMod val="50000"/>
                </a:schemeClr>
              </a:solidFill>
              <a:latin typeface="Tahoma" pitchFamily="34" charset="0"/>
              <a:cs typeface="Tahoma" pitchFamily="34" charset="0"/>
            </a:endParaRPr>
          </a:p>
          <a:p>
            <a:pPr marL="596646" indent="-514350"/>
            <a:endParaRPr lang="en-US" dirty="0" smtClean="0">
              <a:solidFill>
                <a:schemeClr val="tx2">
                  <a:lumMod val="50000"/>
                </a:schemeClr>
              </a:solidFill>
              <a:latin typeface="Tahoma" pitchFamily="34" charset="0"/>
              <a:cs typeface="Tahoma" pitchFamily="34" charset="0"/>
            </a:endParaRPr>
          </a:p>
          <a:p>
            <a:pPr marL="596646" indent="-514350"/>
            <a:endParaRPr lang="en-US" dirty="0" smtClean="0">
              <a:solidFill>
                <a:schemeClr val="tx2">
                  <a:lumMod val="50000"/>
                </a:schemeClr>
              </a:solidFill>
              <a:latin typeface="Tahoma" pitchFamily="34" charset="0"/>
              <a:cs typeface="Tahoma" pitchFamily="34" charset="0"/>
            </a:endParaRPr>
          </a:p>
          <a:p>
            <a:pPr marL="596646" indent="-514350"/>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90600"/>
          </a:xfrm>
        </p:spPr>
        <p:txBody>
          <a:bodyPr>
            <a:normAutofit fontScale="90000"/>
          </a:bodyPr>
          <a:lstStyle/>
          <a:p>
            <a:pPr algn="ctr"/>
            <a:r>
              <a:rPr lang="en-US" dirty="0" smtClean="0"/>
              <a:t>SHEDDING INNOCENT BLOOD</a:t>
            </a:r>
            <a:endParaRPr lang="en-US" dirty="0"/>
          </a:p>
        </p:txBody>
      </p:sp>
      <p:sp>
        <p:nvSpPr>
          <p:cNvPr id="3" name="Content Placeholder 2"/>
          <p:cNvSpPr>
            <a:spLocks noGrp="1"/>
          </p:cNvSpPr>
          <p:nvPr>
            <p:ph idx="1"/>
          </p:nvPr>
        </p:nvSpPr>
        <p:spPr>
          <a:xfrm>
            <a:off x="914400" y="1066800"/>
            <a:ext cx="8229600" cy="5791200"/>
          </a:xfrm>
        </p:spPr>
        <p:txBody>
          <a:bodyPr>
            <a:noAutofit/>
          </a:bodyPr>
          <a:lstStyle/>
          <a:p>
            <a:pPr>
              <a:lnSpc>
                <a:spcPct val="88000"/>
              </a:lnSpc>
              <a:spcBef>
                <a:spcPts val="300"/>
              </a:spcBef>
            </a:pPr>
            <a:r>
              <a:rPr lang="en-US" sz="2800" dirty="0" smtClean="0">
                <a:solidFill>
                  <a:schemeClr val="tx2">
                    <a:lumMod val="50000"/>
                  </a:schemeClr>
                </a:solidFill>
                <a:latin typeface="Tahoma" pitchFamily="34" charset="0"/>
                <a:cs typeface="Tahoma" pitchFamily="34" charset="0"/>
              </a:rPr>
              <a:t>The death of children sacrificed to </a:t>
            </a:r>
            <a:r>
              <a:rPr lang="en-US" sz="2800" dirty="0" err="1" smtClean="0">
                <a:solidFill>
                  <a:schemeClr val="tx2">
                    <a:lumMod val="50000"/>
                  </a:schemeClr>
                </a:solidFill>
                <a:latin typeface="Tahoma" pitchFamily="34" charset="0"/>
                <a:cs typeface="Tahoma" pitchFamily="34" charset="0"/>
              </a:rPr>
              <a:t>Molech</a:t>
            </a:r>
            <a:endParaRPr lang="en-US" sz="2800" dirty="0" smtClean="0">
              <a:solidFill>
                <a:schemeClr val="tx2">
                  <a:lumMod val="50000"/>
                </a:schemeClr>
              </a:solidFill>
              <a:latin typeface="Tahoma" pitchFamily="34" charset="0"/>
              <a:cs typeface="Tahoma" pitchFamily="34" charset="0"/>
            </a:endParaRPr>
          </a:p>
          <a:p>
            <a:pPr>
              <a:lnSpc>
                <a:spcPct val="88000"/>
              </a:lnSpc>
              <a:spcBef>
                <a:spcPts val="300"/>
              </a:spcBef>
            </a:pPr>
            <a:r>
              <a:rPr lang="en-US" sz="2800" dirty="0" smtClean="0">
                <a:latin typeface="Tahoma" pitchFamily="34" charset="0"/>
                <a:cs typeface="Tahoma" pitchFamily="34" charset="0"/>
              </a:rPr>
              <a:t>The officials in Jerusalem were accepting bribes and condemning innocent people to death so that others could claim their </a:t>
            </a:r>
            <a:r>
              <a:rPr lang="en-US" sz="2800" dirty="0" smtClean="0">
                <a:latin typeface="Tahoma" pitchFamily="34" charset="0"/>
                <a:cs typeface="Tahoma" pitchFamily="34" charset="0"/>
              </a:rPr>
              <a:t>property</a:t>
            </a:r>
          </a:p>
          <a:p>
            <a:pPr>
              <a:lnSpc>
                <a:spcPct val="88000"/>
              </a:lnSpc>
              <a:spcBef>
                <a:spcPts val="300"/>
              </a:spcBef>
            </a:pPr>
            <a:r>
              <a:rPr lang="en-US" sz="2800" b="1" dirty="0" smtClean="0">
                <a:latin typeface="Tahoma" pitchFamily="34" charset="0"/>
                <a:cs typeface="Tahoma" pitchFamily="34" charset="0"/>
              </a:rPr>
              <a:t>Amos 5:12-13 </a:t>
            </a:r>
            <a:r>
              <a:rPr lang="en-US" sz="2800" dirty="0" smtClean="0">
                <a:latin typeface="Tahoma" pitchFamily="34" charset="0"/>
                <a:cs typeface="Tahoma" pitchFamily="34" charset="0"/>
              </a:rPr>
              <a:t>For </a:t>
            </a:r>
            <a:r>
              <a:rPr lang="en-US" sz="2800" dirty="0" smtClean="0">
                <a:latin typeface="Tahoma" pitchFamily="34" charset="0"/>
                <a:cs typeface="Tahoma" pitchFamily="34" charset="0"/>
              </a:rPr>
              <a:t>I know your transgressions are many and your sins are great</a:t>
            </a:r>
            <a:r>
              <a:rPr lang="en-US" sz="2800" dirty="0" smtClean="0">
                <a:latin typeface="Tahoma" pitchFamily="34" charset="0"/>
                <a:cs typeface="Tahoma" pitchFamily="34" charset="0"/>
              </a:rPr>
              <a:t>, you </a:t>
            </a:r>
            <a:r>
              <a:rPr lang="en-US" sz="2800" dirty="0" smtClean="0">
                <a:latin typeface="Tahoma" pitchFamily="34" charset="0"/>
                <a:cs typeface="Tahoma" pitchFamily="34" charset="0"/>
              </a:rPr>
              <a:t>who distress the righteous and accept </a:t>
            </a:r>
            <a:r>
              <a:rPr lang="en-US" sz="2800" dirty="0" smtClean="0">
                <a:latin typeface="Tahoma" pitchFamily="34" charset="0"/>
                <a:cs typeface="Tahoma" pitchFamily="34" charset="0"/>
              </a:rPr>
              <a:t>bribes and </a:t>
            </a:r>
            <a:r>
              <a:rPr lang="en-US" sz="2800" dirty="0" smtClean="0">
                <a:latin typeface="Tahoma" pitchFamily="34" charset="0"/>
                <a:cs typeface="Tahoma" pitchFamily="34" charset="0"/>
              </a:rPr>
              <a:t>turn aside the poor in the gate. </a:t>
            </a:r>
            <a:r>
              <a:rPr lang="en-US" sz="2800" dirty="0" smtClean="0">
                <a:latin typeface="Tahoma" pitchFamily="34" charset="0"/>
                <a:cs typeface="Tahoma" pitchFamily="34" charset="0"/>
              </a:rPr>
              <a:t> Therefore </a:t>
            </a:r>
            <a:r>
              <a:rPr lang="en-US" sz="2800" dirty="0" smtClean="0">
                <a:latin typeface="Tahoma" pitchFamily="34" charset="0"/>
                <a:cs typeface="Tahoma" pitchFamily="34" charset="0"/>
              </a:rPr>
              <a:t>at such a time the prudent person keeps silent, for it is an evil time</a:t>
            </a:r>
            <a:r>
              <a:rPr lang="en-US" sz="2800" dirty="0" smtClean="0">
                <a:latin typeface="Tahoma" pitchFamily="34" charset="0"/>
                <a:cs typeface="Tahoma" pitchFamily="34" charset="0"/>
              </a:rPr>
              <a:t>.</a:t>
            </a:r>
          </a:p>
          <a:p>
            <a:pPr>
              <a:lnSpc>
                <a:spcPct val="88000"/>
              </a:lnSpc>
              <a:spcBef>
                <a:spcPts val="300"/>
              </a:spcBef>
            </a:pPr>
            <a:r>
              <a:rPr lang="en-US" sz="2800" dirty="0" smtClean="0">
                <a:latin typeface="Tahoma" pitchFamily="34" charset="0"/>
                <a:cs typeface="Tahoma" pitchFamily="34" charset="0"/>
              </a:rPr>
              <a:t>This is the same thing that Ahab and Jezebel had done in the northern kingdom (1 Kings 21)</a:t>
            </a:r>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t>THE PAGAN’S RESPONSE</a:t>
            </a:r>
            <a:endParaRPr lang="en-US" dirty="0"/>
          </a:p>
        </p:txBody>
      </p:sp>
      <p:sp>
        <p:nvSpPr>
          <p:cNvPr id="3" name="Content Placeholder 2"/>
          <p:cNvSpPr>
            <a:spLocks noGrp="1"/>
          </p:cNvSpPr>
          <p:nvPr>
            <p:ph idx="1"/>
          </p:nvPr>
        </p:nvSpPr>
        <p:spPr>
          <a:xfrm>
            <a:off x="914400" y="1447800"/>
            <a:ext cx="8229600" cy="5410200"/>
          </a:xfrm>
        </p:spPr>
        <p:txBody>
          <a:bodyPr>
            <a:normAutofit lnSpcReduction="10000"/>
          </a:bodyPr>
          <a:lstStyle/>
          <a:p>
            <a:r>
              <a:rPr lang="en-US" sz="2800" dirty="0" smtClean="0">
                <a:latin typeface="Tahoma" pitchFamily="34" charset="0"/>
                <a:cs typeface="Tahoma" pitchFamily="34" charset="0"/>
              </a:rPr>
              <a:t>So evil was the judicial system in Jerusalem that the Gentile nations heard about it </a:t>
            </a:r>
            <a:endParaRPr lang="en-US" sz="2800" dirty="0" smtClean="0">
              <a:latin typeface="Tahoma" pitchFamily="34" charset="0"/>
              <a:cs typeface="Tahoma" pitchFamily="34" charset="0"/>
            </a:endParaRPr>
          </a:p>
          <a:p>
            <a:r>
              <a:rPr lang="en-US" sz="2800" b="1" dirty="0" smtClean="0">
                <a:latin typeface="Tahoma" pitchFamily="34" charset="0"/>
                <a:cs typeface="Tahoma" pitchFamily="34" charset="0"/>
              </a:rPr>
              <a:t>Ezekiel 22:5 </a:t>
            </a:r>
            <a:r>
              <a:rPr lang="en-US" sz="2800" dirty="0" smtClean="0">
                <a:latin typeface="Tahoma" pitchFamily="34" charset="0"/>
                <a:cs typeface="Tahoma" pitchFamily="34" charset="0"/>
              </a:rPr>
              <a:t>“Those </a:t>
            </a:r>
            <a:r>
              <a:rPr lang="en-US" sz="2800" dirty="0" smtClean="0">
                <a:latin typeface="Tahoma" pitchFamily="34" charset="0"/>
                <a:cs typeface="Tahoma" pitchFamily="34" charset="0"/>
              </a:rPr>
              <a:t>who are near and those who are far from you will mock you, you of ill repute, full of turmoil</a:t>
            </a:r>
            <a:r>
              <a:rPr lang="en-US" sz="2800" dirty="0" smtClean="0">
                <a:latin typeface="Tahoma" pitchFamily="34" charset="0"/>
                <a:cs typeface="Tahoma" pitchFamily="34" charset="0"/>
              </a:rPr>
              <a:t>.” </a:t>
            </a:r>
          </a:p>
          <a:p>
            <a:r>
              <a:rPr lang="en-US" sz="2800" dirty="0" smtClean="0">
                <a:latin typeface="Tahoma" pitchFamily="34" charset="0"/>
                <a:cs typeface="Tahoma" pitchFamily="34" charset="0"/>
              </a:rPr>
              <a:t>INJUSTICE, ABUSE OF POWER</a:t>
            </a:r>
          </a:p>
          <a:p>
            <a:r>
              <a:rPr lang="en-US" sz="2800" dirty="0" smtClean="0">
                <a:latin typeface="Tahoma" pitchFamily="34" charset="0"/>
                <a:cs typeface="Tahoma" pitchFamily="34" charset="0"/>
              </a:rPr>
              <a:t>Judgment for Judah; judgment in our time </a:t>
            </a:r>
          </a:p>
          <a:p>
            <a:r>
              <a:rPr lang="en-US" sz="2800" b="1" dirty="0" smtClean="0">
                <a:latin typeface="Tahoma" pitchFamily="34" charset="0"/>
                <a:cs typeface="Tahoma" pitchFamily="34" charset="0"/>
              </a:rPr>
              <a:t>2 Peter 3:10 </a:t>
            </a:r>
            <a:r>
              <a:rPr lang="en-US" sz="2800" dirty="0" smtClean="0">
                <a:latin typeface="Tahoma" pitchFamily="34" charset="0"/>
                <a:cs typeface="Tahoma" pitchFamily="34" charset="0"/>
              </a:rPr>
              <a:t>But </a:t>
            </a:r>
            <a:r>
              <a:rPr lang="en-US" sz="2800" dirty="0" smtClean="0">
                <a:latin typeface="Tahoma" pitchFamily="34" charset="0"/>
                <a:cs typeface="Tahoma" pitchFamily="34" charset="0"/>
              </a:rPr>
              <a:t>the day of the Lord will come like a thief, in which the heavens will pass away with a roar and the elements will be destroyed with intense heat, and the earth and its works will be burned up. </a:t>
            </a: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ABUSE OF PEOPLE</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447800"/>
            <a:ext cx="8229600" cy="5410200"/>
          </a:xfrm>
        </p:spPr>
        <p:txBody>
          <a:bodyPr>
            <a:normAutofit/>
          </a:bodyPr>
          <a:lstStyle/>
          <a:p>
            <a:r>
              <a:rPr lang="en-US" sz="2800" dirty="0" smtClean="0">
                <a:solidFill>
                  <a:schemeClr val="tx2">
                    <a:lumMod val="50000"/>
                  </a:schemeClr>
                </a:solidFill>
                <a:latin typeface="Tahoma" pitchFamily="34" charset="0"/>
                <a:cs typeface="Tahoma" pitchFamily="34" charset="0"/>
              </a:rPr>
              <a:t>Parents, widows, aliens, orphans</a:t>
            </a:r>
          </a:p>
          <a:p>
            <a:r>
              <a:rPr lang="en-US" sz="2800" b="1" dirty="0" smtClean="0">
                <a:solidFill>
                  <a:schemeClr val="tx2">
                    <a:lumMod val="50000"/>
                  </a:schemeClr>
                </a:solidFill>
                <a:latin typeface="Tahoma" pitchFamily="34" charset="0"/>
                <a:cs typeface="Tahoma" pitchFamily="34" charset="0"/>
              </a:rPr>
              <a:t>Ezekiel 22:7 </a:t>
            </a:r>
            <a:r>
              <a:rPr lang="en-US" sz="2800" b="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They </a:t>
            </a:r>
            <a:r>
              <a:rPr lang="en-US" sz="2800" dirty="0" smtClean="0">
                <a:solidFill>
                  <a:schemeClr val="tx2">
                    <a:lumMod val="50000"/>
                  </a:schemeClr>
                </a:solidFill>
                <a:latin typeface="Tahoma" pitchFamily="34" charset="0"/>
                <a:cs typeface="Tahoma" pitchFamily="34" charset="0"/>
              </a:rPr>
              <a:t>have treated father and mother lightly within you. The alien they have oppressed in your midst; the fatherless and the widow they have wronged in you</a:t>
            </a:r>
            <a:r>
              <a:rPr lang="en-US" sz="2800" dirty="0" smtClean="0">
                <a:solidFill>
                  <a:schemeClr val="tx2">
                    <a:lumMod val="50000"/>
                  </a:schemeClr>
                </a:solidFill>
                <a:latin typeface="Tahoma" pitchFamily="34" charset="0"/>
                <a:cs typeface="Tahoma" pitchFamily="34" charset="0"/>
              </a:rPr>
              <a:t>.” </a:t>
            </a:r>
          </a:p>
          <a:p>
            <a:r>
              <a:rPr lang="en-US" sz="2800" dirty="0" smtClean="0">
                <a:solidFill>
                  <a:schemeClr val="tx2">
                    <a:lumMod val="50000"/>
                  </a:schemeClr>
                </a:solidFill>
                <a:latin typeface="Tahoma" pitchFamily="34" charset="0"/>
                <a:cs typeface="Tahoma" pitchFamily="34" charset="0"/>
              </a:rPr>
              <a:t>Oppressed: </a:t>
            </a:r>
            <a:r>
              <a:rPr lang="en-US" sz="2800" i="1" dirty="0" err="1" smtClean="0">
                <a:solidFill>
                  <a:schemeClr val="tx2">
                    <a:lumMod val="50000"/>
                  </a:schemeClr>
                </a:solidFill>
                <a:latin typeface="Tahoma" pitchFamily="34" charset="0"/>
                <a:cs typeface="Tahoma" pitchFamily="34" charset="0"/>
              </a:rPr>
              <a:t>asah</a:t>
            </a:r>
            <a:r>
              <a:rPr lang="en-US" sz="2800" i="1" dirty="0" smtClean="0">
                <a:solidFill>
                  <a:schemeClr val="tx2">
                    <a:lumMod val="50000"/>
                  </a:schemeClr>
                </a:solidFill>
                <a:latin typeface="Tahoma" pitchFamily="34" charset="0"/>
                <a:cs typeface="Tahoma" pitchFamily="34" charset="0"/>
              </a:rPr>
              <a:t> </a:t>
            </a:r>
            <a:r>
              <a:rPr lang="en-US" sz="2800" i="1" dirty="0" err="1" smtClean="0">
                <a:solidFill>
                  <a:schemeClr val="tx2">
                    <a:lumMod val="50000"/>
                  </a:schemeClr>
                </a:solidFill>
                <a:latin typeface="Tahoma" pitchFamily="34" charset="0"/>
                <a:cs typeface="Tahoma" pitchFamily="34" charset="0"/>
              </a:rPr>
              <a:t>oseq</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extorted</a:t>
            </a:r>
          </a:p>
          <a:p>
            <a:r>
              <a:rPr lang="en-US" sz="2800" dirty="0" smtClean="0">
                <a:solidFill>
                  <a:schemeClr val="tx2">
                    <a:lumMod val="50000"/>
                  </a:schemeClr>
                </a:solidFill>
                <a:latin typeface="Tahoma" pitchFamily="34" charset="0"/>
                <a:cs typeface="Tahoma" pitchFamily="34" charset="0"/>
              </a:rPr>
              <a:t>Wronged: </a:t>
            </a:r>
            <a:r>
              <a:rPr lang="en-US" sz="2800" i="1" dirty="0" err="1" smtClean="0">
                <a:solidFill>
                  <a:schemeClr val="tx2">
                    <a:lumMod val="50000"/>
                  </a:schemeClr>
                </a:solidFill>
                <a:latin typeface="Tahoma" pitchFamily="34" charset="0"/>
                <a:cs typeface="Tahoma" pitchFamily="34" charset="0"/>
              </a:rPr>
              <a:t>yanah</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to rage or be violent</a:t>
            </a:r>
          </a:p>
          <a:p>
            <a:r>
              <a:rPr lang="en-US" sz="2800" dirty="0" smtClean="0">
                <a:solidFill>
                  <a:schemeClr val="tx2">
                    <a:lumMod val="50000"/>
                  </a:schemeClr>
                </a:solidFill>
                <a:latin typeface="Tahoma" pitchFamily="34" charset="0"/>
                <a:cs typeface="Tahoma" pitchFamily="34" charset="0"/>
              </a:rPr>
              <a:t>The rulers are singled out because they are responsible for the direction of the nation</a:t>
            </a:r>
          </a:p>
          <a:p>
            <a:r>
              <a:rPr lang="en-US" sz="2800" dirty="0" smtClean="0">
                <a:solidFill>
                  <a:schemeClr val="tx2">
                    <a:lumMod val="50000"/>
                  </a:schemeClr>
                </a:solidFill>
                <a:latin typeface="Tahoma" pitchFamily="34" charset="0"/>
                <a:cs typeface="Tahoma" pitchFamily="34" charset="0"/>
              </a:rPr>
              <a:t>The abuse seems to have stemmed largely from greed ; dishonest gain and bloodshed</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868362"/>
          </a:xfrm>
        </p:spPr>
        <p:txBody>
          <a:bodyPr/>
          <a:lstStyle/>
          <a:p>
            <a:pPr algn="ctr"/>
            <a:r>
              <a:rPr lang="en-US" dirty="0" smtClean="0">
                <a:latin typeface="Tahoma" pitchFamily="34" charset="0"/>
                <a:cs typeface="Tahoma" pitchFamily="34" charset="0"/>
              </a:rPr>
              <a:t>IDOLATRY OF PROPHETS</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219200"/>
            <a:ext cx="8153400" cy="5638800"/>
          </a:xfrm>
        </p:spPr>
        <p:txBody>
          <a:bodyPr>
            <a:normAutofit/>
          </a:bodyPr>
          <a:lstStyle/>
          <a:p>
            <a:r>
              <a:rPr lang="en-US" sz="2800" dirty="0" smtClean="0">
                <a:solidFill>
                  <a:schemeClr val="bg2">
                    <a:lumMod val="10000"/>
                  </a:schemeClr>
                </a:solidFill>
                <a:latin typeface="Tahoma" pitchFamily="34" charset="0"/>
                <a:cs typeface="Tahoma" pitchFamily="34" charset="0"/>
              </a:rPr>
              <a:t>They have eaten in the mountain shrines</a:t>
            </a:r>
          </a:p>
          <a:p>
            <a:r>
              <a:rPr lang="en-US" sz="2800" b="1" dirty="0" smtClean="0">
                <a:solidFill>
                  <a:schemeClr val="bg2">
                    <a:lumMod val="10000"/>
                  </a:schemeClr>
                </a:solidFill>
                <a:latin typeface="Tahoma" pitchFamily="34" charset="0"/>
                <a:cs typeface="Tahoma" pitchFamily="34" charset="0"/>
              </a:rPr>
              <a:t>Ezekiel 22:25 </a:t>
            </a:r>
            <a:r>
              <a:rPr lang="en-US" sz="2800" dirty="0" smtClean="0">
                <a:solidFill>
                  <a:schemeClr val="bg2">
                    <a:lumMod val="10000"/>
                  </a:schemeClr>
                </a:solidFill>
                <a:latin typeface="Tahoma" pitchFamily="34" charset="0"/>
                <a:cs typeface="Tahoma" pitchFamily="34" charset="0"/>
              </a:rPr>
              <a:t>“There </a:t>
            </a:r>
            <a:r>
              <a:rPr lang="en-US" sz="2800" dirty="0" smtClean="0">
                <a:solidFill>
                  <a:schemeClr val="bg2">
                    <a:lumMod val="10000"/>
                  </a:schemeClr>
                </a:solidFill>
                <a:latin typeface="Tahoma" pitchFamily="34" charset="0"/>
                <a:cs typeface="Tahoma" pitchFamily="34" charset="0"/>
              </a:rPr>
              <a:t>is a conspiracy of her prophets in her midst like a roaring lion tearing the prey. They have devoured lives; they have taken treasure and precious things; they have made many widows in the midst of her</a:t>
            </a:r>
            <a:r>
              <a:rPr lang="en-US" sz="2800" dirty="0" smtClean="0">
                <a:solidFill>
                  <a:schemeClr val="bg2">
                    <a:lumMod val="10000"/>
                  </a:schemeClr>
                </a:solidFill>
                <a:latin typeface="Tahoma" pitchFamily="34" charset="0"/>
                <a:cs typeface="Tahoma" pitchFamily="34" charset="0"/>
              </a:rPr>
              <a:t>.” </a:t>
            </a:r>
          </a:p>
          <a:p>
            <a:r>
              <a:rPr lang="en-US" sz="2800" b="1" dirty="0" smtClean="0">
                <a:solidFill>
                  <a:schemeClr val="bg2">
                    <a:lumMod val="10000"/>
                  </a:schemeClr>
                </a:solidFill>
                <a:latin typeface="Tahoma" pitchFamily="34" charset="0"/>
                <a:cs typeface="Tahoma" pitchFamily="34" charset="0"/>
              </a:rPr>
              <a:t>Ezekiel 22:28 </a:t>
            </a:r>
            <a:r>
              <a:rPr lang="en-US" sz="2800" dirty="0" smtClean="0">
                <a:solidFill>
                  <a:schemeClr val="bg2">
                    <a:lumMod val="10000"/>
                  </a:schemeClr>
                </a:solidFill>
                <a:latin typeface="Tahoma" pitchFamily="34" charset="0"/>
                <a:cs typeface="Tahoma" pitchFamily="34" charset="0"/>
              </a:rPr>
              <a:t>“Her </a:t>
            </a:r>
            <a:r>
              <a:rPr lang="en-US" sz="2800" dirty="0" smtClean="0">
                <a:solidFill>
                  <a:schemeClr val="bg2">
                    <a:lumMod val="10000"/>
                  </a:schemeClr>
                </a:solidFill>
                <a:latin typeface="Tahoma" pitchFamily="34" charset="0"/>
                <a:cs typeface="Tahoma" pitchFamily="34" charset="0"/>
              </a:rPr>
              <a:t>prophets have smeared whitewash for them, seeing false visions and divining lies for them, saying, 'Thus says the Lord God,' when the Lord has not spoken</a:t>
            </a:r>
            <a:r>
              <a:rPr lang="en-US" sz="2800" dirty="0" smtClean="0">
                <a:solidFill>
                  <a:schemeClr val="bg2">
                    <a:lumMod val="10000"/>
                  </a:schemeClr>
                </a:solidFill>
                <a:latin typeface="Tahoma" pitchFamily="34" charset="0"/>
                <a:cs typeface="Tahoma" pitchFamily="34" charset="0"/>
              </a:rPr>
              <a:t>.” </a:t>
            </a:r>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lstStyle/>
          <a:p>
            <a:pPr algn="ctr"/>
            <a:r>
              <a:rPr lang="en-US" dirty="0" smtClean="0"/>
              <a:t>IDOLATRY OF PRIESTS</a:t>
            </a:r>
            <a:endParaRPr lang="en-US" dirty="0"/>
          </a:p>
        </p:txBody>
      </p:sp>
      <p:sp>
        <p:nvSpPr>
          <p:cNvPr id="3" name="Content Placeholder 2"/>
          <p:cNvSpPr>
            <a:spLocks noGrp="1"/>
          </p:cNvSpPr>
          <p:nvPr>
            <p:ph idx="1"/>
          </p:nvPr>
        </p:nvSpPr>
        <p:spPr>
          <a:xfrm>
            <a:off x="914400" y="1447800"/>
            <a:ext cx="8229600" cy="5410200"/>
          </a:xfrm>
        </p:spPr>
        <p:txBody>
          <a:bodyPr>
            <a:normAutofit/>
          </a:bodyPr>
          <a:lstStyle/>
          <a:p>
            <a:r>
              <a:rPr lang="en-US" sz="2800" b="1" dirty="0" smtClean="0">
                <a:solidFill>
                  <a:schemeClr val="bg2">
                    <a:lumMod val="10000"/>
                  </a:schemeClr>
                </a:solidFill>
                <a:latin typeface="Tahoma" pitchFamily="34" charset="0"/>
                <a:cs typeface="Tahoma" pitchFamily="34" charset="0"/>
              </a:rPr>
              <a:t>Ezekiel 22:26  </a:t>
            </a:r>
            <a:r>
              <a:rPr lang="en-US" sz="2800" dirty="0" smtClean="0">
                <a:solidFill>
                  <a:schemeClr val="bg2">
                    <a:lumMod val="10000"/>
                  </a:schemeClr>
                </a:solidFill>
                <a:latin typeface="Tahoma" pitchFamily="34" charset="0"/>
                <a:cs typeface="Tahoma" pitchFamily="34" charset="0"/>
              </a:rPr>
              <a:t>“Her priests have done violence to My law and have profaned My holy things; they have made no distinction between the holy and the profane, and they have not taught the difference between the unclean and the clean; and they hide their eyes from My </a:t>
            </a:r>
            <a:r>
              <a:rPr lang="en-US" sz="2800" dirty="0" err="1" smtClean="0">
                <a:solidFill>
                  <a:schemeClr val="bg2">
                    <a:lumMod val="10000"/>
                  </a:schemeClr>
                </a:solidFill>
                <a:latin typeface="Tahoma" pitchFamily="34" charset="0"/>
                <a:cs typeface="Tahoma" pitchFamily="34" charset="0"/>
              </a:rPr>
              <a:t>sabbaths</a:t>
            </a:r>
            <a:r>
              <a:rPr lang="en-US" sz="2800" dirty="0" smtClean="0">
                <a:solidFill>
                  <a:schemeClr val="bg2">
                    <a:lumMod val="10000"/>
                  </a:schemeClr>
                </a:solidFill>
                <a:latin typeface="Tahoma" pitchFamily="34" charset="0"/>
                <a:cs typeface="Tahoma" pitchFamily="34" charset="0"/>
              </a:rPr>
              <a:t>, and I am profaned among them.” </a:t>
            </a:r>
            <a:endParaRPr lang="en-US" sz="2800" dirty="0" smtClean="0">
              <a:solidFill>
                <a:schemeClr val="bg2">
                  <a:lumMod val="10000"/>
                </a:schemeClr>
              </a:solidFill>
              <a:latin typeface="Tahoma" pitchFamily="34" charset="0"/>
              <a:cs typeface="Tahoma" pitchFamily="34" charset="0"/>
            </a:endParaRPr>
          </a:p>
          <a:p>
            <a:r>
              <a:rPr lang="en-US" sz="2800" b="1" dirty="0" smtClean="0">
                <a:solidFill>
                  <a:schemeClr val="bg2">
                    <a:lumMod val="10000"/>
                  </a:schemeClr>
                </a:solidFill>
                <a:latin typeface="Tahoma" pitchFamily="34" charset="0"/>
                <a:cs typeface="Tahoma" pitchFamily="34" charset="0"/>
              </a:rPr>
              <a:t>2 </a:t>
            </a:r>
            <a:r>
              <a:rPr lang="en-US" sz="2800" b="1" dirty="0" smtClean="0">
                <a:solidFill>
                  <a:schemeClr val="bg2">
                    <a:lumMod val="10000"/>
                  </a:schemeClr>
                </a:solidFill>
                <a:latin typeface="Tahoma" pitchFamily="34" charset="0"/>
                <a:cs typeface="Tahoma" pitchFamily="34" charset="0"/>
              </a:rPr>
              <a:t>Chronicles 36:21</a:t>
            </a:r>
            <a:r>
              <a:rPr lang="en-US" sz="2800" dirty="0" smtClean="0">
                <a:solidFill>
                  <a:schemeClr val="bg2">
                    <a:lumMod val="10000"/>
                  </a:schemeClr>
                </a:solidFill>
                <a:latin typeface="Tahoma" pitchFamily="34" charset="0"/>
                <a:cs typeface="Tahoma" pitchFamily="34" charset="0"/>
              </a:rPr>
              <a:t>….to </a:t>
            </a:r>
            <a:r>
              <a:rPr lang="en-US" sz="2800" dirty="0" smtClean="0">
                <a:solidFill>
                  <a:schemeClr val="bg2">
                    <a:lumMod val="10000"/>
                  </a:schemeClr>
                </a:solidFill>
                <a:latin typeface="Tahoma" pitchFamily="34" charset="0"/>
                <a:cs typeface="Tahoma" pitchFamily="34" charset="0"/>
              </a:rPr>
              <a:t>fulfill the word of the Lord by the mouth of Jeremiah, until the land had enjoyed its </a:t>
            </a:r>
            <a:r>
              <a:rPr lang="en-US" sz="2800" dirty="0" err="1" smtClean="0">
                <a:solidFill>
                  <a:schemeClr val="bg2">
                    <a:lumMod val="10000"/>
                  </a:schemeClr>
                </a:solidFill>
                <a:latin typeface="Tahoma" pitchFamily="34" charset="0"/>
                <a:cs typeface="Tahoma" pitchFamily="34" charset="0"/>
              </a:rPr>
              <a:t>sabbaths</a:t>
            </a:r>
            <a:r>
              <a:rPr lang="en-US" sz="2800" dirty="0" smtClean="0">
                <a:solidFill>
                  <a:schemeClr val="bg2">
                    <a:lumMod val="10000"/>
                  </a:schemeClr>
                </a:solidFill>
                <a:latin typeface="Tahoma" pitchFamily="34" charset="0"/>
                <a:cs typeface="Tahoma" pitchFamily="34" charset="0"/>
              </a:rPr>
              <a:t>. All the days of its desolation it kept </a:t>
            </a:r>
            <a:r>
              <a:rPr lang="en-US" sz="2800" dirty="0" err="1" smtClean="0">
                <a:solidFill>
                  <a:schemeClr val="bg2">
                    <a:lumMod val="10000"/>
                  </a:schemeClr>
                </a:solidFill>
                <a:latin typeface="Tahoma" pitchFamily="34" charset="0"/>
                <a:cs typeface="Tahoma" pitchFamily="34" charset="0"/>
              </a:rPr>
              <a:t>sabbath</a:t>
            </a:r>
            <a:r>
              <a:rPr lang="en-US" sz="2800" dirty="0" smtClean="0">
                <a:solidFill>
                  <a:schemeClr val="bg2">
                    <a:lumMod val="10000"/>
                  </a:schemeClr>
                </a:solidFill>
                <a:latin typeface="Tahoma" pitchFamily="34" charset="0"/>
                <a:cs typeface="Tahoma" pitchFamily="34" charset="0"/>
              </a:rPr>
              <a:t> until seventy years were complete</a:t>
            </a:r>
            <a:r>
              <a:rPr lang="en-US" sz="2800" dirty="0" smtClean="0">
                <a:solidFill>
                  <a:schemeClr val="bg2">
                    <a:lumMod val="10000"/>
                  </a:schemeClr>
                </a:solidFill>
                <a:latin typeface="Tahoma" pitchFamily="34" charset="0"/>
                <a:cs typeface="Tahoma" pitchFamily="34" charset="0"/>
              </a:rPr>
              <a:t>.</a:t>
            </a:r>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a:solidFill>
                <a:schemeClr val="bg2">
                  <a:lumMod val="1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en-US" dirty="0" smtClean="0">
                <a:latin typeface="Tahoma" pitchFamily="34" charset="0"/>
                <a:cs typeface="Tahoma" pitchFamily="34" charset="0"/>
              </a:rPr>
              <a:t>IDOLATRY OF THE RULING CLASS</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fontScale="85000" lnSpcReduction="20000"/>
          </a:bodyPr>
          <a:lstStyle/>
          <a:p>
            <a:r>
              <a:rPr lang="en-US" b="1" dirty="0" smtClean="0">
                <a:solidFill>
                  <a:schemeClr val="bg2">
                    <a:lumMod val="10000"/>
                  </a:schemeClr>
                </a:solidFill>
                <a:latin typeface="Tahoma" pitchFamily="34" charset="0"/>
                <a:cs typeface="Tahoma" pitchFamily="34" charset="0"/>
              </a:rPr>
              <a:t>Ezekiel 22:27 </a:t>
            </a:r>
            <a:r>
              <a:rPr lang="en-US" dirty="0" smtClean="0">
                <a:solidFill>
                  <a:schemeClr val="bg2">
                    <a:lumMod val="10000"/>
                  </a:schemeClr>
                </a:solidFill>
                <a:latin typeface="Tahoma" pitchFamily="34" charset="0"/>
                <a:cs typeface="Tahoma" pitchFamily="34" charset="0"/>
              </a:rPr>
              <a:t>“Her </a:t>
            </a:r>
            <a:r>
              <a:rPr lang="en-US" dirty="0" smtClean="0">
                <a:solidFill>
                  <a:schemeClr val="bg2">
                    <a:lumMod val="10000"/>
                  </a:schemeClr>
                </a:solidFill>
                <a:latin typeface="Tahoma" pitchFamily="34" charset="0"/>
                <a:cs typeface="Tahoma" pitchFamily="34" charset="0"/>
              </a:rPr>
              <a:t>princes within her are like wolves tearing the prey, by shedding blood and destroying lives in order to get dishonest gain</a:t>
            </a:r>
            <a:r>
              <a:rPr lang="en-US" dirty="0" smtClean="0">
                <a:solidFill>
                  <a:schemeClr val="bg2">
                    <a:lumMod val="10000"/>
                  </a:schemeClr>
                </a:solidFill>
                <a:latin typeface="Tahoma" pitchFamily="34" charset="0"/>
                <a:cs typeface="Tahoma" pitchFamily="34" charset="0"/>
              </a:rPr>
              <a:t>.” </a:t>
            </a:r>
          </a:p>
          <a:p>
            <a:r>
              <a:rPr lang="en-US" dirty="0" smtClean="0">
                <a:solidFill>
                  <a:schemeClr val="bg2">
                    <a:lumMod val="10000"/>
                  </a:schemeClr>
                </a:solidFill>
                <a:latin typeface="Tahoma" pitchFamily="34" charset="0"/>
                <a:cs typeface="Tahoma" pitchFamily="34" charset="0"/>
              </a:rPr>
              <a:t>Destroying: </a:t>
            </a:r>
            <a:r>
              <a:rPr lang="en-US" i="1" dirty="0" err="1" smtClean="0">
                <a:solidFill>
                  <a:schemeClr val="bg2">
                    <a:lumMod val="10000"/>
                  </a:schemeClr>
                </a:solidFill>
                <a:latin typeface="Tahoma" pitchFamily="34" charset="0"/>
                <a:cs typeface="Tahoma" pitchFamily="34" charset="0"/>
              </a:rPr>
              <a:t>abad</a:t>
            </a:r>
            <a:r>
              <a:rPr lang="en-US" i="1" dirty="0" smtClean="0">
                <a:solidFill>
                  <a:schemeClr val="bg2">
                    <a:lumMod val="10000"/>
                  </a:schemeClr>
                </a:solidFill>
                <a:latin typeface="Tahoma" pitchFamily="34" charset="0"/>
                <a:cs typeface="Tahoma" pitchFamily="34" charset="0"/>
              </a:rPr>
              <a:t>:</a:t>
            </a:r>
            <a:r>
              <a:rPr lang="en-US" dirty="0" smtClean="0">
                <a:solidFill>
                  <a:schemeClr val="bg2">
                    <a:lumMod val="10000"/>
                  </a:schemeClr>
                </a:solidFill>
                <a:latin typeface="Tahoma" pitchFamily="34" charset="0"/>
                <a:cs typeface="Tahoma" pitchFamily="34" charset="0"/>
              </a:rPr>
              <a:t> annihilate; cause to perish or make to vanish</a:t>
            </a:r>
          </a:p>
          <a:p>
            <a:r>
              <a:rPr lang="en-US" b="1" dirty="0" smtClean="0">
                <a:solidFill>
                  <a:schemeClr val="bg2">
                    <a:lumMod val="10000"/>
                  </a:schemeClr>
                </a:solidFill>
                <a:latin typeface="Tahoma" pitchFamily="34" charset="0"/>
                <a:cs typeface="Tahoma" pitchFamily="34" charset="0"/>
              </a:rPr>
              <a:t>Micah 3:9-11 </a:t>
            </a:r>
            <a:r>
              <a:rPr lang="en-US" dirty="0" smtClean="0">
                <a:solidFill>
                  <a:schemeClr val="bg2">
                    <a:lumMod val="10000"/>
                  </a:schemeClr>
                </a:solidFill>
                <a:latin typeface="Tahoma" pitchFamily="34" charset="0"/>
                <a:cs typeface="Tahoma" pitchFamily="34" charset="0"/>
              </a:rPr>
              <a:t>Now </a:t>
            </a:r>
            <a:r>
              <a:rPr lang="en-US" dirty="0" smtClean="0">
                <a:solidFill>
                  <a:schemeClr val="bg2">
                    <a:lumMod val="10000"/>
                  </a:schemeClr>
                </a:solidFill>
                <a:latin typeface="Tahoma" pitchFamily="34" charset="0"/>
                <a:cs typeface="Tahoma" pitchFamily="34" charset="0"/>
              </a:rPr>
              <a:t>hear this, heads of the house of </a:t>
            </a:r>
            <a:r>
              <a:rPr lang="en-US" dirty="0" smtClean="0">
                <a:solidFill>
                  <a:schemeClr val="bg2">
                    <a:lumMod val="10000"/>
                  </a:schemeClr>
                </a:solidFill>
                <a:latin typeface="Tahoma" pitchFamily="34" charset="0"/>
                <a:cs typeface="Tahoma" pitchFamily="34" charset="0"/>
              </a:rPr>
              <a:t>Jacob and </a:t>
            </a:r>
            <a:r>
              <a:rPr lang="en-US" dirty="0" smtClean="0">
                <a:solidFill>
                  <a:schemeClr val="bg2">
                    <a:lumMod val="10000"/>
                  </a:schemeClr>
                </a:solidFill>
                <a:latin typeface="Tahoma" pitchFamily="34" charset="0"/>
                <a:cs typeface="Tahoma" pitchFamily="34" charset="0"/>
              </a:rPr>
              <a:t>rulers of the house of Israel</a:t>
            </a:r>
            <a:r>
              <a:rPr lang="en-US" dirty="0" smtClean="0">
                <a:solidFill>
                  <a:schemeClr val="bg2">
                    <a:lumMod val="10000"/>
                  </a:schemeClr>
                </a:solidFill>
                <a:latin typeface="Tahoma" pitchFamily="34" charset="0"/>
                <a:cs typeface="Tahoma" pitchFamily="34" charset="0"/>
              </a:rPr>
              <a:t>, who </a:t>
            </a:r>
            <a:r>
              <a:rPr lang="en-US" dirty="0" smtClean="0">
                <a:solidFill>
                  <a:schemeClr val="bg2">
                    <a:lumMod val="10000"/>
                  </a:schemeClr>
                </a:solidFill>
                <a:latin typeface="Tahoma" pitchFamily="34" charset="0"/>
                <a:cs typeface="Tahoma" pitchFamily="34" charset="0"/>
              </a:rPr>
              <a:t>abhor </a:t>
            </a:r>
            <a:r>
              <a:rPr lang="en-US" dirty="0" smtClean="0">
                <a:solidFill>
                  <a:schemeClr val="bg2">
                    <a:lumMod val="10000"/>
                  </a:schemeClr>
                </a:solidFill>
                <a:latin typeface="Tahoma" pitchFamily="34" charset="0"/>
                <a:cs typeface="Tahoma" pitchFamily="34" charset="0"/>
              </a:rPr>
              <a:t>justice and </a:t>
            </a:r>
            <a:r>
              <a:rPr lang="en-US" dirty="0" smtClean="0">
                <a:solidFill>
                  <a:schemeClr val="bg2">
                    <a:lumMod val="10000"/>
                  </a:schemeClr>
                </a:solidFill>
                <a:latin typeface="Tahoma" pitchFamily="34" charset="0"/>
                <a:cs typeface="Tahoma" pitchFamily="34" charset="0"/>
              </a:rPr>
              <a:t>twist everything that is straight, </a:t>
            </a:r>
            <a:r>
              <a:rPr lang="en-US" dirty="0" smtClean="0">
                <a:solidFill>
                  <a:schemeClr val="bg2">
                    <a:lumMod val="10000"/>
                  </a:schemeClr>
                </a:solidFill>
                <a:latin typeface="Tahoma" pitchFamily="34" charset="0"/>
                <a:cs typeface="Tahoma" pitchFamily="34" charset="0"/>
              </a:rPr>
              <a:t>who </a:t>
            </a:r>
            <a:r>
              <a:rPr lang="en-US" dirty="0" smtClean="0">
                <a:solidFill>
                  <a:schemeClr val="bg2">
                    <a:lumMod val="10000"/>
                  </a:schemeClr>
                </a:solidFill>
                <a:latin typeface="Tahoma" pitchFamily="34" charset="0"/>
                <a:cs typeface="Tahoma" pitchFamily="34" charset="0"/>
              </a:rPr>
              <a:t>build Zion with </a:t>
            </a:r>
            <a:r>
              <a:rPr lang="en-US" dirty="0" smtClean="0">
                <a:solidFill>
                  <a:schemeClr val="bg2">
                    <a:lumMod val="10000"/>
                  </a:schemeClr>
                </a:solidFill>
                <a:latin typeface="Tahoma" pitchFamily="34" charset="0"/>
                <a:cs typeface="Tahoma" pitchFamily="34" charset="0"/>
              </a:rPr>
              <a:t>bloodshed and </a:t>
            </a:r>
            <a:r>
              <a:rPr lang="en-US" dirty="0" smtClean="0">
                <a:solidFill>
                  <a:schemeClr val="bg2">
                    <a:lumMod val="10000"/>
                  </a:schemeClr>
                </a:solidFill>
                <a:latin typeface="Tahoma" pitchFamily="34" charset="0"/>
                <a:cs typeface="Tahoma" pitchFamily="34" charset="0"/>
              </a:rPr>
              <a:t>Jerusalem with violent injustice. </a:t>
            </a:r>
            <a:r>
              <a:rPr lang="en-US" dirty="0" smtClean="0">
                <a:solidFill>
                  <a:schemeClr val="bg2">
                    <a:lumMod val="10000"/>
                  </a:schemeClr>
                </a:solidFill>
                <a:latin typeface="Tahoma" pitchFamily="34" charset="0"/>
                <a:cs typeface="Tahoma" pitchFamily="34" charset="0"/>
              </a:rPr>
              <a:t>Her </a:t>
            </a:r>
            <a:r>
              <a:rPr lang="en-US" dirty="0" smtClean="0">
                <a:solidFill>
                  <a:schemeClr val="bg2">
                    <a:lumMod val="10000"/>
                  </a:schemeClr>
                </a:solidFill>
                <a:latin typeface="Tahoma" pitchFamily="34" charset="0"/>
                <a:cs typeface="Tahoma" pitchFamily="34" charset="0"/>
              </a:rPr>
              <a:t>leaders pronounce judgment for a bribe</a:t>
            </a:r>
            <a:r>
              <a:rPr lang="en-US" dirty="0" smtClean="0">
                <a:solidFill>
                  <a:schemeClr val="bg2">
                    <a:lumMod val="10000"/>
                  </a:schemeClr>
                </a:solidFill>
                <a:latin typeface="Tahoma" pitchFamily="34" charset="0"/>
                <a:cs typeface="Tahoma" pitchFamily="34" charset="0"/>
              </a:rPr>
              <a:t>, her </a:t>
            </a:r>
            <a:r>
              <a:rPr lang="en-US" dirty="0" smtClean="0">
                <a:solidFill>
                  <a:schemeClr val="bg2">
                    <a:lumMod val="10000"/>
                  </a:schemeClr>
                </a:solidFill>
                <a:latin typeface="Tahoma" pitchFamily="34" charset="0"/>
                <a:cs typeface="Tahoma" pitchFamily="34" charset="0"/>
              </a:rPr>
              <a:t>priests instruct for a </a:t>
            </a:r>
            <a:r>
              <a:rPr lang="en-US" dirty="0" smtClean="0">
                <a:solidFill>
                  <a:schemeClr val="bg2">
                    <a:lumMod val="10000"/>
                  </a:schemeClr>
                </a:solidFill>
                <a:latin typeface="Tahoma" pitchFamily="34" charset="0"/>
                <a:cs typeface="Tahoma" pitchFamily="34" charset="0"/>
              </a:rPr>
              <a:t>price and </a:t>
            </a:r>
            <a:r>
              <a:rPr lang="en-US" dirty="0" smtClean="0">
                <a:solidFill>
                  <a:schemeClr val="bg2">
                    <a:lumMod val="10000"/>
                  </a:schemeClr>
                </a:solidFill>
                <a:latin typeface="Tahoma" pitchFamily="34" charset="0"/>
                <a:cs typeface="Tahoma" pitchFamily="34" charset="0"/>
              </a:rPr>
              <a:t>her prophets divine for money</a:t>
            </a:r>
            <a:r>
              <a:rPr lang="en-US" dirty="0" smtClean="0">
                <a:solidFill>
                  <a:schemeClr val="bg2">
                    <a:lumMod val="10000"/>
                  </a:schemeClr>
                </a:solidFill>
                <a:latin typeface="Tahoma" pitchFamily="34" charset="0"/>
                <a:cs typeface="Tahoma" pitchFamily="34" charset="0"/>
              </a:rPr>
              <a:t>. Yet </a:t>
            </a:r>
            <a:r>
              <a:rPr lang="en-US" dirty="0" smtClean="0">
                <a:solidFill>
                  <a:schemeClr val="bg2">
                    <a:lumMod val="10000"/>
                  </a:schemeClr>
                </a:solidFill>
                <a:latin typeface="Tahoma" pitchFamily="34" charset="0"/>
                <a:cs typeface="Tahoma" pitchFamily="34" charset="0"/>
              </a:rPr>
              <a:t>they lean on the Lord saying</a:t>
            </a:r>
            <a:r>
              <a:rPr lang="en-US" dirty="0" smtClean="0">
                <a:solidFill>
                  <a:schemeClr val="bg2">
                    <a:lumMod val="10000"/>
                  </a:schemeClr>
                </a:solidFill>
                <a:latin typeface="Tahoma" pitchFamily="34" charset="0"/>
                <a:cs typeface="Tahoma" pitchFamily="34" charset="0"/>
              </a:rPr>
              <a:t>, “Is </a:t>
            </a:r>
            <a:r>
              <a:rPr lang="en-US" dirty="0" smtClean="0">
                <a:solidFill>
                  <a:schemeClr val="bg2">
                    <a:lumMod val="10000"/>
                  </a:schemeClr>
                </a:solidFill>
                <a:latin typeface="Tahoma" pitchFamily="34" charset="0"/>
                <a:cs typeface="Tahoma" pitchFamily="34" charset="0"/>
              </a:rPr>
              <a:t>not the Lord in our midst</a:t>
            </a:r>
            <a:r>
              <a:rPr lang="en-US" dirty="0" smtClean="0">
                <a:solidFill>
                  <a:schemeClr val="bg2">
                    <a:lumMod val="10000"/>
                  </a:schemeClr>
                </a:solidFill>
                <a:latin typeface="Tahoma" pitchFamily="34" charset="0"/>
                <a:cs typeface="Tahoma" pitchFamily="34" charset="0"/>
              </a:rPr>
              <a:t>?  </a:t>
            </a:r>
            <a:r>
              <a:rPr lang="en-US" dirty="0" smtClean="0">
                <a:solidFill>
                  <a:schemeClr val="bg2">
                    <a:lumMod val="10000"/>
                  </a:schemeClr>
                </a:solidFill>
                <a:latin typeface="Tahoma" pitchFamily="34" charset="0"/>
                <a:cs typeface="Tahoma" pitchFamily="34" charset="0"/>
              </a:rPr>
              <a:t>Calamity will not come upon us</a:t>
            </a:r>
            <a:r>
              <a:rPr lang="en-US" dirty="0" smtClean="0">
                <a:solidFill>
                  <a:schemeClr val="bg2">
                    <a:lumMod val="10000"/>
                  </a:schemeClr>
                </a:solidFill>
                <a:latin typeface="Tahoma" pitchFamily="34" charset="0"/>
                <a:cs typeface="Tahoma" pitchFamily="34" charset="0"/>
              </a:rPr>
              <a:t>.” </a:t>
            </a:r>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a:solidFill>
                <a:schemeClr val="bg2">
                  <a:lumMod val="1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963</TotalTime>
  <Words>1352</Words>
  <Application>Microsoft Office PowerPoint</Application>
  <PresentationFormat>On-screen Show (4:3)</PresentationFormat>
  <Paragraphs>104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REVERENCE FOR GOD’S PROMISES</vt:lpstr>
      <vt:lpstr>EZEKIEL THE JUDGE</vt:lpstr>
      <vt:lpstr>THE TWO-FOLD SIN</vt:lpstr>
      <vt:lpstr>SHEDDING INNOCENT BLOOD</vt:lpstr>
      <vt:lpstr>THE PAGAN’S RESPONSE</vt:lpstr>
      <vt:lpstr>ABUSE OF PEOPLE</vt:lpstr>
      <vt:lpstr>IDOLATRY OF PROPHETS</vt:lpstr>
      <vt:lpstr>IDOLATRY OF PRIESTS</vt:lpstr>
      <vt:lpstr>IDOLATRY OF THE RULING CLASS</vt:lpstr>
      <vt:lpstr>IDOLATRY OF THE PEOPLE</vt:lpstr>
      <vt:lpstr>IN THE GAP</vt:lpstr>
      <vt:lpstr>TWO KINDS OF FIRE</vt:lpstr>
      <vt:lpstr>TWO KINDS OF FIRE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REVERENCE FOR GOD’S PROMISES</dc:title>
  <dc:creator> </dc:creator>
  <cp:lastModifiedBy> </cp:lastModifiedBy>
  <cp:revision>5</cp:revision>
  <dcterms:created xsi:type="dcterms:W3CDTF">2013-01-20T19:58:50Z</dcterms:created>
  <dcterms:modified xsi:type="dcterms:W3CDTF">2013-02-11T02:29:27Z</dcterms:modified>
</cp:coreProperties>
</file>