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086600" cy="90249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A924AA-3510-408E-9BCB-FFDAF3A93C69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B07A9D-DC1A-4CD9-A978-5D5399E899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83C2D-98D9-46DC-8B3C-4BF6B7B95B96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7463" y="676275"/>
            <a:ext cx="451167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778E5-6DE4-4C73-A6BE-EFFD91949E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E778E5-6DE4-4C73-A6BE-EFFD91949E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488"/>
            <a:ext cx="7772400" cy="1470025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3397" y="3214686"/>
            <a:ext cx="5897206" cy="1500198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301-B5A0-4543-AB2D-9708CE924420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301-B5A0-4543-AB2D-9708CE924420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43768" y="642918"/>
            <a:ext cx="1543032" cy="5483246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42918"/>
            <a:ext cx="6615130" cy="548324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301-B5A0-4543-AB2D-9708CE924420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50000"/>
              <a:buFont typeface="Wingdings"/>
              <a:buChar char=""/>
              <a:defRPr/>
            </a:lvl1pPr>
            <a:lvl2pPr>
              <a:buSzPct val="50000"/>
              <a:buFont typeface="Wingdings 2"/>
              <a:buChar char=""/>
              <a:defRPr/>
            </a:lvl2pPr>
            <a:lvl3pPr>
              <a:buSzPct val="50000"/>
              <a:buFont typeface="Wingdings"/>
              <a:buChar char="Y"/>
              <a:defRPr/>
            </a:lvl3pPr>
            <a:lvl4pPr>
              <a:buSzPct val="50000"/>
              <a:buFont typeface="Wingdings 2"/>
              <a:buChar char="³"/>
              <a:defRPr/>
            </a:lvl4pPr>
            <a:lvl5pPr>
              <a:buSzPct val="50000"/>
              <a:buFont typeface="Wingdings 2"/>
              <a:buChar char="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301-B5A0-4543-AB2D-9708CE924420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43183"/>
            <a:ext cx="6457968" cy="1362075"/>
          </a:xfrm>
        </p:spPr>
        <p:txBody>
          <a:bodyPr anchor="ctr"/>
          <a:lstStyle>
            <a:lvl1pPr algn="l">
              <a:defRPr sz="4000" b="0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009383"/>
            <a:ext cx="4529142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301-B5A0-4543-AB2D-9708CE924420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301-B5A0-4543-AB2D-9708CE924420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0"/>
            </a:lvl2pPr>
            <a:lvl3pPr marL="914400" indent="0">
              <a:buNone/>
              <a:defRPr sz="1800" b="0"/>
            </a:lvl3pPr>
            <a:lvl4pPr marL="1371600" indent="0">
              <a:buNone/>
              <a:defRPr sz="1600" b="0"/>
            </a:lvl4pPr>
            <a:lvl5pPr marL="1828800" indent="0">
              <a:buNone/>
              <a:defRPr sz="1600" b="0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effectLst/>
              </a:defRPr>
            </a:lvl1pPr>
            <a:lvl2pPr marL="457200" indent="0">
              <a:buNone/>
              <a:defRPr sz="2000" b="0">
                <a:effectLst/>
              </a:defRPr>
            </a:lvl2pPr>
            <a:lvl3pPr marL="914400" indent="0">
              <a:buNone/>
              <a:defRPr sz="1800" b="0">
                <a:effectLst/>
              </a:defRPr>
            </a:lvl3pPr>
            <a:lvl4pPr marL="1371600" indent="0">
              <a:buNone/>
              <a:defRPr sz="1600" b="0">
                <a:effectLst/>
              </a:defRPr>
            </a:lvl4pPr>
            <a:lvl5pPr marL="1828800" indent="0">
              <a:buNone/>
              <a:defRPr sz="1600" b="0">
                <a:effectLst/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301-B5A0-4543-AB2D-9708CE924420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301-B5A0-4543-AB2D-9708CE924420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301-B5A0-4543-AB2D-9708CE924420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571480"/>
            <a:ext cx="3008313" cy="1071570"/>
          </a:xfrm>
        </p:spPr>
        <p:txBody>
          <a:bodyPr anchor="t"/>
          <a:lstStyle>
            <a:lvl1pPr algn="l">
              <a:defRPr sz="2000" b="0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71481"/>
            <a:ext cx="5111750" cy="55546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43051"/>
            <a:ext cx="3008313" cy="4483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301-B5A0-4543-AB2D-9708CE924420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687306"/>
            <a:ext cx="850886" cy="4670520"/>
          </a:xfrm>
        </p:spPr>
        <p:txBody>
          <a:bodyPr vert="eaVert" anchor="ctr"/>
          <a:lstStyle>
            <a:lvl1pPr algn="ctr">
              <a:defRPr sz="2000" b="0"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6200000" scaled="1"/>
                  <a:tileRect/>
                </a:gra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0166" y="684213"/>
            <a:ext cx="6929486" cy="4673613"/>
          </a:xfrm>
          <a:prstGeom prst="roundRect">
            <a:avLst>
              <a:gd name="adj" fmla="val 5966"/>
            </a:avLst>
          </a:prstGeom>
          <a:solidFill>
            <a:schemeClr val="bg2">
              <a:tint val="60000"/>
              <a:alpha val="50000"/>
            </a:schemeClr>
          </a:solidFill>
          <a:effectLst>
            <a:outerShdw blurRad="127000" dist="101600" dir="2700000" algn="tl" rotWithShape="0">
              <a:srgbClr val="000000">
                <a:alpha val="43137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0166" y="5481658"/>
            <a:ext cx="6924037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301-B5A0-4543-AB2D-9708CE924420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B8301-B5A0-4543-AB2D-9708CE924420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01090" y="0"/>
            <a:ext cx="642910" cy="571480"/>
          </a:xfrm>
          <a:prstGeom prst="roundRect">
            <a:avLst>
              <a:gd name="adj" fmla="val 16667"/>
            </a:avLst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  <a:tileRect/>
          </a:gra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z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ø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Y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³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¹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efendingcontending.files.wordpress.com/2011/08/cropped-wolf-in-sheeps-clothing.jpg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0" y="1828800"/>
            <a:ext cx="9144000" cy="2743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1905000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 EXCHANGE</a:t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Emerging Church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572000"/>
            <a:ext cx="6400800" cy="19812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2800" dirty="0" err="1" smtClean="0">
                <a:solidFill>
                  <a:schemeClr val="bg1"/>
                </a:solidFill>
              </a:rPr>
              <a:t>JoLynn</a:t>
            </a:r>
            <a:r>
              <a:rPr lang="en-US" sz="2800" dirty="0" smtClean="0">
                <a:solidFill>
                  <a:schemeClr val="bg1"/>
                </a:solidFill>
              </a:rPr>
              <a:t> Gower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352-2458   493-6151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jgower@guardingthetruth.org</a:t>
            </a:r>
          </a:p>
          <a:p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HERESY #2: NO VIRGIN BIRTH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SzPct val="100000"/>
            </a:pPr>
            <a:r>
              <a:rPr lang="en-US" sz="2800" dirty="0" smtClean="0">
                <a:latin typeface="+mj-lt"/>
              </a:rPr>
              <a:t>“…Jesus almost certainly was not born of a virgin, did not think of himself as the Son of God, and did not see his purpose as dying for the sins of the world.”  Marcus Borg</a:t>
            </a:r>
          </a:p>
          <a:p>
            <a:pPr>
              <a:buClr>
                <a:srgbClr val="C00000"/>
              </a:buClr>
              <a:buSzPct val="100000"/>
            </a:pPr>
            <a:r>
              <a:rPr lang="en-US" sz="2800" b="1" dirty="0" smtClean="0">
                <a:latin typeface="+mj-lt"/>
              </a:rPr>
              <a:t>Isaiah 7:14 </a:t>
            </a:r>
            <a:r>
              <a:rPr lang="en-US" sz="2800" dirty="0" smtClean="0">
                <a:latin typeface="+mj-lt"/>
              </a:rPr>
              <a:t>Therefore the Lord Himself will give you a </a:t>
            </a:r>
            <a:r>
              <a:rPr lang="en-US" sz="2800" u="sng" dirty="0" smtClean="0">
                <a:latin typeface="+mj-lt"/>
              </a:rPr>
              <a:t>sign</a:t>
            </a:r>
            <a:r>
              <a:rPr lang="en-US" sz="2800" dirty="0" smtClean="0">
                <a:latin typeface="+mj-lt"/>
              </a:rPr>
              <a:t>: Behold, a </a:t>
            </a:r>
            <a:r>
              <a:rPr lang="en-US" sz="2800" u="sng" dirty="0" smtClean="0">
                <a:latin typeface="+mj-lt"/>
              </a:rPr>
              <a:t>virgin</a:t>
            </a:r>
            <a:r>
              <a:rPr lang="en-US" sz="2800" dirty="0" smtClean="0">
                <a:latin typeface="+mj-lt"/>
              </a:rPr>
              <a:t> will be with child and bear a son, and she will call His name Immanuel. </a:t>
            </a:r>
          </a:p>
          <a:p>
            <a:pPr>
              <a:buClr>
                <a:srgbClr val="C00000"/>
              </a:buClr>
              <a:buSzPct val="100000"/>
            </a:pPr>
            <a:r>
              <a:rPr lang="en-US" sz="2800" dirty="0" smtClean="0">
                <a:latin typeface="+mj-lt"/>
              </a:rPr>
              <a:t>Virgin: </a:t>
            </a:r>
            <a:r>
              <a:rPr lang="en-US" sz="2800" i="1" dirty="0" err="1" smtClean="0">
                <a:latin typeface="+mj-lt"/>
              </a:rPr>
              <a:t>almah</a:t>
            </a:r>
            <a:r>
              <a:rPr lang="en-US" sz="2800" i="1" dirty="0" smtClean="0">
                <a:latin typeface="+mj-lt"/>
              </a:rPr>
              <a:t>:</a:t>
            </a:r>
            <a:r>
              <a:rPr lang="en-US" sz="2800" dirty="0" smtClean="0">
                <a:latin typeface="+mj-lt"/>
              </a:rPr>
              <a:t> a young woman, a maid, a virgin; from </a:t>
            </a:r>
            <a:r>
              <a:rPr lang="en-US" sz="2800" i="1" dirty="0" err="1" smtClean="0">
                <a:latin typeface="+mj-lt"/>
              </a:rPr>
              <a:t>elem</a:t>
            </a:r>
            <a:r>
              <a:rPr lang="en-US" sz="2800" i="1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(a young man OR something kept out of sight), veiled</a:t>
            </a:r>
          </a:p>
          <a:p>
            <a:pPr>
              <a:buClr>
                <a:srgbClr val="C00000"/>
              </a:buClr>
              <a:buSzPct val="100000"/>
            </a:pPr>
            <a:r>
              <a:rPr lang="en-US" sz="2800" dirty="0" smtClean="0">
                <a:latin typeface="+mj-lt"/>
              </a:rPr>
              <a:t>Sign: </a:t>
            </a:r>
            <a:r>
              <a:rPr lang="en-US" sz="2800" dirty="0" err="1" smtClean="0">
                <a:latin typeface="+mj-lt"/>
              </a:rPr>
              <a:t>oth</a:t>
            </a:r>
            <a:r>
              <a:rPr lang="en-US" sz="2800" dirty="0" smtClean="0">
                <a:latin typeface="+mj-lt"/>
              </a:rPr>
              <a:t>: something extraordinary or miraculous that bears witness to something</a:t>
            </a:r>
          </a:p>
          <a:p>
            <a:pPr>
              <a:buClr>
                <a:srgbClr val="C00000"/>
              </a:buClr>
              <a:buSzPct val="100000"/>
            </a:pPr>
            <a:endParaRPr lang="en-US" sz="2800" dirty="0" smtClean="0"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endParaRPr lang="en-US" sz="28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WHICH MEANING TO USE?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85000" lnSpcReduction="10000"/>
          </a:bodyPr>
          <a:lstStyle/>
          <a:p>
            <a:pPr>
              <a:buClr>
                <a:srgbClr val="C00000"/>
              </a:buClr>
              <a:buSzPct val="100000"/>
            </a:pPr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Nothing in the OT word speaks against </a:t>
            </a:r>
            <a:r>
              <a:rPr lang="en-US" i="1" dirty="0" err="1" smtClean="0">
                <a:latin typeface="+mj-lt"/>
              </a:rPr>
              <a:t>almah</a:t>
            </a:r>
            <a:r>
              <a:rPr lang="en-US" i="1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meaning sexual virginity in any passage where it is used (Gen. 24:43; Psalm 68:25; Proverbs 30:19; Song of </a:t>
            </a:r>
            <a:r>
              <a:rPr lang="en-US" dirty="0" err="1" smtClean="0">
                <a:latin typeface="+mj-lt"/>
              </a:rPr>
              <a:t>Soloman</a:t>
            </a:r>
            <a:r>
              <a:rPr lang="en-US" dirty="0" smtClean="0">
                <a:latin typeface="+mj-lt"/>
              </a:rPr>
              <a:t> 6:8; 1:3)</a:t>
            </a:r>
          </a:p>
          <a:p>
            <a:pPr>
              <a:buClr>
                <a:srgbClr val="C00000"/>
              </a:buClr>
              <a:buSzPct val="100000"/>
            </a:pPr>
            <a:r>
              <a:rPr lang="en-US" dirty="0" smtClean="0">
                <a:latin typeface="+mj-lt"/>
              </a:rPr>
              <a:t> Therefore, we must look elsewhere for usage</a:t>
            </a:r>
          </a:p>
          <a:p>
            <a:pPr>
              <a:buClr>
                <a:srgbClr val="C00000"/>
              </a:buClr>
              <a:buSzPct val="100000"/>
            </a:pPr>
            <a:r>
              <a:rPr lang="en-US" b="1" dirty="0" smtClean="0">
                <a:latin typeface="+mj-lt"/>
              </a:rPr>
              <a:t>Matthew 1:18 </a:t>
            </a:r>
            <a:r>
              <a:rPr lang="en-US" dirty="0" smtClean="0">
                <a:latin typeface="+mj-lt"/>
              </a:rPr>
              <a:t>Now the birth of Jesus Christ was as follows: when His mother Mary had been betrothed to Joseph, before they came together she was found to be with child by the Holy Spirit. </a:t>
            </a:r>
          </a:p>
          <a:p>
            <a:pPr>
              <a:buClr>
                <a:srgbClr val="C00000"/>
              </a:buClr>
              <a:buSzPct val="100000"/>
            </a:pPr>
            <a:r>
              <a:rPr lang="en-US" b="1" dirty="0" smtClean="0">
                <a:latin typeface="+mj-lt"/>
              </a:rPr>
              <a:t>Matthew 1:24-25</a:t>
            </a:r>
            <a:r>
              <a:rPr lang="en-US" dirty="0" smtClean="0">
                <a:latin typeface="+mj-lt"/>
              </a:rPr>
              <a:t>  And Joseph awoke from his sleep and did as the angel of the Lord commanded him, and took Mary as his wife, but kept her a virgin until she gave birth to a Son; and he called His name Jesus. </a:t>
            </a:r>
          </a:p>
          <a:p>
            <a:pPr>
              <a:buClr>
                <a:srgbClr val="C00000"/>
              </a:buClr>
              <a:buSzPct val="100000"/>
            </a:pPr>
            <a:endParaRPr lang="en-US" dirty="0" smtClean="0"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endParaRPr lang="en-US" dirty="0" smtClean="0"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endParaRPr lang="en-US" dirty="0" smtClean="0"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endParaRPr lang="en-US" dirty="0" smtClean="0"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endParaRPr lang="en-US" dirty="0" smtClean="0"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…OTHER REFERENCES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991600" cy="54102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C00000"/>
              </a:buClr>
              <a:buSzPct val="100000"/>
            </a:pPr>
            <a:r>
              <a:rPr lang="en-US" sz="2400" b="1" dirty="0" smtClean="0">
                <a:latin typeface="+mj-lt"/>
              </a:rPr>
              <a:t>Luke 1:27 </a:t>
            </a:r>
            <a:r>
              <a:rPr lang="en-US" sz="2400" dirty="0" smtClean="0">
                <a:latin typeface="+mj-lt"/>
              </a:rPr>
              <a:t>…to a </a:t>
            </a:r>
            <a:r>
              <a:rPr lang="en-US" sz="2400" u="sng" dirty="0" smtClean="0">
                <a:latin typeface="+mj-lt"/>
              </a:rPr>
              <a:t>virgin</a:t>
            </a:r>
            <a:r>
              <a:rPr lang="en-US" sz="2400" dirty="0" smtClean="0">
                <a:latin typeface="+mj-lt"/>
              </a:rPr>
              <a:t> engaged to a man whose name was Joseph, of the descendants of David; and the virgin's name was Mary. </a:t>
            </a:r>
          </a:p>
          <a:p>
            <a:pPr>
              <a:buClr>
                <a:srgbClr val="C00000"/>
              </a:buClr>
              <a:buSzPct val="100000"/>
            </a:pPr>
            <a:r>
              <a:rPr lang="en-US" sz="2400" dirty="0" smtClean="0">
                <a:latin typeface="+mj-lt"/>
              </a:rPr>
              <a:t>Virgin: </a:t>
            </a:r>
            <a:r>
              <a:rPr lang="en-US" sz="2400" i="1" dirty="0" err="1" smtClean="0">
                <a:latin typeface="+mj-lt"/>
              </a:rPr>
              <a:t>parthenos</a:t>
            </a:r>
            <a:r>
              <a:rPr lang="en-US" sz="2400" dirty="0" smtClean="0">
                <a:latin typeface="+mj-lt"/>
              </a:rPr>
              <a:t>: chaste</a:t>
            </a:r>
          </a:p>
          <a:p>
            <a:pPr>
              <a:buClr>
                <a:srgbClr val="C00000"/>
              </a:buClr>
              <a:buSzPct val="100000"/>
            </a:pPr>
            <a:r>
              <a:rPr lang="en-US" sz="2400" b="1" dirty="0" smtClean="0">
                <a:latin typeface="+mj-lt"/>
              </a:rPr>
              <a:t>Luke 1:34  </a:t>
            </a:r>
            <a:r>
              <a:rPr lang="en-US" sz="2400" dirty="0" smtClean="0">
                <a:latin typeface="+mj-lt"/>
              </a:rPr>
              <a:t>Mary said to the angel, "How can this be, since I am a </a:t>
            </a:r>
            <a:r>
              <a:rPr lang="en-US" sz="2400" u="sng" dirty="0" smtClean="0">
                <a:latin typeface="+mj-lt"/>
              </a:rPr>
              <a:t>virgin</a:t>
            </a:r>
            <a:r>
              <a:rPr lang="en-US" sz="2400" dirty="0" smtClean="0">
                <a:latin typeface="+mj-lt"/>
              </a:rPr>
              <a:t>?“</a:t>
            </a:r>
          </a:p>
          <a:p>
            <a:pPr>
              <a:buClr>
                <a:srgbClr val="C00000"/>
              </a:buClr>
              <a:buSzPct val="100000"/>
            </a:pPr>
            <a:r>
              <a:rPr lang="en-US" sz="2400" dirty="0" smtClean="0">
                <a:latin typeface="+mj-lt"/>
              </a:rPr>
              <a:t>Virgin: </a:t>
            </a:r>
            <a:r>
              <a:rPr lang="en-US" sz="2400" i="1" dirty="0" err="1" smtClean="0">
                <a:latin typeface="+mj-lt"/>
              </a:rPr>
              <a:t>andra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ou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ginosko</a:t>
            </a:r>
            <a:r>
              <a:rPr lang="en-US" sz="2400" i="1" dirty="0" smtClean="0">
                <a:latin typeface="+mj-lt"/>
              </a:rPr>
              <a:t> : </a:t>
            </a:r>
            <a:r>
              <a:rPr lang="en-US" sz="2400" dirty="0" smtClean="0">
                <a:latin typeface="+mj-lt"/>
              </a:rPr>
              <a:t>haven’t known a man</a:t>
            </a:r>
          </a:p>
          <a:p>
            <a:pPr>
              <a:buClr>
                <a:srgbClr val="C00000"/>
              </a:buClr>
              <a:buSzPct val="100000"/>
            </a:pPr>
            <a:r>
              <a:rPr lang="en-US" sz="2400" b="1" dirty="0" smtClean="0">
                <a:latin typeface="+mj-lt"/>
              </a:rPr>
              <a:t>Matthew 1:20  </a:t>
            </a:r>
            <a:r>
              <a:rPr lang="en-US" sz="2400" dirty="0" smtClean="0">
                <a:latin typeface="+mj-lt"/>
              </a:rPr>
              <a:t>But when he had considered this, behold, an angel of the Lord appeared to him in a dream, saying, "Joseph, son of David, do not be afraid to take Mary as your wife; for the Child who has been conceived in her is of the Holy Spirit. </a:t>
            </a:r>
          </a:p>
          <a:p>
            <a:pPr>
              <a:buClr>
                <a:srgbClr val="C00000"/>
              </a:buClr>
              <a:buSzPct val="100000"/>
            </a:pPr>
            <a:r>
              <a:rPr lang="en-US" sz="2400" b="1" dirty="0" smtClean="0">
                <a:latin typeface="+mj-lt"/>
              </a:rPr>
              <a:t>Luke 1:35  </a:t>
            </a:r>
            <a:r>
              <a:rPr lang="en-US" sz="2400" dirty="0" smtClean="0">
                <a:latin typeface="+mj-lt"/>
              </a:rPr>
              <a:t>The angel answered and said to her, "The Holy Spirit will come upon you, and the power of the Most High will overshadow you; and for that reason the holy Child shall be called the Son of God. </a:t>
            </a:r>
            <a:endParaRPr lang="en-US" dirty="0" smtClean="0"/>
          </a:p>
          <a:p>
            <a:pPr>
              <a:buClr>
                <a:srgbClr val="C00000"/>
              </a:buClr>
              <a:buSzPct val="100000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BELIEF STRUCTURE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 lnSpcReduction="10000"/>
          </a:bodyPr>
          <a:lstStyle/>
          <a:p>
            <a:pPr>
              <a:buClr>
                <a:srgbClr val="C00000"/>
              </a:buClr>
              <a:buSzPct val="100000"/>
            </a:pP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To claim there is not a virgin birth disputes what the scripture says; therefore it is impossible to believe scripture is inspired</a:t>
            </a:r>
          </a:p>
          <a:p>
            <a:pPr>
              <a:buClr>
                <a:srgbClr val="C00000"/>
              </a:buClr>
              <a:buSzPct val="100000"/>
            </a:pP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REDEEMER:  BLOOD RELATIVE</a:t>
            </a:r>
          </a:p>
          <a:p>
            <a:pPr>
              <a:buClr>
                <a:srgbClr val="C00000"/>
              </a:buClr>
              <a:buSzPct val="100000"/>
              <a:buNone/>
            </a:pP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                       WILLING</a:t>
            </a:r>
          </a:p>
          <a:p>
            <a:pPr>
              <a:buClr>
                <a:srgbClr val="C00000"/>
              </a:buClr>
              <a:buSzPct val="100000"/>
              <a:buNone/>
            </a:pP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                       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ABLE (not a slave/not born of seed of man)</a:t>
            </a:r>
          </a:p>
          <a:p>
            <a:pPr>
              <a:buClr>
                <a:srgbClr val="C00000"/>
              </a:buClr>
              <a:buSzPct val="100000"/>
            </a:pP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Requirements of the Law</a:t>
            </a:r>
          </a:p>
          <a:p>
            <a:pPr>
              <a:buClr>
                <a:srgbClr val="C00000"/>
              </a:buClr>
              <a:buSzPct val="100000"/>
              <a:buNone/>
            </a:pP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                      Redeem relative in slavery</a:t>
            </a:r>
          </a:p>
          <a:p>
            <a:pPr>
              <a:buClr>
                <a:srgbClr val="C00000"/>
              </a:buClr>
              <a:buSzPct val="100000"/>
              <a:buNone/>
            </a:pP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                      Redeem land relative lost</a:t>
            </a:r>
          </a:p>
          <a:p>
            <a:pPr>
              <a:buClr>
                <a:srgbClr val="C00000"/>
              </a:buClr>
              <a:buSzPct val="100000"/>
              <a:buNone/>
            </a:pP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                      Marry (within family) woman with no heirs</a:t>
            </a:r>
          </a:p>
          <a:p>
            <a:pPr>
              <a:buClr>
                <a:srgbClr val="C00000"/>
              </a:buClr>
              <a:buSzPct val="100000"/>
              <a:buNone/>
            </a:pP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                      Serve as judicial executioner</a:t>
            </a:r>
          </a:p>
          <a:p>
            <a:pPr>
              <a:buClr>
                <a:srgbClr val="C00000"/>
              </a:buClr>
              <a:buSzPct val="100000"/>
            </a:pPr>
            <a:r>
              <a:rPr lang="en-US" sz="2400" b="1" dirty="0" smtClean="0">
                <a:solidFill>
                  <a:srgbClr val="002060"/>
                </a:solidFill>
                <a:latin typeface="+mj-lt"/>
              </a:rPr>
              <a:t>Galatians 4:4-5 </a:t>
            </a:r>
            <a:r>
              <a:rPr lang="en-US" sz="2400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But when the fullness of the time came, God sent forth His Son, born of a woman, born under the Law, 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so 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that He might redeem those who were under the Law, that we might receive the adoption as sons. </a:t>
            </a:r>
          </a:p>
          <a:p>
            <a:pPr>
              <a:buClr>
                <a:srgbClr val="C00000"/>
              </a:buClr>
              <a:buSzPct val="100000"/>
            </a:pPr>
            <a:endParaRPr lang="en-US" sz="2400" dirty="0" smtClean="0">
              <a:solidFill>
                <a:srgbClr val="002060"/>
              </a:solidFill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endParaRPr lang="en-US" sz="2400" dirty="0" smtClean="0">
              <a:solidFill>
                <a:srgbClr val="002060"/>
              </a:solidFill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endParaRPr lang="en-US" sz="2400" dirty="0" smtClean="0">
              <a:solidFill>
                <a:srgbClr val="002060"/>
              </a:solidFill>
              <a:latin typeface="+mj-lt"/>
            </a:endParaRPr>
          </a:p>
          <a:p>
            <a:pPr>
              <a:buClr>
                <a:srgbClr val="C00000"/>
              </a:buClr>
              <a:buSzPct val="100000"/>
              <a:buNone/>
            </a:pPr>
            <a:endParaRPr lang="en-US" sz="2400" dirty="0" smtClean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YOU MUST ACCEPT REDEMPTION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334000"/>
          </a:xfrm>
        </p:spPr>
        <p:txBody>
          <a:bodyPr>
            <a:normAutofit lnSpcReduction="10000"/>
          </a:bodyPr>
          <a:lstStyle/>
          <a:p>
            <a:pPr>
              <a:buClr>
                <a:srgbClr val="C00000"/>
              </a:buClr>
              <a:buSzPct val="100000"/>
            </a:pPr>
            <a:r>
              <a:rPr lang="en-US" sz="2400" b="1" dirty="0" smtClean="0">
                <a:latin typeface="+mj-lt"/>
              </a:rPr>
              <a:t>God’s plan for redemption:</a:t>
            </a:r>
          </a:p>
          <a:p>
            <a:pPr>
              <a:buClr>
                <a:srgbClr val="C00000"/>
              </a:buClr>
              <a:buSzPct val="100000"/>
              <a:buNone/>
            </a:pPr>
            <a:r>
              <a:rPr lang="en-US" sz="2400" b="1" dirty="0" smtClean="0">
                <a:latin typeface="+mj-lt"/>
              </a:rPr>
              <a:t>    </a:t>
            </a:r>
            <a:r>
              <a:rPr lang="en-US" sz="2400" b="1" dirty="0" smtClean="0">
                <a:latin typeface="+mj-lt"/>
              </a:rPr>
              <a:t>Romans </a:t>
            </a:r>
            <a:r>
              <a:rPr lang="en-US" sz="2400" b="1" dirty="0" smtClean="0">
                <a:latin typeface="+mj-lt"/>
              </a:rPr>
              <a:t>8:29-30 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For those whom He foreknew, He also predestined to become conformed to the image of His Son, so that He would be the firstborn among many brethren; </a:t>
            </a:r>
            <a:r>
              <a:rPr lang="en-US" sz="2400" dirty="0" smtClean="0">
                <a:latin typeface="+mj-lt"/>
              </a:rPr>
              <a:t>and </a:t>
            </a:r>
            <a:r>
              <a:rPr lang="en-US" sz="2400" dirty="0" smtClean="0">
                <a:latin typeface="+mj-lt"/>
              </a:rPr>
              <a:t>these whom He predestined, He also called; and these whom He called, He also justified; and these whom He justified, He also glorified. </a:t>
            </a:r>
            <a:endParaRPr lang="en-US" sz="2400" b="1" dirty="0" smtClean="0"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r>
              <a:rPr lang="en-US" sz="2400" b="1" dirty="0" smtClean="0">
                <a:latin typeface="+mj-lt"/>
              </a:rPr>
              <a:t>Romans 10:9 </a:t>
            </a:r>
            <a:r>
              <a:rPr lang="en-US" sz="2400" dirty="0" smtClean="0">
                <a:latin typeface="+mj-lt"/>
              </a:rPr>
              <a:t>…that </a:t>
            </a:r>
            <a:r>
              <a:rPr lang="en-US" sz="2400" dirty="0" smtClean="0">
                <a:latin typeface="+mj-lt"/>
              </a:rPr>
              <a:t>if you confess with your mouth Jesus as Lord, and believe in your heart that God raised Him from the dead, you will be saved; </a:t>
            </a:r>
            <a:endParaRPr lang="en-US" sz="2400" dirty="0" smtClean="0"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r>
              <a:rPr lang="en-US" sz="2400" dirty="0" smtClean="0">
                <a:latin typeface="+mj-lt"/>
              </a:rPr>
              <a:t>Confess: </a:t>
            </a:r>
            <a:r>
              <a:rPr lang="en-US" sz="2400" i="1" dirty="0" err="1" smtClean="0">
                <a:latin typeface="+mj-lt"/>
              </a:rPr>
              <a:t>homologeo</a:t>
            </a:r>
            <a:r>
              <a:rPr lang="en-US" sz="2400" i="1" dirty="0" smtClean="0">
                <a:latin typeface="+mj-lt"/>
              </a:rPr>
              <a:t>:</a:t>
            </a:r>
            <a:r>
              <a:rPr lang="en-US" sz="2400" dirty="0" smtClean="0">
                <a:latin typeface="+mj-lt"/>
              </a:rPr>
              <a:t> to say the same thing; to acknowledge; to covenant, acknowledge</a:t>
            </a:r>
          </a:p>
          <a:p>
            <a:pPr>
              <a:buClr>
                <a:srgbClr val="C00000"/>
              </a:buClr>
              <a:buSzPct val="100000"/>
            </a:pPr>
            <a:r>
              <a:rPr lang="en-US" sz="2400" dirty="0" smtClean="0">
                <a:latin typeface="+mj-lt"/>
              </a:rPr>
              <a:t>Believe</a:t>
            </a:r>
            <a:r>
              <a:rPr lang="en-US" sz="2400" smtClean="0">
                <a:latin typeface="+mj-lt"/>
              </a:rPr>
              <a:t>: </a:t>
            </a:r>
            <a:endParaRPr lang="en-US" sz="2400" i="1" smtClean="0"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r>
              <a:rPr lang="en-US" sz="240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to make a commitment; to entrust</a:t>
            </a:r>
            <a:endParaRPr lang="en-US" sz="2400" dirty="0" smtClean="0"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endParaRPr lang="en-US" sz="2400" dirty="0" smtClean="0"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endParaRPr lang="en-US" sz="2400" dirty="0" smtClean="0"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endParaRPr lang="en-US" sz="2400" dirty="0" smtClean="0"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endParaRPr lang="en-US" sz="2400" dirty="0" smtClean="0"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endParaRPr lang="en-US" sz="2400" dirty="0" smtClean="0"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ckyTi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Lucky Tie">
      <a:majorFont>
        <a:latin typeface="Tahoma"/>
        <a:ea typeface=""/>
        <a:cs typeface=""/>
        <a:font script="Cyrl" typeface="Tahoma"/>
        <a:font script="Grek" typeface="Tahoma"/>
        <a:font script="Jpan" typeface="ＭＳ Ｐ明朝"/>
        <a:font script="Hang" typeface="굴림"/>
        <a:font script="Hans" typeface="黑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Franklin Gothic Book"/>
        <a:ea typeface=""/>
        <a:cs typeface=""/>
        <a:font script="Cyrl" typeface="Arial"/>
        <a:font script="Grek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ucky Tie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90000"/>
              </a:schemeClr>
            </a:gs>
            <a:gs pos="50000">
              <a:schemeClr val="phClr">
                <a:tint val="5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90000"/>
              </a:schemeClr>
            </a:gs>
          </a:gsLst>
          <a:lin ang="1800000" scaled="1"/>
        </a:gradFill>
        <a:solidFill>
          <a:schemeClr val="phClr">
            <a:tint val="100000"/>
            <a:shade val="100000"/>
            <a:hueMod val="100000"/>
            <a:satMod val="100000"/>
          </a:schemeClr>
        </a:solidFill>
      </a:fillStyleLst>
      <a:lnStyleLst>
        <a:ln w="20000" cap="flat" cmpd="sng" algn="ctr">
          <a:solidFill>
            <a:schemeClr val="phClr"/>
          </a:solidFill>
          <a:prstDash val="solid"/>
        </a:ln>
        <a:ln w="30000" cap="flat" cmpd="sng" algn="ctr">
          <a:solidFill>
            <a:schemeClr val="phClr"/>
          </a:solidFill>
          <a:prstDash val="solid"/>
        </a:ln>
        <a:ln w="400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12700">
              <a:schemeClr val="phClr">
                <a:tint val="100000"/>
                <a:shade val="100000"/>
                <a:alpha val="50196"/>
                <a:hueMod val="100000"/>
                <a:satMod val="100000"/>
              </a:schemeClr>
            </a:glow>
          </a:effectLst>
        </a:effectStyle>
        <a:effectStyle>
          <a:effectLst>
            <a:innerShdw blurRad="25400" dist="38100" dir="2700000">
              <a:schemeClr val="phClr">
                <a:tint val="90000"/>
                <a:shade val="100000"/>
                <a:hueMod val="100000"/>
                <a:satMod val="100000"/>
              </a:schemeClr>
            </a:innerShdw>
          </a:effectLst>
        </a:effectStyle>
        <a:effectStyle>
          <a:effectLst>
            <a:innerShdw blurRad="25400" dist="38100" dir="2700000">
              <a:schemeClr val="phClr">
                <a:tint val="100000"/>
                <a:shade val="50000"/>
                <a:hueMod val="100000"/>
                <a:satMod val="100000"/>
              </a:schemeClr>
            </a:innerShdw>
          </a:effectLst>
          <a:scene3d>
            <a:camera prst="orthographicFront"/>
            <a:lightRig rig="soft" dir="t"/>
          </a:scene3d>
          <a:sp3d extrusionH="76200" prstMaterial="matte">
            <a:bevelT h="50800"/>
            <a:bevelB w="0" h="0"/>
            <a:extrusionClr>
              <a:schemeClr val="accent3">
                <a:tint val="40000"/>
              </a:schemeClr>
            </a:extrusionClr>
          </a:sp3d>
        </a:effectStyle>
      </a:effectStyleLst>
      <a:bgFillStyleLst>
        <a:gradFill rotWithShape="1">
          <a:gsLst>
            <a:gs pos="0">
              <a:schemeClr val="phClr">
                <a:tint val="100000"/>
                <a:shade val="50000"/>
                <a:hueMod val="100000"/>
                <a:satMod val="100000"/>
              </a:schemeClr>
            </a:gs>
            <a:gs pos="40000">
              <a:schemeClr val="phClr">
                <a:tint val="8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60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60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</TotalTime>
  <Words>685</Words>
  <Application>Microsoft Office PowerPoint</Application>
  <PresentationFormat>On-screen Show (4:3)</PresentationFormat>
  <Paragraphs>55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LuckyTie</vt:lpstr>
      <vt:lpstr>THE GREAT EXCHANGE The Emerging Church</vt:lpstr>
      <vt:lpstr>HERESY #2: NO VIRGIN BIRTH</vt:lpstr>
      <vt:lpstr>WHICH MEANING TO USE?</vt:lpstr>
      <vt:lpstr>…OTHER REFERENCES</vt:lpstr>
      <vt:lpstr>BELIEF STRUCTURE</vt:lpstr>
      <vt:lpstr>YOU MUST ACCEPT REDEMPTION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7</cp:revision>
  <dcterms:created xsi:type="dcterms:W3CDTF">2012-07-31T18:20:03Z</dcterms:created>
  <dcterms:modified xsi:type="dcterms:W3CDTF">2012-09-23T23:47:24Z</dcterms:modified>
</cp:coreProperties>
</file>