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924AA-3510-408E-9BCB-FFDAF3A93C6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07A9D-DC1A-4CD9-A978-5D5399E89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83C2D-98D9-46DC-8B3C-4BF6B7B95B96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6275"/>
            <a:ext cx="451167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778E5-6DE4-4C73-A6BE-EFFD9194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778E5-6DE4-4C73-A6BE-EFFD91949E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8301-B5A0-4543-AB2D-9708CE924420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efendingcontending.files.wordpress.com/2011/08/cropped-wolf-in-sheeps-clothing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0" y="1828800"/>
            <a:ext cx="9144000" cy="274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EXCHANGE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Emerging Church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400800" cy="1981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800" dirty="0" err="1" smtClean="0">
                <a:solidFill>
                  <a:schemeClr val="bg1"/>
                </a:solidFill>
              </a:rPr>
              <a:t>JoLynn</a:t>
            </a:r>
            <a:r>
              <a:rPr lang="en-US" sz="2800" dirty="0" smtClean="0">
                <a:solidFill>
                  <a:schemeClr val="bg1"/>
                </a:solidFill>
              </a:rPr>
              <a:t> Gower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352-2458   493-6151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jgower@guardingthetruth.org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HERESY #2: NO VIRGIN BIRTH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sz="2800" dirty="0" smtClean="0">
                <a:latin typeface="+mj-lt"/>
              </a:rPr>
              <a:t>“…Jesus almost certainly was not born of a virgin, did not think of himself as the Son of God, and did not see his purpose as dying for the sins of the world.”  Marcus Borg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800" b="1" dirty="0" smtClean="0">
                <a:latin typeface="+mj-lt"/>
              </a:rPr>
              <a:t>Isaiah 7:14 </a:t>
            </a:r>
            <a:r>
              <a:rPr lang="en-US" sz="2800" dirty="0" smtClean="0">
                <a:latin typeface="+mj-lt"/>
              </a:rPr>
              <a:t>Therefore the Lord Himself will give you a </a:t>
            </a:r>
            <a:r>
              <a:rPr lang="en-US" sz="2800" u="sng" dirty="0" smtClean="0">
                <a:latin typeface="+mj-lt"/>
              </a:rPr>
              <a:t>sign</a:t>
            </a:r>
            <a:r>
              <a:rPr lang="en-US" sz="2800" dirty="0" smtClean="0">
                <a:latin typeface="+mj-lt"/>
              </a:rPr>
              <a:t>: Behold, a </a:t>
            </a:r>
            <a:r>
              <a:rPr lang="en-US" sz="2800" u="sng" dirty="0" smtClean="0">
                <a:latin typeface="+mj-lt"/>
              </a:rPr>
              <a:t>virgin</a:t>
            </a:r>
            <a:r>
              <a:rPr lang="en-US" sz="2800" dirty="0" smtClean="0">
                <a:latin typeface="+mj-lt"/>
              </a:rPr>
              <a:t> will be with child and bear a son, and she will call His name Immanuel. 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800" dirty="0" smtClean="0">
                <a:latin typeface="+mj-lt"/>
              </a:rPr>
              <a:t>Virgin: </a:t>
            </a:r>
            <a:r>
              <a:rPr lang="en-US" sz="2800" i="1" dirty="0" err="1" smtClean="0">
                <a:latin typeface="+mj-lt"/>
              </a:rPr>
              <a:t>almah</a:t>
            </a:r>
            <a:r>
              <a:rPr lang="en-US" sz="2800" i="1" dirty="0" smtClean="0">
                <a:latin typeface="+mj-lt"/>
              </a:rPr>
              <a:t>:</a:t>
            </a:r>
            <a:r>
              <a:rPr lang="en-US" sz="2800" dirty="0" smtClean="0">
                <a:latin typeface="+mj-lt"/>
              </a:rPr>
              <a:t> a young woman, a maid, a virgin; from </a:t>
            </a:r>
            <a:r>
              <a:rPr lang="en-US" sz="2800" i="1" dirty="0" err="1" smtClean="0">
                <a:latin typeface="+mj-lt"/>
              </a:rPr>
              <a:t>elem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(a young man OR something kept out of sight), veiled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800" dirty="0" smtClean="0">
                <a:latin typeface="+mj-lt"/>
              </a:rPr>
              <a:t>Sign: </a:t>
            </a:r>
            <a:r>
              <a:rPr lang="en-US" sz="2800" dirty="0" err="1" smtClean="0">
                <a:latin typeface="+mj-lt"/>
              </a:rPr>
              <a:t>oth</a:t>
            </a:r>
            <a:r>
              <a:rPr lang="en-US" sz="2800" dirty="0" smtClean="0">
                <a:latin typeface="+mj-lt"/>
              </a:rPr>
              <a:t>: something extraordinary or miraculous that bears witness to something</a:t>
            </a:r>
          </a:p>
          <a:p>
            <a:pPr>
              <a:buClr>
                <a:srgbClr val="C00000"/>
              </a:buClr>
              <a:buSzPct val="100000"/>
            </a:pPr>
            <a:endParaRPr lang="en-US" sz="2800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WHICH MEANING TO USE?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Nothing in the OT word speaks against </a:t>
            </a:r>
            <a:r>
              <a:rPr lang="en-US" i="1" dirty="0" err="1" smtClean="0">
                <a:latin typeface="+mj-lt"/>
              </a:rPr>
              <a:t>almah</a:t>
            </a:r>
            <a:r>
              <a:rPr lang="en-US" i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meaning sexual virginity in any passage where it is used (Gen. 24:43; Psalm 68:25; Proverbs 30:19; Song of </a:t>
            </a:r>
            <a:r>
              <a:rPr lang="en-US" dirty="0" err="1" smtClean="0">
                <a:latin typeface="+mj-lt"/>
              </a:rPr>
              <a:t>Soloman</a:t>
            </a:r>
            <a:r>
              <a:rPr lang="en-US" dirty="0" smtClean="0">
                <a:latin typeface="+mj-lt"/>
              </a:rPr>
              <a:t> 6:8; 1:3)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dirty="0" smtClean="0">
                <a:latin typeface="+mj-lt"/>
              </a:rPr>
              <a:t> Therefore, we must look elsewhere for usage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b="1" dirty="0" smtClean="0">
                <a:latin typeface="+mj-lt"/>
              </a:rPr>
              <a:t>Matthew 1:18 </a:t>
            </a:r>
            <a:r>
              <a:rPr lang="en-US" dirty="0" smtClean="0">
                <a:latin typeface="+mj-lt"/>
              </a:rPr>
              <a:t>Now the birth of Jesus Christ was as follows: when His mother Mary had been betrothed to Joseph, before they came together she was found to be with child by the Holy Spirit. 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b="1" dirty="0" smtClean="0">
                <a:latin typeface="+mj-lt"/>
              </a:rPr>
              <a:t>Matthew 1:24-25</a:t>
            </a:r>
            <a:r>
              <a:rPr lang="en-US" dirty="0" smtClean="0">
                <a:latin typeface="+mj-lt"/>
              </a:rPr>
              <a:t>  And Joseph awoke from his sleep and did as the angel of the Lord commanded him, and took Mary as his wife, but kept her a virgin until she gave birth to a Son; and he called His name Jesus. </a:t>
            </a: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…OTHER REFERENCES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54102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sz="2400" b="1" dirty="0" smtClean="0">
                <a:latin typeface="+mj-lt"/>
              </a:rPr>
              <a:t>Luke 1:27 </a:t>
            </a:r>
            <a:r>
              <a:rPr lang="en-US" sz="2400" dirty="0" smtClean="0">
                <a:latin typeface="+mj-lt"/>
              </a:rPr>
              <a:t>…to a </a:t>
            </a:r>
            <a:r>
              <a:rPr lang="en-US" sz="2400" u="sng" dirty="0" smtClean="0">
                <a:latin typeface="+mj-lt"/>
              </a:rPr>
              <a:t>virgin</a:t>
            </a:r>
            <a:r>
              <a:rPr lang="en-US" sz="2400" dirty="0" smtClean="0">
                <a:latin typeface="+mj-lt"/>
              </a:rPr>
              <a:t> engaged to a man whose name was Joseph, of the descendants of David; and the virgin's name was Mary. 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400" dirty="0" smtClean="0">
                <a:latin typeface="+mj-lt"/>
              </a:rPr>
              <a:t>Virgin: </a:t>
            </a:r>
            <a:r>
              <a:rPr lang="en-US" sz="2400" i="1" dirty="0" err="1" smtClean="0">
                <a:latin typeface="+mj-lt"/>
              </a:rPr>
              <a:t>parthenos</a:t>
            </a:r>
            <a:r>
              <a:rPr lang="en-US" sz="2400" dirty="0" smtClean="0">
                <a:latin typeface="+mj-lt"/>
              </a:rPr>
              <a:t>: chaste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400" b="1" dirty="0" smtClean="0">
                <a:latin typeface="+mj-lt"/>
              </a:rPr>
              <a:t>Luke 1:34  </a:t>
            </a:r>
            <a:r>
              <a:rPr lang="en-US" sz="2400" dirty="0" smtClean="0">
                <a:latin typeface="+mj-lt"/>
              </a:rPr>
              <a:t>Mary said to the angel, "How can this be, since I am a </a:t>
            </a:r>
            <a:r>
              <a:rPr lang="en-US" sz="2400" u="sng" dirty="0" smtClean="0">
                <a:latin typeface="+mj-lt"/>
              </a:rPr>
              <a:t>virgin</a:t>
            </a:r>
            <a:r>
              <a:rPr lang="en-US" sz="2400" dirty="0" smtClean="0">
                <a:latin typeface="+mj-lt"/>
              </a:rPr>
              <a:t>?“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400" dirty="0" smtClean="0">
                <a:latin typeface="+mj-lt"/>
              </a:rPr>
              <a:t>Virgin: </a:t>
            </a:r>
            <a:r>
              <a:rPr lang="en-US" sz="2400" i="1" dirty="0" err="1" smtClean="0">
                <a:latin typeface="+mj-lt"/>
              </a:rPr>
              <a:t>andra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ou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ginosko</a:t>
            </a:r>
            <a:r>
              <a:rPr lang="en-US" sz="2400" i="1" dirty="0" smtClean="0">
                <a:latin typeface="+mj-lt"/>
              </a:rPr>
              <a:t> : </a:t>
            </a:r>
            <a:r>
              <a:rPr lang="en-US" sz="2400" dirty="0" smtClean="0">
                <a:latin typeface="+mj-lt"/>
              </a:rPr>
              <a:t>haven’t known a man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400" b="1" dirty="0" smtClean="0">
                <a:latin typeface="+mj-lt"/>
              </a:rPr>
              <a:t>Matthew 1:20  </a:t>
            </a:r>
            <a:r>
              <a:rPr lang="en-US" sz="2400" dirty="0" smtClean="0">
                <a:latin typeface="+mj-lt"/>
              </a:rPr>
              <a:t>But when he had considered this, behold, an angel of the Lord appeared to him in a dream, saying, "Joseph, son of David, do not be afraid to take Mary as your wife; for the Child who has been conceived in her is of the Holy Spirit. 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400" b="1" dirty="0" smtClean="0">
                <a:latin typeface="+mj-lt"/>
              </a:rPr>
              <a:t>Luke 1:35  </a:t>
            </a:r>
            <a:r>
              <a:rPr lang="en-US" sz="2400" dirty="0" smtClean="0">
                <a:latin typeface="+mj-lt"/>
              </a:rPr>
              <a:t>The angel answered and said to her, "The Holy Spirit will come upon you, and the power of the Most High will overshadow you; and for that reason the holy Child shall be called the Son of God. </a:t>
            </a:r>
            <a:endParaRPr lang="en-US" dirty="0" smtClean="0"/>
          </a:p>
          <a:p>
            <a:pPr>
              <a:buClr>
                <a:srgbClr val="C00000"/>
              </a:buClr>
              <a:buSzPct val="100000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BELIEF STRUCTURE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To claim there is not a virgin birth disputes what the scripture says; therefore it is impossible to believe scripture is inspired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REDEEMER:  BLOOD RELATIVE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                      WILLING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                     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ABLE (not a slave/not born of seed of man)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Requirements of the Law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                     Redeem relative in slavery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                     Redeem land relative lost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                     Marry (within family) woman with no heirs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                     Serve as judicial executioner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Galatians 4:4-5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But when the fullness of the time came, God sent forth His Son, born of a woman, born under the Law,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so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that He might redeem those who were under the Law, that we might receive the adoption as sons. </a:t>
            </a:r>
          </a:p>
          <a:p>
            <a:pPr>
              <a:buClr>
                <a:srgbClr val="C00000"/>
              </a:buClr>
              <a:buSzPct val="100000"/>
            </a:pPr>
            <a:endParaRPr lang="en-US" sz="2400" dirty="0" smtClean="0">
              <a:solidFill>
                <a:srgbClr val="002060"/>
              </a:solidFill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sz="2400" dirty="0" smtClean="0">
              <a:solidFill>
                <a:srgbClr val="002060"/>
              </a:solidFill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sz="2400" dirty="0" smtClean="0">
              <a:solidFill>
                <a:srgbClr val="002060"/>
              </a:solidFill>
              <a:latin typeface="+mj-lt"/>
            </a:endParaRPr>
          </a:p>
          <a:p>
            <a:pPr>
              <a:buClr>
                <a:srgbClr val="C00000"/>
              </a:buClr>
              <a:buSzPct val="100000"/>
              <a:buNone/>
            </a:pPr>
            <a:endParaRPr lang="en-US" sz="2400" dirty="0" smtClean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 MUST ACCEPT REDEMPTION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sz="2400" b="1" dirty="0" smtClean="0">
                <a:latin typeface="+mj-lt"/>
              </a:rPr>
              <a:t>God’s plan for redemption: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2400" b="1" dirty="0" smtClean="0">
                <a:latin typeface="+mj-lt"/>
              </a:rPr>
              <a:t>    </a:t>
            </a:r>
            <a:r>
              <a:rPr lang="en-US" sz="2400" b="1" dirty="0" smtClean="0">
                <a:latin typeface="+mj-lt"/>
              </a:rPr>
              <a:t>Romans </a:t>
            </a:r>
            <a:r>
              <a:rPr lang="en-US" sz="2400" b="1" dirty="0" smtClean="0">
                <a:latin typeface="+mj-lt"/>
              </a:rPr>
              <a:t>8:29-30 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For those whom He foreknew, He also predestined to become conformed to the image of His Son, so that He would be the firstborn among many brethren; </a:t>
            </a:r>
            <a:r>
              <a:rPr lang="en-US" sz="2400" dirty="0" smtClean="0">
                <a:latin typeface="+mj-lt"/>
              </a:rPr>
              <a:t>and </a:t>
            </a:r>
            <a:r>
              <a:rPr lang="en-US" sz="2400" dirty="0" smtClean="0">
                <a:latin typeface="+mj-lt"/>
              </a:rPr>
              <a:t>these whom He predestined, He also called; and these whom He called, He also justified; and these whom He justified, He also glorified. </a:t>
            </a:r>
            <a:endParaRPr lang="en-US" sz="2400" b="1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r>
              <a:rPr lang="en-US" sz="2400" b="1" dirty="0" smtClean="0">
                <a:latin typeface="+mj-lt"/>
              </a:rPr>
              <a:t>Romans 10:9 </a:t>
            </a:r>
            <a:r>
              <a:rPr lang="en-US" sz="2400" dirty="0" smtClean="0">
                <a:latin typeface="+mj-lt"/>
              </a:rPr>
              <a:t>…that </a:t>
            </a:r>
            <a:r>
              <a:rPr lang="en-US" sz="2400" dirty="0" smtClean="0">
                <a:latin typeface="+mj-lt"/>
              </a:rPr>
              <a:t>if you confess with your mouth Jesus as Lord, and believe in your heart that God raised Him from the dead, you will be saved; </a:t>
            </a:r>
            <a:endParaRPr lang="en-US" sz="2400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r>
              <a:rPr lang="en-US" sz="2400" dirty="0" smtClean="0">
                <a:latin typeface="+mj-lt"/>
              </a:rPr>
              <a:t>Confess: </a:t>
            </a:r>
            <a:r>
              <a:rPr lang="en-US" sz="2400" i="1" dirty="0" err="1" smtClean="0">
                <a:latin typeface="+mj-lt"/>
              </a:rPr>
              <a:t>homologeo</a:t>
            </a:r>
            <a:r>
              <a:rPr lang="en-US" sz="2400" i="1" dirty="0" smtClean="0">
                <a:latin typeface="+mj-lt"/>
              </a:rPr>
              <a:t>:</a:t>
            </a:r>
            <a:r>
              <a:rPr lang="en-US" sz="2400" dirty="0" smtClean="0">
                <a:latin typeface="+mj-lt"/>
              </a:rPr>
              <a:t> to say the same thing; to acknowledge; to covenant, acknowledge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400" dirty="0" smtClean="0">
                <a:latin typeface="+mj-lt"/>
              </a:rPr>
              <a:t>Believe</a:t>
            </a:r>
            <a:r>
              <a:rPr lang="en-US" sz="2400" smtClean="0">
                <a:latin typeface="+mj-lt"/>
              </a:rPr>
              <a:t>: </a:t>
            </a:r>
            <a:endParaRPr lang="en-US" sz="2400" i="1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r>
              <a:rPr lang="en-US" sz="240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to make a commitment; to entrust</a:t>
            </a:r>
            <a:endParaRPr lang="en-US" sz="2400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sz="2400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sz="2400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sz="2400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sz="2400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sz="2400" dirty="0" smtClean="0"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685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LuckyTie</vt:lpstr>
      <vt:lpstr>THE GREAT EXCHANGE The Emerging Church</vt:lpstr>
      <vt:lpstr>HERESY #2: NO VIRGIN BIRTH</vt:lpstr>
      <vt:lpstr>WHICH MEANING TO USE?</vt:lpstr>
      <vt:lpstr>…OTHER REFERENCES</vt:lpstr>
      <vt:lpstr>BELIEF STRUCTURE</vt:lpstr>
      <vt:lpstr>YOU MUST ACCEPT REDEMPTION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7</cp:revision>
  <dcterms:created xsi:type="dcterms:W3CDTF">2012-07-31T18:20:03Z</dcterms:created>
  <dcterms:modified xsi:type="dcterms:W3CDTF">2012-09-23T23:47:24Z</dcterms:modified>
</cp:coreProperties>
</file>