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4" r:id="rId7"/>
    <p:sldId id="261" r:id="rId8"/>
    <p:sldId id="263" r:id="rId9"/>
    <p:sldId id="265" r:id="rId10"/>
    <p:sldId id="266" r:id="rId1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p:scale>
          <a:sx n="71" d="100"/>
          <a:sy n="71" d="100"/>
        </p:scale>
        <p:origin x="-130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2/17/2013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2/17/2013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2/17/2013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2/17/2013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2/17/2013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2/17/2013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2/17/2013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2/17/2013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2/17/2013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2/17/2013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2/17/2013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2/17/2013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2/17/2013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2/17/2013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PROPHECY REVEALED</a:t>
            </a:r>
            <a:endParaRPr lang="en-US" dirty="0">
              <a:solidFill>
                <a:schemeClr val="tx2">
                  <a:lumMod val="50000"/>
                </a:schemeClr>
              </a:solidFill>
            </a:endParaRPr>
          </a:p>
        </p:txBody>
      </p:sp>
      <p:sp>
        <p:nvSpPr>
          <p:cNvPr id="3" name="Content Placeholder 2"/>
          <p:cNvSpPr>
            <a:spLocks noGrp="1"/>
          </p:cNvSpPr>
          <p:nvPr>
            <p:ph idx="1"/>
          </p:nvPr>
        </p:nvSpPr>
        <p:spPr/>
        <p:txBody>
          <a:bodyPr>
            <a:normAutofit/>
          </a:bodyPr>
          <a:lstStyle/>
          <a:p>
            <a:r>
              <a:rPr lang="en-US" sz="2800" b="1" dirty="0" smtClean="0">
                <a:solidFill>
                  <a:schemeClr val="tx2">
                    <a:lumMod val="50000"/>
                  </a:schemeClr>
                </a:solidFill>
                <a:latin typeface="Tahoma" pitchFamily="34" charset="0"/>
                <a:cs typeface="Tahoma" pitchFamily="34" charset="0"/>
              </a:rPr>
              <a:t>Matthew 13:17  </a:t>
            </a:r>
            <a:r>
              <a:rPr lang="en-US" sz="2800" dirty="0" smtClean="0">
                <a:solidFill>
                  <a:schemeClr val="tx2">
                    <a:lumMod val="50000"/>
                  </a:schemeClr>
                </a:solidFill>
                <a:latin typeface="Tahoma" pitchFamily="34" charset="0"/>
                <a:cs typeface="Tahoma" pitchFamily="34" charset="0"/>
              </a:rPr>
              <a:t>For truly I say to you that many prophets and righteous men desired to see what you see, and did not see it, and to hear what you hear, and did not hear it. </a:t>
            </a:r>
          </a:p>
          <a:p>
            <a:r>
              <a:rPr lang="en-US" sz="2800" b="1" dirty="0" smtClean="0">
                <a:solidFill>
                  <a:schemeClr val="tx2">
                    <a:lumMod val="50000"/>
                  </a:schemeClr>
                </a:solidFill>
                <a:latin typeface="Tahoma" pitchFamily="34" charset="0"/>
                <a:cs typeface="Tahoma" pitchFamily="34" charset="0"/>
              </a:rPr>
              <a:t>1 Corinthians 4:9  </a:t>
            </a:r>
            <a:r>
              <a:rPr lang="en-US" sz="2800" dirty="0" smtClean="0">
                <a:solidFill>
                  <a:schemeClr val="tx2">
                    <a:lumMod val="50000"/>
                  </a:schemeClr>
                </a:solidFill>
                <a:latin typeface="Tahoma" pitchFamily="34" charset="0"/>
                <a:cs typeface="Tahoma" pitchFamily="34" charset="0"/>
              </a:rPr>
              <a:t>For, I think, God has exhibited us apostles last of all, as men condemned to death; because we have become a spectacle to the world, both to angels and to men.</a:t>
            </a:r>
          </a:p>
          <a:p>
            <a:r>
              <a:rPr lang="en-US" sz="2800" b="1" dirty="0" smtClean="0">
                <a:solidFill>
                  <a:schemeClr val="tx2">
                    <a:lumMod val="50000"/>
                  </a:schemeClr>
                </a:solidFill>
                <a:latin typeface="Tahoma" pitchFamily="34" charset="0"/>
                <a:cs typeface="Tahoma" pitchFamily="34" charset="0"/>
              </a:rPr>
              <a:t>Ephesians 3:10 </a:t>
            </a:r>
            <a:r>
              <a:rPr lang="en-US" sz="2800" dirty="0" smtClean="0">
                <a:solidFill>
                  <a:schemeClr val="tx2">
                    <a:lumMod val="50000"/>
                  </a:schemeClr>
                </a:solidFill>
                <a:latin typeface="Tahoma" pitchFamily="34" charset="0"/>
                <a:cs typeface="Tahoma" pitchFamily="34" charset="0"/>
              </a:rPr>
              <a:t>… so that the manifold wisdom of God might now be made known through the church to the rulers and the authorities in the heavenly places.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A TIME FOR REJOICING</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fontScale="92500" lnSpcReduction="10000"/>
          </a:bodyPr>
          <a:lstStyle/>
          <a:p>
            <a:r>
              <a:rPr lang="en-US" b="1" dirty="0" smtClean="0">
                <a:solidFill>
                  <a:schemeClr val="tx2">
                    <a:lumMod val="50000"/>
                  </a:schemeClr>
                </a:solidFill>
                <a:latin typeface="Tahoma" pitchFamily="34" charset="0"/>
                <a:cs typeface="Tahoma" pitchFamily="34" charset="0"/>
              </a:rPr>
              <a:t>1 Peter 1:6  </a:t>
            </a:r>
            <a:r>
              <a:rPr lang="en-US" dirty="0" smtClean="0">
                <a:solidFill>
                  <a:schemeClr val="tx2">
                    <a:lumMod val="50000"/>
                  </a:schemeClr>
                </a:solidFill>
                <a:latin typeface="Tahoma" pitchFamily="34" charset="0"/>
                <a:cs typeface="Tahoma" pitchFamily="34" charset="0"/>
              </a:rPr>
              <a:t>In this you greatly rejoice, even though now for a little while, if necessary, you have been distressed by various trials…</a:t>
            </a:r>
          </a:p>
          <a:p>
            <a:r>
              <a:rPr lang="en-US" dirty="0" smtClean="0">
                <a:solidFill>
                  <a:schemeClr val="tx2">
                    <a:lumMod val="50000"/>
                  </a:schemeClr>
                </a:solidFill>
                <a:latin typeface="Tahoma" pitchFamily="34" charset="0"/>
                <a:cs typeface="Tahoma" pitchFamily="34" charset="0"/>
              </a:rPr>
              <a:t>What causes rejoicing?  Protection by the power of God through faith for a salvation ready to be revealed in the last time</a:t>
            </a:r>
          </a:p>
          <a:p>
            <a:r>
              <a:rPr lang="en-US" dirty="0" smtClean="0">
                <a:solidFill>
                  <a:schemeClr val="tx2">
                    <a:lumMod val="50000"/>
                  </a:schemeClr>
                </a:solidFill>
                <a:latin typeface="Tahoma" pitchFamily="34" charset="0"/>
                <a:cs typeface="Tahoma" pitchFamily="34" charset="0"/>
              </a:rPr>
              <a:t>Why are there trials?</a:t>
            </a:r>
          </a:p>
          <a:p>
            <a:pPr>
              <a:buNone/>
            </a:pPr>
            <a:r>
              <a:rPr lang="en-US" dirty="0" smtClean="0">
                <a:solidFill>
                  <a:schemeClr val="tx2">
                    <a:lumMod val="50000"/>
                  </a:schemeClr>
                </a:solidFill>
                <a:latin typeface="Tahoma" pitchFamily="34" charset="0"/>
                <a:cs typeface="Tahoma" pitchFamily="34" charset="0"/>
              </a:rPr>
              <a:t>      1.  refusal to worship emperor</a:t>
            </a:r>
          </a:p>
          <a:p>
            <a:pPr>
              <a:buNone/>
            </a:pPr>
            <a:r>
              <a:rPr lang="en-US" dirty="0" smtClean="0">
                <a:solidFill>
                  <a:schemeClr val="tx2">
                    <a:lumMod val="50000"/>
                  </a:schemeClr>
                </a:solidFill>
                <a:latin typeface="Tahoma" pitchFamily="34" charset="0"/>
                <a:cs typeface="Tahoma" pitchFamily="34" charset="0"/>
              </a:rPr>
              <a:t>      2.  refuse to worship at pagan temples</a:t>
            </a:r>
          </a:p>
          <a:p>
            <a:pPr>
              <a:buNone/>
            </a:pPr>
            <a:r>
              <a:rPr lang="en-US" dirty="0" smtClean="0">
                <a:solidFill>
                  <a:schemeClr val="tx2">
                    <a:lumMod val="50000"/>
                  </a:schemeClr>
                </a:solidFill>
                <a:latin typeface="Tahoma" pitchFamily="34" charset="0"/>
                <a:cs typeface="Tahoma" pitchFamily="34" charset="0"/>
              </a:rPr>
              <a:t>      3.  didn’t support Roman ideals</a:t>
            </a:r>
          </a:p>
          <a:p>
            <a:pPr>
              <a:buNone/>
            </a:pPr>
            <a:r>
              <a:rPr lang="en-US" dirty="0" smtClean="0">
                <a:solidFill>
                  <a:schemeClr val="tx2">
                    <a:lumMod val="50000"/>
                  </a:schemeClr>
                </a:solidFill>
                <a:latin typeface="Tahoma" pitchFamily="34" charset="0"/>
                <a:cs typeface="Tahoma" pitchFamily="34" charset="0"/>
              </a:rPr>
              <a:t>      4.  exposed and rejected pagan immorality </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NATURE OF THE TRIALS</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a:lnSpc>
                <a:spcPct val="90000"/>
              </a:lnSpc>
              <a:spcBef>
                <a:spcPts val="600"/>
              </a:spcBef>
            </a:pPr>
            <a:r>
              <a:rPr lang="en-US" sz="2800" dirty="0" smtClean="0">
                <a:solidFill>
                  <a:schemeClr val="tx2">
                    <a:lumMod val="50000"/>
                  </a:schemeClr>
                </a:solidFill>
                <a:latin typeface="Tahoma" pitchFamily="34" charset="0"/>
                <a:cs typeface="Tahoma" pitchFamily="34" charset="0"/>
              </a:rPr>
              <a:t>These trials weren’t natural disasters; they were persecution for being Christians</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When you are light in a dark place, people know </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2 Corinthians 4:6  </a:t>
            </a:r>
            <a:r>
              <a:rPr lang="en-US" sz="2800" dirty="0" smtClean="0">
                <a:solidFill>
                  <a:schemeClr val="tx2">
                    <a:lumMod val="50000"/>
                  </a:schemeClr>
                </a:solidFill>
                <a:latin typeface="Tahoma" pitchFamily="34" charset="0"/>
                <a:cs typeface="Tahoma" pitchFamily="34" charset="0"/>
              </a:rPr>
              <a:t>For God, who said, "Light shall shine out of darkness," is the One who has shone in our hearts to give the Light of the knowledge of the glory of God in the face of Christ. </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Ephesians 2:1-2  </a:t>
            </a:r>
            <a:r>
              <a:rPr lang="en-US" sz="2800" dirty="0" smtClean="0">
                <a:solidFill>
                  <a:schemeClr val="tx2">
                    <a:lumMod val="50000"/>
                  </a:schemeClr>
                </a:solidFill>
                <a:latin typeface="Tahoma" pitchFamily="34" charset="0"/>
                <a:cs typeface="Tahoma" pitchFamily="34" charset="0"/>
              </a:rPr>
              <a:t>And you were dead in your trespasses and sins, in which you formerly walked according to the course of this world, according to the prince of the power of the air, of the spirit that is now working in the sons of disobedience. </a:t>
            </a: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THE VALUE OF TRIALS</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
        <p:nvSpPr>
          <p:cNvPr id="5" name="Content Placeholder 4"/>
          <p:cNvSpPr>
            <a:spLocks noGrp="1"/>
          </p:cNvSpPr>
          <p:nvPr>
            <p:ph idx="1"/>
          </p:nvPr>
        </p:nvSpPr>
        <p:spPr/>
        <p:txBody>
          <a:bodyPr>
            <a:normAutofit/>
          </a:bodyPr>
          <a:lstStyle/>
          <a:p>
            <a:r>
              <a:rPr lang="en-US" sz="2800" b="1" dirty="0" smtClean="0">
                <a:solidFill>
                  <a:schemeClr val="tx2">
                    <a:lumMod val="50000"/>
                  </a:schemeClr>
                </a:solidFill>
                <a:latin typeface="Tahoma" pitchFamily="34" charset="0"/>
                <a:cs typeface="Tahoma" pitchFamily="34" charset="0"/>
              </a:rPr>
              <a:t>Romans 5:3-5  </a:t>
            </a:r>
            <a:r>
              <a:rPr lang="en-US" sz="2800" dirty="0" smtClean="0">
                <a:solidFill>
                  <a:schemeClr val="tx2">
                    <a:lumMod val="50000"/>
                  </a:schemeClr>
                </a:solidFill>
                <a:latin typeface="Tahoma" pitchFamily="34" charset="0"/>
                <a:cs typeface="Tahoma" pitchFamily="34" charset="0"/>
              </a:rPr>
              <a:t>And not only this, but we also exult in our tribulations, knowing that tribulation brings about perseverance;  and perseverance, proven character; and </a:t>
            </a:r>
            <a:r>
              <a:rPr lang="en-US" sz="2800" u="sng" dirty="0" smtClean="0">
                <a:solidFill>
                  <a:schemeClr val="tx2">
                    <a:lumMod val="50000"/>
                  </a:schemeClr>
                </a:solidFill>
                <a:latin typeface="Tahoma" pitchFamily="34" charset="0"/>
                <a:cs typeface="Tahoma" pitchFamily="34" charset="0"/>
              </a:rPr>
              <a:t>proven character</a:t>
            </a:r>
            <a:r>
              <a:rPr lang="en-US" sz="2800" dirty="0" smtClean="0">
                <a:solidFill>
                  <a:schemeClr val="tx2">
                    <a:lumMod val="50000"/>
                  </a:schemeClr>
                </a:solidFill>
                <a:latin typeface="Tahoma" pitchFamily="34" charset="0"/>
                <a:cs typeface="Tahoma" pitchFamily="34" charset="0"/>
              </a:rPr>
              <a:t>, hope; and hope does not disappoint, because the love of God has been poured out within our hearts through the Holy Spirit who was given to us. </a:t>
            </a:r>
          </a:p>
          <a:p>
            <a:r>
              <a:rPr lang="en-US" sz="2800" dirty="0" smtClean="0">
                <a:solidFill>
                  <a:schemeClr val="tx2">
                    <a:lumMod val="50000"/>
                  </a:schemeClr>
                </a:solidFill>
                <a:latin typeface="Tahoma" pitchFamily="34" charset="0"/>
                <a:cs typeface="Tahoma" pitchFamily="34" charset="0"/>
              </a:rPr>
              <a:t>“BORN AGAIN TO A LIVING HOPE”</a:t>
            </a:r>
          </a:p>
          <a:p>
            <a:r>
              <a:rPr lang="en-US" sz="2800" b="1" dirty="0" smtClean="0">
                <a:solidFill>
                  <a:schemeClr val="tx2">
                    <a:lumMod val="50000"/>
                  </a:schemeClr>
                </a:solidFill>
                <a:latin typeface="Tahoma" pitchFamily="34" charset="0"/>
                <a:cs typeface="Tahoma" pitchFamily="34" charset="0"/>
              </a:rPr>
              <a:t>James 1:2-3  </a:t>
            </a:r>
            <a:r>
              <a:rPr lang="en-US" sz="2800" dirty="0" smtClean="0">
                <a:solidFill>
                  <a:schemeClr val="tx2">
                    <a:lumMod val="50000"/>
                  </a:schemeClr>
                </a:solidFill>
                <a:latin typeface="Tahoma" pitchFamily="34" charset="0"/>
                <a:cs typeface="Tahoma" pitchFamily="34" charset="0"/>
              </a:rPr>
              <a:t>Consider it all joy, my brethren, when you encounter various trials, knowing that the </a:t>
            </a:r>
            <a:r>
              <a:rPr lang="en-US" sz="2800" u="sng" dirty="0" smtClean="0">
                <a:solidFill>
                  <a:schemeClr val="tx2">
                    <a:lumMod val="50000"/>
                  </a:schemeClr>
                </a:solidFill>
                <a:latin typeface="Tahoma" pitchFamily="34" charset="0"/>
                <a:cs typeface="Tahoma" pitchFamily="34" charset="0"/>
              </a:rPr>
              <a:t>testing </a:t>
            </a:r>
            <a:r>
              <a:rPr lang="en-US" sz="2800" dirty="0" smtClean="0">
                <a:solidFill>
                  <a:schemeClr val="tx2">
                    <a:lumMod val="50000"/>
                  </a:schemeClr>
                </a:solidFill>
                <a:latin typeface="Tahoma" pitchFamily="34" charset="0"/>
                <a:cs typeface="Tahoma" pitchFamily="34" charset="0"/>
              </a:rPr>
              <a:t>of your faith produces endurance.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dirty="0">
              <a:latin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2">
                    <a:lumMod val="50000"/>
                  </a:schemeClr>
                </a:solidFill>
              </a:rPr>
              <a:t>REFINING</a:t>
            </a:r>
            <a:endParaRPr lang="en-US" sz="4000"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
        <p:nvSpPr>
          <p:cNvPr id="5" name="Content Placeholder 4"/>
          <p:cNvSpPr>
            <a:spLocks noGrp="1"/>
          </p:cNvSpPr>
          <p:nvPr>
            <p:ph idx="1"/>
          </p:nvPr>
        </p:nvSpPr>
        <p:spPr/>
        <p:txBody>
          <a:bodyPr>
            <a:normAutofit/>
          </a:bodyPr>
          <a:lstStyle/>
          <a:p>
            <a:r>
              <a:rPr lang="en-US" sz="2800" dirty="0" smtClean="0">
                <a:solidFill>
                  <a:schemeClr val="tx2">
                    <a:lumMod val="50000"/>
                  </a:schemeClr>
                </a:solidFill>
                <a:latin typeface="Tahoma" pitchFamily="34" charset="0"/>
                <a:cs typeface="Tahoma" pitchFamily="34" charset="0"/>
              </a:rPr>
              <a:t>Proven character: </a:t>
            </a:r>
            <a:r>
              <a:rPr lang="en-US" sz="2800" dirty="0" err="1" smtClean="0">
                <a:solidFill>
                  <a:schemeClr val="tx2">
                    <a:lumMod val="50000"/>
                  </a:schemeClr>
                </a:solidFill>
                <a:latin typeface="Tahoma" pitchFamily="34" charset="0"/>
                <a:cs typeface="Tahoma" pitchFamily="34" charset="0"/>
              </a:rPr>
              <a:t>dokime</a:t>
            </a:r>
            <a:endParaRPr lang="en-US" sz="2800" dirty="0" smtClean="0">
              <a:solidFill>
                <a:schemeClr val="tx2">
                  <a:lumMod val="50000"/>
                </a:schemeClr>
              </a:solidFill>
              <a:latin typeface="Tahoma" pitchFamily="34" charset="0"/>
              <a:cs typeface="Tahoma" pitchFamily="34" charset="0"/>
            </a:endParaRPr>
          </a:p>
          <a:p>
            <a:r>
              <a:rPr lang="en-US" sz="2800" dirty="0" smtClean="0">
                <a:solidFill>
                  <a:schemeClr val="tx2">
                    <a:lumMod val="50000"/>
                  </a:schemeClr>
                </a:solidFill>
                <a:latin typeface="Tahoma" pitchFamily="34" charset="0"/>
                <a:cs typeface="Tahoma" pitchFamily="34" charset="0"/>
              </a:rPr>
              <a:t>Testing: </a:t>
            </a:r>
            <a:r>
              <a:rPr lang="en-US" sz="2800" dirty="0" err="1" smtClean="0">
                <a:solidFill>
                  <a:schemeClr val="tx2">
                    <a:lumMod val="50000"/>
                  </a:schemeClr>
                </a:solidFill>
                <a:latin typeface="Tahoma" pitchFamily="34" charset="0"/>
                <a:cs typeface="Tahoma" pitchFamily="34" charset="0"/>
              </a:rPr>
              <a:t>dokimion</a:t>
            </a:r>
            <a:endParaRPr lang="en-US" sz="2800" dirty="0" smtClean="0">
              <a:solidFill>
                <a:schemeClr val="tx2">
                  <a:lumMod val="50000"/>
                </a:schemeClr>
              </a:solidFill>
              <a:latin typeface="Tahoma" pitchFamily="34" charset="0"/>
              <a:cs typeface="Tahoma" pitchFamily="34" charset="0"/>
            </a:endParaRPr>
          </a:p>
          <a:p>
            <a:r>
              <a:rPr lang="en-US" sz="2800" dirty="0" smtClean="0">
                <a:solidFill>
                  <a:schemeClr val="tx2">
                    <a:lumMod val="50000"/>
                  </a:schemeClr>
                </a:solidFill>
                <a:latin typeface="Tahoma" pitchFamily="34" charset="0"/>
                <a:cs typeface="Tahoma" pitchFamily="34" charset="0"/>
              </a:rPr>
              <a:t>Refining: removing those things that aren’t pure so that what is left is pure</a:t>
            </a:r>
          </a:p>
          <a:p>
            <a:r>
              <a:rPr lang="en-US" sz="2800" b="1" dirty="0" smtClean="0">
                <a:solidFill>
                  <a:schemeClr val="tx2">
                    <a:lumMod val="50000"/>
                  </a:schemeClr>
                </a:solidFill>
                <a:latin typeface="Tahoma" pitchFamily="34" charset="0"/>
                <a:cs typeface="Tahoma" pitchFamily="34" charset="0"/>
              </a:rPr>
              <a:t>Romans 12:1,2  </a:t>
            </a:r>
            <a:r>
              <a:rPr lang="en-US" sz="2800" dirty="0" smtClean="0">
                <a:solidFill>
                  <a:schemeClr val="tx2">
                    <a:lumMod val="50000"/>
                  </a:schemeClr>
                </a:solidFill>
                <a:latin typeface="Tahoma" pitchFamily="34" charset="0"/>
                <a:cs typeface="Tahoma" pitchFamily="34" charset="0"/>
              </a:rPr>
              <a:t>Therefore I urge you, brethren, by the mercies of God, to present your bodies a living and holy sacrifice, acceptable to God, which is your spiritual service of worship. And do not be conformed to this world, but be transformed by the renewing of your mind, so that you may </a:t>
            </a:r>
            <a:r>
              <a:rPr lang="en-US" sz="2800" u="sng" dirty="0" smtClean="0">
                <a:solidFill>
                  <a:schemeClr val="tx2">
                    <a:lumMod val="50000"/>
                  </a:schemeClr>
                </a:solidFill>
                <a:latin typeface="Tahoma" pitchFamily="34" charset="0"/>
                <a:cs typeface="Tahoma" pitchFamily="34" charset="0"/>
              </a:rPr>
              <a:t>prove</a:t>
            </a:r>
            <a:r>
              <a:rPr lang="en-US" sz="2800" dirty="0" smtClean="0">
                <a:solidFill>
                  <a:schemeClr val="tx2">
                    <a:lumMod val="50000"/>
                  </a:schemeClr>
                </a:solidFill>
                <a:latin typeface="Tahoma" pitchFamily="34" charset="0"/>
                <a:cs typeface="Tahoma" pitchFamily="34" charset="0"/>
              </a:rPr>
              <a:t> what the will of God is, that which is good and acceptable and perfect. </a:t>
            </a:r>
          </a:p>
          <a:p>
            <a:endParaRPr lang="en-US" sz="2800"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endParaRPr>
          </a:p>
          <a:p>
            <a:endParaRPr lang="en-US" dirty="0" smtClean="0">
              <a:solidFill>
                <a:schemeClr val="tx2">
                  <a:lumMod val="50000"/>
                </a:schemeClr>
              </a:solidFill>
            </a:endParaRPr>
          </a:p>
          <a:p>
            <a:endParaRPr lang="en-US" dirty="0">
              <a:solidFill>
                <a:schemeClr val="tx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WHAT CAN BE SPOKEN</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pPr>
              <a:lnSpc>
                <a:spcPct val="90000"/>
              </a:lnSpc>
            </a:pPr>
            <a:r>
              <a:rPr lang="en-US" sz="2800" b="1" dirty="0" smtClean="0">
                <a:solidFill>
                  <a:schemeClr val="tx2">
                    <a:lumMod val="50000"/>
                  </a:schemeClr>
                </a:solidFill>
                <a:latin typeface="Tahoma" pitchFamily="34" charset="0"/>
                <a:cs typeface="Tahoma" pitchFamily="34" charset="0"/>
              </a:rPr>
              <a:t>1 Peter 1:7 </a:t>
            </a:r>
            <a:r>
              <a:rPr lang="en-US" sz="2800" dirty="0" smtClean="0">
                <a:solidFill>
                  <a:schemeClr val="tx2">
                    <a:lumMod val="50000"/>
                  </a:schemeClr>
                </a:solidFill>
                <a:latin typeface="Tahoma" pitchFamily="34" charset="0"/>
                <a:cs typeface="Tahoma" pitchFamily="34" charset="0"/>
              </a:rPr>
              <a:t>… so that the proof of your faith, being more precious than gold which is perishable, even though tested by fire, may be found to result in praise and glory and honor at the revelation of Jesus Christ; </a:t>
            </a:r>
          </a:p>
          <a:p>
            <a:pPr>
              <a:lnSpc>
                <a:spcPct val="90000"/>
              </a:lnSpc>
            </a:pPr>
            <a:r>
              <a:rPr lang="en-US" sz="2800" dirty="0" smtClean="0">
                <a:solidFill>
                  <a:schemeClr val="tx2">
                    <a:lumMod val="50000"/>
                  </a:schemeClr>
                </a:solidFill>
                <a:latin typeface="Tahoma" pitchFamily="34" charset="0"/>
                <a:cs typeface="Tahoma" pitchFamily="34" charset="0"/>
              </a:rPr>
              <a:t>Joy inexpressible and full of glory</a:t>
            </a:r>
          </a:p>
          <a:p>
            <a:pPr>
              <a:lnSpc>
                <a:spcPct val="90000"/>
              </a:lnSpc>
            </a:pPr>
            <a:r>
              <a:rPr lang="en-US" sz="2800" dirty="0" smtClean="0">
                <a:solidFill>
                  <a:schemeClr val="tx2">
                    <a:lumMod val="50000"/>
                  </a:schemeClr>
                </a:solidFill>
                <a:latin typeface="Tahoma" pitchFamily="34" charset="0"/>
                <a:cs typeface="Tahoma" pitchFamily="34" charset="0"/>
              </a:rPr>
              <a:t>Inexpressible: </a:t>
            </a:r>
            <a:r>
              <a:rPr lang="en-US" sz="2800" i="1" dirty="0" err="1" smtClean="0">
                <a:solidFill>
                  <a:schemeClr val="tx2">
                    <a:lumMod val="50000"/>
                  </a:schemeClr>
                </a:solidFill>
                <a:latin typeface="Tahoma" pitchFamily="34" charset="0"/>
                <a:cs typeface="Tahoma" pitchFamily="34" charset="0"/>
              </a:rPr>
              <a:t>aneklaletos</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unable to put into words</a:t>
            </a:r>
          </a:p>
          <a:p>
            <a:pPr>
              <a:lnSpc>
                <a:spcPct val="90000"/>
              </a:lnSpc>
            </a:pPr>
            <a:r>
              <a:rPr lang="en-US" sz="2800" b="1" dirty="0" smtClean="0">
                <a:solidFill>
                  <a:schemeClr val="tx2">
                    <a:lumMod val="50000"/>
                  </a:schemeClr>
                </a:solidFill>
                <a:latin typeface="Tahoma" pitchFamily="34" charset="0"/>
                <a:cs typeface="Tahoma" pitchFamily="34" charset="0"/>
              </a:rPr>
              <a:t>Romans 8:26  </a:t>
            </a:r>
            <a:r>
              <a:rPr lang="en-US" sz="2800" dirty="0" smtClean="0">
                <a:solidFill>
                  <a:schemeClr val="tx2">
                    <a:lumMod val="50000"/>
                  </a:schemeClr>
                </a:solidFill>
                <a:latin typeface="Tahoma" pitchFamily="34" charset="0"/>
                <a:cs typeface="Tahoma" pitchFamily="34" charset="0"/>
              </a:rPr>
              <a:t>In the same way the Spirit also helps our weakness; for we do not know how to pray as we should, but the Spirit Himself intercedes for us with </a:t>
            </a:r>
            <a:r>
              <a:rPr lang="en-US" sz="2800" dirty="0" err="1" smtClean="0">
                <a:solidFill>
                  <a:schemeClr val="tx2">
                    <a:lumMod val="50000"/>
                  </a:schemeClr>
                </a:solidFill>
                <a:latin typeface="Tahoma" pitchFamily="34" charset="0"/>
                <a:cs typeface="Tahoma" pitchFamily="34" charset="0"/>
              </a:rPr>
              <a:t>groanings</a:t>
            </a:r>
            <a:r>
              <a:rPr lang="en-US" sz="2800" dirty="0" smtClean="0">
                <a:solidFill>
                  <a:schemeClr val="tx2">
                    <a:lumMod val="50000"/>
                  </a:schemeClr>
                </a:solidFill>
                <a:latin typeface="Tahoma" pitchFamily="34" charset="0"/>
                <a:cs typeface="Tahoma" pitchFamily="34" charset="0"/>
              </a:rPr>
              <a:t> </a:t>
            </a:r>
            <a:r>
              <a:rPr lang="en-US" sz="2800" u="sng" dirty="0" smtClean="0">
                <a:solidFill>
                  <a:schemeClr val="tx2">
                    <a:lumMod val="50000"/>
                  </a:schemeClr>
                </a:solidFill>
                <a:latin typeface="Tahoma" pitchFamily="34" charset="0"/>
                <a:cs typeface="Tahoma" pitchFamily="34" charset="0"/>
              </a:rPr>
              <a:t>too deep for words</a:t>
            </a:r>
            <a:r>
              <a:rPr lang="en-US" sz="2800" dirty="0" smtClean="0">
                <a:solidFill>
                  <a:schemeClr val="tx2">
                    <a:lumMod val="50000"/>
                  </a:schemeClr>
                </a:solidFill>
                <a:latin typeface="Tahoma" pitchFamily="34" charset="0"/>
                <a:cs typeface="Tahoma" pitchFamily="34" charset="0"/>
              </a:rPr>
              <a:t>; </a:t>
            </a:r>
          </a:p>
          <a:p>
            <a:pPr>
              <a:lnSpc>
                <a:spcPct val="90000"/>
              </a:lnSpc>
            </a:pPr>
            <a:r>
              <a:rPr lang="en-US" sz="2800" dirty="0" smtClean="0">
                <a:solidFill>
                  <a:schemeClr val="tx2">
                    <a:lumMod val="50000"/>
                  </a:schemeClr>
                </a:solidFill>
                <a:latin typeface="Tahoma" pitchFamily="34" charset="0"/>
                <a:cs typeface="Tahoma" pitchFamily="34" charset="0"/>
              </a:rPr>
              <a:t>Too deep for words: </a:t>
            </a:r>
            <a:r>
              <a:rPr lang="en-US" sz="2800" i="1" smtClean="0">
                <a:solidFill>
                  <a:schemeClr val="tx2">
                    <a:lumMod val="50000"/>
                  </a:schemeClr>
                </a:solidFill>
                <a:latin typeface="Tahoma" pitchFamily="34" charset="0"/>
                <a:cs typeface="Tahoma" pitchFamily="34" charset="0"/>
              </a:rPr>
              <a:t>alaletos</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not expressible in words</a:t>
            </a: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a:p>
            <a:pPr>
              <a:lnSpc>
                <a:spcPct val="90000"/>
              </a:lnSpc>
            </a:pPr>
            <a:endParaRPr lang="en-US" sz="2800" dirty="0" smtClean="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THE PROPHETIC MESSAGES</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fontScale="92500" lnSpcReduction="10000"/>
          </a:bodyPr>
          <a:lstStyle/>
          <a:p>
            <a:r>
              <a:rPr lang="en-US" sz="2800" dirty="0" smtClean="0">
                <a:solidFill>
                  <a:schemeClr val="tx2">
                    <a:lumMod val="50000"/>
                  </a:schemeClr>
                </a:solidFill>
                <a:latin typeface="Tahoma" pitchFamily="34" charset="0"/>
                <a:cs typeface="Tahoma" pitchFamily="34" charset="0"/>
              </a:rPr>
              <a:t>The outcome of faith: the salvation of souls</a:t>
            </a:r>
          </a:p>
          <a:p>
            <a:r>
              <a:rPr lang="en-US" sz="2800" dirty="0" smtClean="0">
                <a:solidFill>
                  <a:schemeClr val="tx2">
                    <a:lumMod val="50000"/>
                  </a:schemeClr>
                </a:solidFill>
                <a:latin typeface="Tahoma" pitchFamily="34" charset="0"/>
                <a:cs typeface="Tahoma" pitchFamily="34" charset="0"/>
              </a:rPr>
              <a:t>Souls: </a:t>
            </a:r>
            <a:r>
              <a:rPr lang="en-US" sz="2800" i="1" dirty="0" err="1" smtClean="0">
                <a:solidFill>
                  <a:schemeClr val="tx2">
                    <a:lumMod val="50000"/>
                  </a:schemeClr>
                </a:solidFill>
                <a:latin typeface="Tahoma" pitchFamily="34" charset="0"/>
                <a:cs typeface="Tahoma" pitchFamily="34" charset="0"/>
              </a:rPr>
              <a:t>psuche</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the part of you that gives you identity</a:t>
            </a:r>
          </a:p>
          <a:p>
            <a:r>
              <a:rPr lang="en-US" sz="2800" dirty="0" smtClean="0">
                <a:solidFill>
                  <a:schemeClr val="tx2">
                    <a:lumMod val="50000"/>
                  </a:schemeClr>
                </a:solidFill>
                <a:latin typeface="Tahoma" pitchFamily="34" charset="0"/>
                <a:cs typeface="Tahoma" pitchFamily="34" charset="0"/>
              </a:rPr>
              <a:t>God is triune: people are triune</a:t>
            </a:r>
          </a:p>
          <a:p>
            <a:r>
              <a:rPr lang="en-US" sz="2800" dirty="0" smtClean="0">
                <a:solidFill>
                  <a:schemeClr val="tx2">
                    <a:lumMod val="50000"/>
                  </a:schemeClr>
                </a:solidFill>
                <a:latin typeface="Tahoma" pitchFamily="34" charset="0"/>
                <a:cs typeface="Tahoma" pitchFamily="34" charset="0"/>
              </a:rPr>
              <a:t>God is Father, Son, Spirit; People are body, soul, spirit</a:t>
            </a:r>
          </a:p>
          <a:p>
            <a:r>
              <a:rPr lang="en-US" sz="2800" b="1" dirty="0" smtClean="0">
                <a:solidFill>
                  <a:schemeClr val="tx2">
                    <a:lumMod val="50000"/>
                  </a:schemeClr>
                </a:solidFill>
                <a:latin typeface="Tahoma" pitchFamily="34" charset="0"/>
                <a:cs typeface="Tahoma" pitchFamily="34" charset="0"/>
              </a:rPr>
              <a:t>Romans 8:16</a:t>
            </a:r>
            <a:r>
              <a:rPr lang="en-US" sz="2800" dirty="0" smtClean="0">
                <a:solidFill>
                  <a:schemeClr val="tx2">
                    <a:lumMod val="50000"/>
                  </a:schemeClr>
                </a:solidFill>
                <a:latin typeface="Tahoma" pitchFamily="34" charset="0"/>
                <a:cs typeface="Tahoma" pitchFamily="34" charset="0"/>
              </a:rPr>
              <a:t>  The Spirit Himself testifies with our spirit that we are children of God</a:t>
            </a:r>
          </a:p>
          <a:p>
            <a:r>
              <a:rPr lang="en-US" sz="2800" dirty="0" smtClean="0">
                <a:solidFill>
                  <a:schemeClr val="tx2">
                    <a:lumMod val="50000"/>
                  </a:schemeClr>
                </a:solidFill>
                <a:latin typeface="Tahoma" pitchFamily="34" charset="0"/>
                <a:cs typeface="Tahoma" pitchFamily="34" charset="0"/>
              </a:rPr>
              <a:t>Peter is speaking about changes in your personal sense of who you are; this is the way we work out salvation</a:t>
            </a:r>
          </a:p>
          <a:p>
            <a:r>
              <a:rPr lang="en-US" sz="2800" b="1" dirty="0" smtClean="0">
                <a:solidFill>
                  <a:schemeClr val="tx2">
                    <a:lumMod val="50000"/>
                  </a:schemeClr>
                </a:solidFill>
                <a:latin typeface="Tahoma" pitchFamily="34" charset="0"/>
                <a:cs typeface="Tahoma" pitchFamily="34" charset="0"/>
              </a:rPr>
              <a:t>Philippians 2:12-13  </a:t>
            </a:r>
            <a:r>
              <a:rPr lang="en-US" sz="2800" dirty="0" smtClean="0">
                <a:solidFill>
                  <a:schemeClr val="tx2">
                    <a:lumMod val="50000"/>
                  </a:schemeClr>
                </a:solidFill>
                <a:latin typeface="Tahoma" pitchFamily="34" charset="0"/>
                <a:cs typeface="Tahoma" pitchFamily="34" charset="0"/>
              </a:rPr>
              <a:t>So then, my beloved, just as you have always obeyed, not as in my presence only, but now much more in my absence, </a:t>
            </a:r>
            <a:r>
              <a:rPr lang="en-US" sz="2800" u="sng" dirty="0" smtClean="0">
                <a:solidFill>
                  <a:schemeClr val="tx2">
                    <a:lumMod val="50000"/>
                  </a:schemeClr>
                </a:solidFill>
                <a:latin typeface="Tahoma" pitchFamily="34" charset="0"/>
                <a:cs typeface="Tahoma" pitchFamily="34" charset="0"/>
              </a:rPr>
              <a:t>work out your salvation</a:t>
            </a:r>
            <a:r>
              <a:rPr lang="en-US" sz="2800" dirty="0" smtClean="0">
                <a:solidFill>
                  <a:schemeClr val="tx2">
                    <a:lumMod val="50000"/>
                  </a:schemeClr>
                </a:solidFill>
                <a:latin typeface="Tahoma" pitchFamily="34" charset="0"/>
                <a:cs typeface="Tahoma" pitchFamily="34" charset="0"/>
              </a:rPr>
              <a:t> with fear and trembling;  for it is God who is at work in you, both to will and to work for His good pleasure.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THE PROPHETS THEMSELVES</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fontScale="92500" lnSpcReduction="10000"/>
          </a:bodyPr>
          <a:lstStyle/>
          <a:p>
            <a:pPr>
              <a:lnSpc>
                <a:spcPct val="90000"/>
              </a:lnSpc>
              <a:spcBef>
                <a:spcPts val="0"/>
              </a:spcBef>
            </a:pPr>
            <a:r>
              <a:rPr lang="en-US" sz="2800" b="1" dirty="0" smtClean="0">
                <a:solidFill>
                  <a:schemeClr val="tx2">
                    <a:lumMod val="50000"/>
                  </a:schemeClr>
                </a:solidFill>
                <a:latin typeface="Tahoma" pitchFamily="34" charset="0"/>
                <a:cs typeface="Tahoma" pitchFamily="34" charset="0"/>
              </a:rPr>
              <a:t>1 Peter 1:10-11  </a:t>
            </a:r>
            <a:r>
              <a:rPr lang="en-US" sz="2800" dirty="0" smtClean="0">
                <a:solidFill>
                  <a:schemeClr val="tx2">
                    <a:lumMod val="50000"/>
                  </a:schemeClr>
                </a:solidFill>
                <a:latin typeface="Tahoma" pitchFamily="34" charset="0"/>
                <a:cs typeface="Tahoma" pitchFamily="34" charset="0"/>
              </a:rPr>
              <a:t>As to this salvation, the prophets who prophesied of the grace that would come to you made careful searches and inquiries, seeking to know what person or time the Spirit of Christ within them was indicating as He predicted the sufferings of Christ and the glories to follow</a:t>
            </a:r>
            <a:r>
              <a:rPr lang="en-US" sz="2800" b="1" dirty="0" smtClean="0">
                <a:solidFill>
                  <a:schemeClr val="tx2">
                    <a:lumMod val="50000"/>
                  </a:schemeClr>
                </a:solidFill>
                <a:latin typeface="Tahoma" pitchFamily="34" charset="0"/>
                <a:cs typeface="Tahoma" pitchFamily="34" charset="0"/>
              </a:rPr>
              <a:t>. </a:t>
            </a:r>
          </a:p>
          <a:p>
            <a:pPr>
              <a:lnSpc>
                <a:spcPct val="90000"/>
              </a:lnSpc>
              <a:spcBef>
                <a:spcPts val="0"/>
              </a:spcBef>
            </a:pPr>
            <a:r>
              <a:rPr lang="en-US" sz="2800" dirty="0" smtClean="0">
                <a:solidFill>
                  <a:schemeClr val="tx2">
                    <a:lumMod val="50000"/>
                  </a:schemeClr>
                </a:solidFill>
                <a:latin typeface="Tahoma" pitchFamily="34" charset="0"/>
                <a:cs typeface="Tahoma" pitchFamily="34" charset="0"/>
              </a:rPr>
              <a:t>Prophets frequently see events without seeing time lags in between events</a:t>
            </a:r>
          </a:p>
          <a:p>
            <a:pPr>
              <a:lnSpc>
                <a:spcPct val="90000"/>
              </a:lnSpc>
              <a:spcBef>
                <a:spcPts val="0"/>
              </a:spcBef>
            </a:pPr>
            <a:r>
              <a:rPr lang="en-US" sz="2800" b="1" dirty="0" smtClean="0">
                <a:solidFill>
                  <a:schemeClr val="tx2">
                    <a:lumMod val="50000"/>
                  </a:schemeClr>
                </a:solidFill>
                <a:latin typeface="Tahoma" pitchFamily="34" charset="0"/>
                <a:cs typeface="Tahoma" pitchFamily="34" charset="0"/>
              </a:rPr>
              <a:t>Luke 4:18-21 </a:t>
            </a:r>
            <a:r>
              <a:rPr lang="en-US" sz="2800" dirty="0" smtClean="0">
                <a:solidFill>
                  <a:schemeClr val="tx2">
                    <a:lumMod val="50000"/>
                  </a:schemeClr>
                </a:solidFill>
                <a:latin typeface="Tahoma" pitchFamily="34" charset="0"/>
                <a:cs typeface="Tahoma" pitchFamily="34" charset="0"/>
              </a:rPr>
              <a:t>"The Spirit of the Lord is upon Me,</a:t>
            </a:r>
            <a:r>
              <a:rPr lang="en-US" sz="1200"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because    He anointed Me to preach the gospel to the poor. He has sent Me to proclaim release to the captives, and recovery of sight to the blind, to set free those who are oppressed, to proclaim the favorable year of the Lord."  And He closed the book, gave it back to the attendant and sat down; and the eyes of all in the synagogue were fixed on Him.  And He began to say to them, "Today this Scripture has been fulfilled in your hearing."  Isaiah 61:2</a:t>
            </a:r>
          </a:p>
          <a:p>
            <a:pPr>
              <a:lnSpc>
                <a:spcPct val="90000"/>
              </a:lnSpc>
              <a:spcBef>
                <a:spcPts val="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0"/>
              </a:spcBef>
            </a:pPr>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MESSAGES FOR THE FUTURE</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Autofit/>
          </a:bodyPr>
          <a:lstStyle/>
          <a:p>
            <a:pPr>
              <a:lnSpc>
                <a:spcPct val="88000"/>
              </a:lnSpc>
            </a:pPr>
            <a:r>
              <a:rPr lang="en-US" sz="2300" b="1" dirty="0" smtClean="0">
                <a:solidFill>
                  <a:schemeClr val="tx2">
                    <a:lumMod val="50000"/>
                  </a:schemeClr>
                </a:solidFill>
                <a:latin typeface="Tahoma" pitchFamily="34" charset="0"/>
                <a:cs typeface="Tahoma" pitchFamily="34" charset="0"/>
              </a:rPr>
              <a:t>1 Peter 1:12  </a:t>
            </a:r>
            <a:r>
              <a:rPr lang="en-US" sz="2300" dirty="0" smtClean="0">
                <a:solidFill>
                  <a:schemeClr val="tx2">
                    <a:lumMod val="50000"/>
                  </a:schemeClr>
                </a:solidFill>
                <a:latin typeface="Tahoma" pitchFamily="34" charset="0"/>
                <a:cs typeface="Tahoma" pitchFamily="34" charset="0"/>
              </a:rPr>
              <a:t>It was revealed to them that they were not serving themselves, but you, in these things which now have been announced to you through those who preached the gospel to you by the Holy Spirit sent from heaven—things into which angels long to look. </a:t>
            </a:r>
          </a:p>
          <a:p>
            <a:pPr>
              <a:lnSpc>
                <a:spcPct val="88000"/>
              </a:lnSpc>
            </a:pPr>
            <a:r>
              <a:rPr lang="en-US" sz="2300" b="1" dirty="0" smtClean="0">
                <a:solidFill>
                  <a:schemeClr val="tx2">
                    <a:lumMod val="50000"/>
                  </a:schemeClr>
                </a:solidFill>
                <a:latin typeface="Tahoma" pitchFamily="34" charset="0"/>
                <a:cs typeface="Tahoma" pitchFamily="34" charset="0"/>
              </a:rPr>
              <a:t>Daniel 12:5-9 </a:t>
            </a:r>
            <a:r>
              <a:rPr lang="en-US" sz="2300" dirty="0" smtClean="0">
                <a:solidFill>
                  <a:schemeClr val="tx2">
                    <a:lumMod val="50000"/>
                  </a:schemeClr>
                </a:solidFill>
                <a:latin typeface="Tahoma" pitchFamily="34" charset="0"/>
                <a:cs typeface="Tahoma" pitchFamily="34" charset="0"/>
              </a:rPr>
              <a:t>Then I, Daniel, looked and behold, two others were standing, one on this bank of the river and the other on that bank of the river. And one said to the man dressed in linen, who was above the waters of the river, "How long will it be until the end of these wonders?“ I heard the man dressed in linen, who was above the waters of the river, as he raised his right hand and his left toward heaven, and swore by Him who lives forever that it would be for a time, times, and half a time; and as soon as they finish shattering the power of the holy people, all these events will be completed.  As for me, I heard but could not understand; so I said, "My lord, what will be the outcome of these events?“ He said, "Go your way, Daniel, for these words are concealed and sealed up until the end time. </a:t>
            </a:r>
            <a:endParaRPr lang="en-US" sz="23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Yamato Painting</Template>
  <TotalTime>3469</TotalTime>
  <Words>1218</Words>
  <Application>Microsoft Office PowerPoint</Application>
  <PresentationFormat>On-screen Show (4:3)</PresentationFormat>
  <Paragraphs>85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YamatoPainting</vt:lpstr>
      <vt:lpstr>PREPARED FOR ACTION A Study from  1 Peter</vt:lpstr>
      <vt:lpstr>A TIME FOR REJOICING</vt:lpstr>
      <vt:lpstr>NATURE OF THE TRIALS</vt:lpstr>
      <vt:lpstr>THE VALUE OF TRIALS</vt:lpstr>
      <vt:lpstr>REFINING</vt:lpstr>
      <vt:lpstr>WHAT CAN BE SPOKEN</vt:lpstr>
      <vt:lpstr>THE PROPHETIC MESSAGES</vt:lpstr>
      <vt:lpstr>THE PROPHETS THEMSELVES</vt:lpstr>
      <vt:lpstr>MESSAGES FOR THE FUTURE</vt:lpstr>
      <vt:lpstr>PROPHECY REVEALED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8</cp:revision>
  <dcterms:created xsi:type="dcterms:W3CDTF">2013-01-30T14:18:10Z</dcterms:created>
  <dcterms:modified xsi:type="dcterms:W3CDTF">2013-02-17T13:45:09Z</dcterms:modified>
</cp:coreProperties>
</file>