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1"/>
  </p:handoutMasterIdLst>
  <p:sldIdLst>
    <p:sldId id="256" r:id="rId2"/>
    <p:sldId id="257" r:id="rId3"/>
    <p:sldId id="258" r:id="rId4"/>
    <p:sldId id="264" r:id="rId5"/>
    <p:sldId id="265" r:id="rId6"/>
    <p:sldId id="260" r:id="rId7"/>
    <p:sldId id="261" r:id="rId8"/>
    <p:sldId id="262" r:id="rId9"/>
    <p:sldId id="263" r:id="rId10"/>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0E7C086E-FBB5-4E13-96ED-390C5B9896E2}" type="datetimeFigureOut">
              <a:rPr lang="en-US" smtClean="0"/>
              <a:pPr/>
              <a:t>2/4/2013</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0C21E509-4386-4EA0-8E08-2F1C9A9BA63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54F61567-A63D-44C4-8F74-122C681595BF}" type="datetimeFigureOut">
              <a:rPr lang="en-US" smtClean="0"/>
              <a:pPr/>
              <a:t>2/4/2013</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217BEC98-8F74-4C51-9E05-022476D6520C}"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4F61567-A63D-44C4-8F74-122C681595BF}" type="datetimeFigureOut">
              <a:rPr lang="en-US" smtClean="0"/>
              <a:pPr/>
              <a:t>2/4/2013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17BEC98-8F74-4C51-9E05-022476D6520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4F61567-A63D-44C4-8F74-122C681595BF}" type="datetimeFigureOut">
              <a:rPr lang="en-US" smtClean="0"/>
              <a:pPr/>
              <a:t>2/4/2013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17BEC98-8F74-4C51-9E05-022476D6520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4F61567-A63D-44C4-8F74-122C681595BF}" type="datetimeFigureOut">
              <a:rPr lang="en-US" smtClean="0"/>
              <a:pPr/>
              <a:t>2/4/2013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17BEC98-8F74-4C51-9E05-022476D6520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4F61567-A63D-44C4-8F74-122C681595BF}" type="datetimeFigureOut">
              <a:rPr lang="en-US" smtClean="0"/>
              <a:pPr/>
              <a:t>2/4/2013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17BEC98-8F74-4C51-9E05-022476D6520C}"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4F61567-A63D-44C4-8F74-122C681595BF}" type="datetimeFigureOut">
              <a:rPr lang="en-US" smtClean="0"/>
              <a:pPr/>
              <a:t>2/4/2013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17BEC98-8F74-4C51-9E05-022476D6520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4F61567-A63D-44C4-8F74-122C681595BF}" type="datetimeFigureOut">
              <a:rPr lang="en-US" smtClean="0"/>
              <a:pPr/>
              <a:t>2/4/2013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217BEC98-8F74-4C51-9E05-022476D6520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4F61567-A63D-44C4-8F74-122C681595BF}" type="datetimeFigureOut">
              <a:rPr lang="en-US" smtClean="0"/>
              <a:pPr/>
              <a:t>2/4/2013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17BEC98-8F74-4C51-9E05-022476D6520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54F61567-A63D-44C4-8F74-122C681595BF}" type="datetimeFigureOut">
              <a:rPr lang="en-US" smtClean="0"/>
              <a:pPr/>
              <a:t>2/4/2013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217BEC98-8F74-4C51-9E05-022476D6520C}"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4F61567-A63D-44C4-8F74-122C681595BF}" type="datetimeFigureOut">
              <a:rPr lang="en-US" smtClean="0"/>
              <a:pPr/>
              <a:t>2/4/2013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17BEC98-8F74-4C51-9E05-022476D6520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54F61567-A63D-44C4-8F74-122C681595BF}" type="datetimeFigureOut">
              <a:rPr lang="en-US" smtClean="0"/>
              <a:pPr/>
              <a:t>2/4/2013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17BEC98-8F74-4C51-9E05-022476D6520C}"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4F61567-A63D-44C4-8F74-122C681595BF}" type="datetimeFigureOut">
              <a:rPr lang="en-US" smtClean="0"/>
              <a:pPr/>
              <a:t>2/4/2013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17BEC98-8F74-4C51-9E05-022476D6520C}"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359898"/>
            <a:ext cx="7406640" cy="1926102"/>
          </a:xfrm>
        </p:spPr>
        <p:txBody>
          <a:bodyPr/>
          <a:lstStyle/>
          <a:p>
            <a:pPr algn="ctr"/>
            <a:r>
              <a:rPr lang="en-US" dirty="0" smtClean="0"/>
              <a:t>REVERENCE FOR GOD’S PROMISES</a:t>
            </a:r>
            <a:endParaRPr lang="en-US" dirty="0"/>
          </a:p>
        </p:txBody>
      </p:sp>
      <p:sp>
        <p:nvSpPr>
          <p:cNvPr id="3" name="Subtitle 2"/>
          <p:cNvSpPr>
            <a:spLocks noGrp="1"/>
          </p:cNvSpPr>
          <p:nvPr>
            <p:ph type="subTitle" idx="1"/>
          </p:nvPr>
        </p:nvSpPr>
        <p:spPr>
          <a:xfrm>
            <a:off x="1432560" y="4038600"/>
            <a:ext cx="7406640" cy="2133600"/>
          </a:xfrm>
        </p:spPr>
        <p:txBody>
          <a:bodyPr>
            <a:normAutofit/>
          </a:bodyPr>
          <a:lstStyle/>
          <a:p>
            <a:pPr algn="ctr"/>
            <a:r>
              <a:rPr lang="en-US" sz="2400" dirty="0" err="1" smtClean="0">
                <a:latin typeface="Tahoma" pitchFamily="34" charset="0"/>
                <a:cs typeface="Tahoma" pitchFamily="34" charset="0"/>
              </a:rPr>
              <a:t>JoLynn</a:t>
            </a:r>
            <a:r>
              <a:rPr lang="en-US" sz="2400" dirty="0" smtClean="0">
                <a:latin typeface="Tahoma" pitchFamily="34" charset="0"/>
                <a:cs typeface="Tahoma" pitchFamily="34" charset="0"/>
              </a:rPr>
              <a:t> Gower</a:t>
            </a:r>
          </a:p>
          <a:p>
            <a:pPr algn="ctr"/>
            <a:r>
              <a:rPr lang="en-US" sz="2400" dirty="0" smtClean="0">
                <a:latin typeface="Tahoma" pitchFamily="34" charset="0"/>
                <a:cs typeface="Tahoma" pitchFamily="34" charset="0"/>
              </a:rPr>
              <a:t>352-2458    cell 493-6151</a:t>
            </a:r>
          </a:p>
          <a:p>
            <a:pPr algn="ctr"/>
            <a:r>
              <a:rPr lang="en-US" sz="2400" dirty="0" smtClean="0">
                <a:latin typeface="Tahoma" pitchFamily="34" charset="0"/>
                <a:cs typeface="Tahoma" pitchFamily="34" charset="0"/>
              </a:rPr>
              <a:t>jgower@guardingthetruth.org</a:t>
            </a:r>
            <a:endParaRPr lang="en-US" sz="2400" dirty="0">
              <a:latin typeface="Tahoma" pitchFamily="34" charset="0"/>
              <a:cs typeface="Tahoma"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8305800" cy="1143000"/>
          </a:xfrm>
        </p:spPr>
        <p:txBody>
          <a:bodyPr>
            <a:normAutofit fontScale="90000"/>
          </a:bodyPr>
          <a:lstStyle/>
          <a:p>
            <a:pPr algn="ctr"/>
            <a:r>
              <a:rPr lang="en-US" dirty="0" smtClean="0">
                <a:latin typeface="Tahoma" pitchFamily="34" charset="0"/>
                <a:cs typeface="Tahoma" pitchFamily="34" charset="0"/>
              </a:rPr>
              <a:t>EZEKIEL SEES FINAL DESTRUCTION</a:t>
            </a:r>
            <a:endParaRPr lang="en-US" dirty="0">
              <a:latin typeface="Tahoma" pitchFamily="34" charset="0"/>
              <a:cs typeface="Tahoma" pitchFamily="34" charset="0"/>
            </a:endParaRPr>
          </a:p>
        </p:txBody>
      </p:sp>
      <p:sp>
        <p:nvSpPr>
          <p:cNvPr id="3" name="Content Placeholder 2"/>
          <p:cNvSpPr>
            <a:spLocks noGrp="1"/>
          </p:cNvSpPr>
          <p:nvPr>
            <p:ph idx="1"/>
          </p:nvPr>
        </p:nvSpPr>
        <p:spPr>
          <a:xfrm>
            <a:off x="838200" y="1447800"/>
            <a:ext cx="8305800" cy="5410200"/>
          </a:xfrm>
        </p:spPr>
        <p:txBody>
          <a:bodyPr>
            <a:normAutofit/>
          </a:bodyPr>
          <a:lstStyle/>
          <a:p>
            <a:r>
              <a:rPr lang="en-US" dirty="0" smtClean="0">
                <a:solidFill>
                  <a:schemeClr val="tx2">
                    <a:lumMod val="50000"/>
                  </a:schemeClr>
                </a:solidFill>
                <a:latin typeface="Tahoma" pitchFamily="34" charset="0"/>
                <a:cs typeface="Tahoma" pitchFamily="34" charset="0"/>
              </a:rPr>
              <a:t>The destroyer is terrible! </a:t>
            </a:r>
            <a:r>
              <a:rPr lang="en-US" b="1" dirty="0" smtClean="0">
                <a:solidFill>
                  <a:schemeClr val="tx2">
                    <a:lumMod val="50000"/>
                  </a:schemeClr>
                </a:solidFill>
                <a:latin typeface="Tahoma" pitchFamily="34" charset="0"/>
                <a:cs typeface="Tahoma" pitchFamily="34" charset="0"/>
              </a:rPr>
              <a:t>Ezekiel 21:21    </a:t>
            </a:r>
            <a:r>
              <a:rPr lang="en-US" dirty="0" smtClean="0">
                <a:solidFill>
                  <a:schemeClr val="tx2">
                    <a:lumMod val="50000"/>
                  </a:schemeClr>
                </a:solidFill>
                <a:latin typeface="Tahoma" pitchFamily="34" charset="0"/>
                <a:cs typeface="Tahoma" pitchFamily="34" charset="0"/>
              </a:rPr>
              <a:t>"For the king of Babylon stands at the parting of the way, at the head of the two ways, to use divination; he shakes the arrows, he consults the household idols, he looks at the liver.”</a:t>
            </a:r>
          </a:p>
          <a:p>
            <a:r>
              <a:rPr lang="en-US" dirty="0" err="1" smtClean="0">
                <a:solidFill>
                  <a:schemeClr val="tx2">
                    <a:lumMod val="50000"/>
                  </a:schemeClr>
                </a:solidFill>
                <a:latin typeface="Tahoma" pitchFamily="34" charset="0"/>
                <a:cs typeface="Tahoma" pitchFamily="34" charset="0"/>
              </a:rPr>
              <a:t>Tyre</a:t>
            </a:r>
            <a:r>
              <a:rPr lang="en-US" dirty="0" smtClean="0">
                <a:solidFill>
                  <a:schemeClr val="tx2">
                    <a:lumMod val="50000"/>
                  </a:schemeClr>
                </a:solidFill>
                <a:latin typeface="Tahoma" pitchFamily="34" charset="0"/>
                <a:cs typeface="Tahoma" pitchFamily="34" charset="0"/>
              </a:rPr>
              <a:t> (Lebanon) Amman (Jordan) and Jerusalem (Israel) rebelled in 588 BC</a:t>
            </a:r>
          </a:p>
          <a:p>
            <a:r>
              <a:rPr lang="en-US" dirty="0" smtClean="0">
                <a:solidFill>
                  <a:schemeClr val="tx2">
                    <a:lumMod val="50000"/>
                  </a:schemeClr>
                </a:solidFill>
                <a:latin typeface="Tahoma" pitchFamily="34" charset="0"/>
                <a:cs typeface="Tahoma" pitchFamily="34" charset="0"/>
              </a:rPr>
              <a:t>God allowed Jerusalem to fall and the temple to be destroyed </a:t>
            </a:r>
          </a:p>
          <a:p>
            <a:endParaRPr lang="en-US" dirty="0" smtClean="0">
              <a:solidFill>
                <a:schemeClr val="tx2">
                  <a:lumMod val="50000"/>
                </a:schemeClr>
              </a:solidFill>
              <a:latin typeface="Tahoma" pitchFamily="34" charset="0"/>
              <a:cs typeface="Tahoma" pitchFamily="34" charset="0"/>
            </a:endParaRPr>
          </a:p>
          <a:p>
            <a:endParaRPr lang="en-US" dirty="0" smtClean="0">
              <a:solidFill>
                <a:schemeClr val="tx2">
                  <a:lumMod val="50000"/>
                </a:schemeClr>
              </a:solidFill>
              <a:latin typeface="Tahoma" pitchFamily="34" charset="0"/>
              <a:cs typeface="Tahoma" pitchFamily="34" charset="0"/>
            </a:endParaRPr>
          </a:p>
          <a:p>
            <a:endParaRPr lang="en-US" dirty="0">
              <a:solidFill>
                <a:schemeClr val="tx2">
                  <a:lumMod val="50000"/>
                </a:schemeClr>
              </a:solidFill>
              <a:latin typeface="Tahoma" pitchFamily="34" charset="0"/>
              <a:cs typeface="Tahoma"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866888" cy="944562"/>
          </a:xfrm>
        </p:spPr>
        <p:txBody>
          <a:bodyPr/>
          <a:lstStyle/>
          <a:p>
            <a:pPr algn="ctr"/>
            <a:r>
              <a:rPr lang="en-US" dirty="0" smtClean="0"/>
              <a:t>ZEDEKIAH’S REBELLION</a:t>
            </a:r>
            <a:endParaRPr lang="en-US" dirty="0"/>
          </a:p>
        </p:txBody>
      </p:sp>
      <p:sp>
        <p:nvSpPr>
          <p:cNvPr id="3" name="Content Placeholder 2"/>
          <p:cNvSpPr>
            <a:spLocks noGrp="1"/>
          </p:cNvSpPr>
          <p:nvPr>
            <p:ph idx="1"/>
          </p:nvPr>
        </p:nvSpPr>
        <p:spPr>
          <a:xfrm>
            <a:off x="914400" y="1295400"/>
            <a:ext cx="8229600" cy="5562600"/>
          </a:xfrm>
        </p:spPr>
        <p:txBody>
          <a:bodyPr>
            <a:normAutofit lnSpcReduction="10000"/>
          </a:bodyPr>
          <a:lstStyle/>
          <a:p>
            <a:r>
              <a:rPr lang="en-US" dirty="0" smtClean="0">
                <a:solidFill>
                  <a:schemeClr val="tx2">
                    <a:lumMod val="50000"/>
                  </a:schemeClr>
                </a:solidFill>
                <a:latin typeface="Tahoma" pitchFamily="34" charset="0"/>
                <a:cs typeface="Tahoma" pitchFamily="34" charset="0"/>
              </a:rPr>
              <a:t>Zedekiah had sworn allegiance to Babylon but rebelled</a:t>
            </a:r>
          </a:p>
          <a:p>
            <a:r>
              <a:rPr lang="en-US" dirty="0" smtClean="0">
                <a:solidFill>
                  <a:schemeClr val="tx2">
                    <a:lumMod val="50000"/>
                  </a:schemeClr>
                </a:solidFill>
                <a:latin typeface="Tahoma" pitchFamily="34" charset="0"/>
                <a:cs typeface="Tahoma" pitchFamily="34" charset="0"/>
              </a:rPr>
              <a:t>But this was just the end of Judah’s rebellion; the most important rebellion was against God and had started years earlier</a:t>
            </a:r>
          </a:p>
          <a:p>
            <a:r>
              <a:rPr lang="en-US" b="1" dirty="0" smtClean="0">
                <a:solidFill>
                  <a:schemeClr val="tx2">
                    <a:lumMod val="50000"/>
                  </a:schemeClr>
                </a:solidFill>
                <a:latin typeface="Tahoma" pitchFamily="34" charset="0"/>
                <a:cs typeface="Tahoma" pitchFamily="34" charset="0"/>
              </a:rPr>
              <a:t>Genesis 49:10  </a:t>
            </a:r>
            <a:r>
              <a:rPr lang="en-US" dirty="0" smtClean="0">
                <a:solidFill>
                  <a:schemeClr val="tx2">
                    <a:lumMod val="50000"/>
                  </a:schemeClr>
                </a:solidFill>
                <a:latin typeface="Tahoma" pitchFamily="34" charset="0"/>
                <a:cs typeface="Tahoma" pitchFamily="34" charset="0"/>
              </a:rPr>
              <a:t>"The scepter shall not depart from Judah, nor the ruler's staff from between his feet, until Shiloh comes,            and to him shall be the obedience of the peoples. </a:t>
            </a:r>
          </a:p>
          <a:p>
            <a:endParaRPr lang="en-US" dirty="0" smtClean="0">
              <a:solidFill>
                <a:schemeClr val="tx2">
                  <a:lumMod val="50000"/>
                </a:schemeClr>
              </a:solidFill>
              <a:latin typeface="Tahoma" pitchFamily="34" charset="0"/>
              <a:cs typeface="Tahoma" pitchFamily="34" charset="0"/>
            </a:endParaRPr>
          </a:p>
          <a:p>
            <a:endParaRPr lang="en-US" dirty="0" smtClean="0">
              <a:solidFill>
                <a:schemeClr val="tx2">
                  <a:lumMod val="50000"/>
                </a:schemeClr>
              </a:solidFill>
              <a:latin typeface="Tahoma" pitchFamily="34" charset="0"/>
              <a:cs typeface="Tahoma" pitchFamily="34" charset="0"/>
            </a:endParaRPr>
          </a:p>
          <a:p>
            <a:endParaRPr lang="en-US" dirty="0" smtClean="0">
              <a:solidFill>
                <a:schemeClr val="tx2">
                  <a:lumMod val="50000"/>
                </a:schemeClr>
              </a:solidFill>
              <a:latin typeface="Tahoma" pitchFamily="34" charset="0"/>
              <a:cs typeface="Tahoma" pitchFamily="34" charset="0"/>
            </a:endParaRPr>
          </a:p>
          <a:p>
            <a:endParaRPr lang="en-US" dirty="0" smtClean="0">
              <a:solidFill>
                <a:schemeClr val="tx2">
                  <a:lumMod val="50000"/>
                </a:schemeClr>
              </a:solidFill>
              <a:latin typeface="Tahoma" pitchFamily="34" charset="0"/>
              <a:cs typeface="Tahoma" pitchFamily="34" charset="0"/>
            </a:endParaRPr>
          </a:p>
          <a:p>
            <a:endParaRPr lang="en-US" dirty="0" smtClean="0">
              <a:solidFill>
                <a:schemeClr val="tx2">
                  <a:lumMod val="50000"/>
                </a:schemeClr>
              </a:solidFill>
              <a:latin typeface="Tahoma" pitchFamily="34" charset="0"/>
              <a:cs typeface="Tahoma" pitchFamily="34" charset="0"/>
            </a:endParaRPr>
          </a:p>
          <a:p>
            <a:endParaRPr lang="en-US" dirty="0" smtClean="0">
              <a:latin typeface="Tahoma" pitchFamily="34" charset="0"/>
              <a:cs typeface="Tahoma" pitchFamily="34" charset="0"/>
            </a:endParaRPr>
          </a:p>
          <a:p>
            <a:endParaRPr lang="en-US" dirty="0" smtClean="0">
              <a:latin typeface="Tahoma" pitchFamily="34" charset="0"/>
              <a:cs typeface="Tahoma"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990600"/>
          </a:xfrm>
        </p:spPr>
        <p:txBody>
          <a:bodyPr/>
          <a:lstStyle/>
          <a:p>
            <a:pPr algn="ctr"/>
            <a:r>
              <a:rPr lang="en-US" dirty="0" smtClean="0"/>
              <a:t>WHAT IS BABYLON?</a:t>
            </a:r>
            <a:endParaRPr lang="en-US" dirty="0"/>
          </a:p>
        </p:txBody>
      </p:sp>
      <p:sp>
        <p:nvSpPr>
          <p:cNvPr id="3" name="Content Placeholder 2"/>
          <p:cNvSpPr>
            <a:spLocks noGrp="1"/>
          </p:cNvSpPr>
          <p:nvPr>
            <p:ph idx="1"/>
          </p:nvPr>
        </p:nvSpPr>
        <p:spPr>
          <a:xfrm>
            <a:off x="914400" y="1066800"/>
            <a:ext cx="8229600" cy="5791200"/>
          </a:xfrm>
        </p:spPr>
        <p:txBody>
          <a:bodyPr>
            <a:noAutofit/>
          </a:bodyPr>
          <a:lstStyle/>
          <a:p>
            <a:pPr>
              <a:lnSpc>
                <a:spcPct val="88000"/>
              </a:lnSpc>
              <a:spcBef>
                <a:spcPts val="300"/>
              </a:spcBef>
            </a:pPr>
            <a:r>
              <a:rPr lang="en-US" sz="2300" dirty="0" smtClean="0">
                <a:solidFill>
                  <a:schemeClr val="tx2">
                    <a:lumMod val="50000"/>
                  </a:schemeClr>
                </a:solidFill>
                <a:latin typeface="Tahoma" pitchFamily="34" charset="0"/>
                <a:cs typeface="Tahoma" pitchFamily="34" charset="0"/>
              </a:rPr>
              <a:t>The origination of Nimrod’s rebellion</a:t>
            </a:r>
          </a:p>
          <a:p>
            <a:pPr>
              <a:lnSpc>
                <a:spcPct val="88000"/>
              </a:lnSpc>
            </a:pPr>
            <a:r>
              <a:rPr lang="en-US" sz="2300" dirty="0" smtClean="0">
                <a:solidFill>
                  <a:schemeClr val="tx2">
                    <a:lumMod val="50000"/>
                  </a:schemeClr>
                </a:solidFill>
                <a:latin typeface="Tahoma" pitchFamily="34" charset="0"/>
                <a:cs typeface="Tahoma" pitchFamily="34" charset="0"/>
              </a:rPr>
              <a:t>The origination of the Babylonian cult religion</a:t>
            </a:r>
          </a:p>
          <a:p>
            <a:pPr>
              <a:lnSpc>
                <a:spcPct val="88000"/>
              </a:lnSpc>
            </a:pPr>
            <a:r>
              <a:rPr lang="en-US" sz="2300" b="1" dirty="0" smtClean="0">
                <a:solidFill>
                  <a:schemeClr val="tx2">
                    <a:lumMod val="50000"/>
                  </a:schemeClr>
                </a:solidFill>
                <a:latin typeface="Tahoma" pitchFamily="34" charset="0"/>
                <a:cs typeface="Tahoma" pitchFamily="34" charset="0"/>
              </a:rPr>
              <a:t>Revelation </a:t>
            </a:r>
            <a:r>
              <a:rPr lang="en-US" sz="2300" b="1" dirty="0" smtClean="0">
                <a:solidFill>
                  <a:schemeClr val="tx2">
                    <a:lumMod val="50000"/>
                  </a:schemeClr>
                </a:solidFill>
                <a:latin typeface="Tahoma" pitchFamily="34" charset="0"/>
                <a:cs typeface="Tahoma" pitchFamily="34" charset="0"/>
              </a:rPr>
              <a:t>17:1-5 </a:t>
            </a:r>
            <a:r>
              <a:rPr lang="en-US" sz="2300" b="1" dirty="0" smtClean="0">
                <a:solidFill>
                  <a:schemeClr val="tx2">
                    <a:lumMod val="50000"/>
                  </a:schemeClr>
                </a:solidFill>
                <a:latin typeface="Tahoma" pitchFamily="34" charset="0"/>
                <a:cs typeface="Tahoma" pitchFamily="34" charset="0"/>
              </a:rPr>
              <a:t> </a:t>
            </a:r>
            <a:r>
              <a:rPr lang="en-US" sz="2300" dirty="0" smtClean="0">
                <a:solidFill>
                  <a:schemeClr val="tx2">
                    <a:lumMod val="50000"/>
                  </a:schemeClr>
                </a:solidFill>
                <a:latin typeface="Tahoma" pitchFamily="34" charset="0"/>
                <a:cs typeface="Tahoma" pitchFamily="34" charset="0"/>
              </a:rPr>
              <a:t>Then </a:t>
            </a:r>
            <a:r>
              <a:rPr lang="en-US" sz="2300" dirty="0" smtClean="0">
                <a:solidFill>
                  <a:schemeClr val="tx2">
                    <a:lumMod val="50000"/>
                  </a:schemeClr>
                </a:solidFill>
                <a:latin typeface="Tahoma" pitchFamily="34" charset="0"/>
                <a:cs typeface="Tahoma" pitchFamily="34" charset="0"/>
              </a:rPr>
              <a:t>one of the seven angels who had the seven bowls came and spoke with me, saying, "Come here, I will show you the judgment of the great harlot who sits on many waters, </a:t>
            </a:r>
            <a:r>
              <a:rPr lang="en-US" sz="2300" dirty="0" smtClean="0">
                <a:solidFill>
                  <a:schemeClr val="tx2">
                    <a:lumMod val="50000"/>
                  </a:schemeClr>
                </a:solidFill>
                <a:latin typeface="Tahoma" pitchFamily="34" charset="0"/>
                <a:cs typeface="Tahoma" pitchFamily="34" charset="0"/>
              </a:rPr>
              <a:t>with </a:t>
            </a:r>
            <a:r>
              <a:rPr lang="en-US" sz="2300" dirty="0" smtClean="0">
                <a:solidFill>
                  <a:schemeClr val="tx2">
                    <a:lumMod val="50000"/>
                  </a:schemeClr>
                </a:solidFill>
                <a:latin typeface="Tahoma" pitchFamily="34" charset="0"/>
                <a:cs typeface="Tahoma" pitchFamily="34" charset="0"/>
              </a:rPr>
              <a:t>whom the kings of the earth committed acts of immorality, and those who dwell on the earth were made drunk with the wine of her immorality</a:t>
            </a:r>
            <a:r>
              <a:rPr lang="en-US" sz="2300" dirty="0" smtClean="0">
                <a:solidFill>
                  <a:schemeClr val="tx2">
                    <a:lumMod val="50000"/>
                  </a:schemeClr>
                </a:solidFill>
                <a:latin typeface="Tahoma" pitchFamily="34" charset="0"/>
                <a:cs typeface="Tahoma" pitchFamily="34" charset="0"/>
              </a:rPr>
              <a:t>.”  </a:t>
            </a:r>
            <a:r>
              <a:rPr lang="en-US" sz="2300" dirty="0" smtClean="0">
                <a:solidFill>
                  <a:schemeClr val="tx2">
                    <a:lumMod val="50000"/>
                  </a:schemeClr>
                </a:solidFill>
                <a:latin typeface="Tahoma" pitchFamily="34" charset="0"/>
                <a:cs typeface="Tahoma" pitchFamily="34" charset="0"/>
              </a:rPr>
              <a:t>And he carried me away in the Spirit into a wilderness; and I saw a woman sitting on a scarlet beast, full of blasphemous names, having seven heads and ten </a:t>
            </a:r>
            <a:r>
              <a:rPr lang="en-US" sz="2300" dirty="0" smtClean="0">
                <a:solidFill>
                  <a:schemeClr val="tx2">
                    <a:lumMod val="50000"/>
                  </a:schemeClr>
                </a:solidFill>
                <a:latin typeface="Tahoma" pitchFamily="34" charset="0"/>
                <a:cs typeface="Tahoma" pitchFamily="34" charset="0"/>
              </a:rPr>
              <a:t>horns. </a:t>
            </a:r>
            <a:r>
              <a:rPr lang="en-US" sz="2300" dirty="0" smtClean="0">
                <a:solidFill>
                  <a:schemeClr val="tx2">
                    <a:lumMod val="50000"/>
                  </a:schemeClr>
                </a:solidFill>
                <a:latin typeface="Tahoma" pitchFamily="34" charset="0"/>
                <a:cs typeface="Tahoma" pitchFamily="34" charset="0"/>
              </a:rPr>
              <a:t>The woman was clothed in purple and scarlet, and adorned with gold and precious stones and pearls, having in her hand a gold cup full of abominations and of the unclean things of her immorality, </a:t>
            </a:r>
            <a:r>
              <a:rPr lang="en-US" sz="2300" dirty="0" smtClean="0">
                <a:solidFill>
                  <a:schemeClr val="tx2">
                    <a:lumMod val="50000"/>
                  </a:schemeClr>
                </a:solidFill>
                <a:latin typeface="Tahoma" pitchFamily="34" charset="0"/>
                <a:cs typeface="Tahoma" pitchFamily="34" charset="0"/>
              </a:rPr>
              <a:t>and </a:t>
            </a:r>
            <a:r>
              <a:rPr lang="en-US" sz="2300" dirty="0" smtClean="0">
                <a:solidFill>
                  <a:schemeClr val="tx2">
                    <a:lumMod val="50000"/>
                  </a:schemeClr>
                </a:solidFill>
                <a:latin typeface="Tahoma" pitchFamily="34" charset="0"/>
                <a:cs typeface="Tahoma" pitchFamily="34" charset="0"/>
              </a:rPr>
              <a:t>on her forehead a name was written, a mystery, "BABYLON THE GREAT, THE MOTHER OF HARLOTS AND OF THE ABOMINATIONS OF THE EARTH." </a:t>
            </a:r>
          </a:p>
          <a:p>
            <a:pPr>
              <a:lnSpc>
                <a:spcPct val="88000"/>
              </a:lnSpc>
            </a:pPr>
            <a:endParaRPr lang="en-US" sz="2300" dirty="0" smtClean="0">
              <a:solidFill>
                <a:schemeClr val="tx2">
                  <a:lumMod val="50000"/>
                </a:schemeClr>
              </a:solidFill>
              <a:latin typeface="Tahoma" pitchFamily="34" charset="0"/>
              <a:cs typeface="Tahoma" pitchFamily="34" charset="0"/>
            </a:endParaRPr>
          </a:p>
          <a:p>
            <a:pPr>
              <a:lnSpc>
                <a:spcPct val="88000"/>
              </a:lnSpc>
            </a:pPr>
            <a:endParaRPr lang="en-US" sz="2300" dirty="0" smtClean="0">
              <a:solidFill>
                <a:schemeClr val="tx2">
                  <a:lumMod val="50000"/>
                </a:schemeClr>
              </a:solidFill>
              <a:latin typeface="Tahoma" pitchFamily="34" charset="0"/>
              <a:cs typeface="Tahoma" pitchFamily="34" charset="0"/>
            </a:endParaRPr>
          </a:p>
          <a:p>
            <a:endParaRPr lang="en-US" sz="2300" dirty="0">
              <a:solidFill>
                <a:schemeClr val="tx2">
                  <a:lumMod val="50000"/>
                </a:schemeClr>
              </a:solidFill>
              <a:latin typeface="Tahoma" pitchFamily="34" charset="0"/>
              <a:cs typeface="Tahoma"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pPr algn="ctr"/>
            <a:r>
              <a:rPr lang="en-US" dirty="0" smtClean="0"/>
              <a:t>HABAKKUK’S LAMENT</a:t>
            </a:r>
            <a:endParaRPr lang="en-US" dirty="0"/>
          </a:p>
        </p:txBody>
      </p:sp>
      <p:sp>
        <p:nvSpPr>
          <p:cNvPr id="3" name="Content Placeholder 2"/>
          <p:cNvSpPr>
            <a:spLocks noGrp="1"/>
          </p:cNvSpPr>
          <p:nvPr>
            <p:ph idx="1"/>
          </p:nvPr>
        </p:nvSpPr>
        <p:spPr>
          <a:xfrm>
            <a:off x="914400" y="1447800"/>
            <a:ext cx="8229600" cy="5410200"/>
          </a:xfrm>
        </p:spPr>
        <p:txBody>
          <a:bodyPr>
            <a:normAutofit fontScale="92500" lnSpcReduction="20000"/>
          </a:bodyPr>
          <a:lstStyle/>
          <a:p>
            <a:r>
              <a:rPr lang="en-US" b="1" dirty="0" smtClean="0">
                <a:latin typeface="Tahoma" pitchFamily="34" charset="0"/>
                <a:cs typeface="Tahoma" pitchFamily="34" charset="0"/>
              </a:rPr>
              <a:t>Habakkuk 3:16-18 </a:t>
            </a:r>
            <a:r>
              <a:rPr lang="en-US" b="1" dirty="0" smtClean="0">
                <a:latin typeface="Tahoma" pitchFamily="34" charset="0"/>
                <a:cs typeface="Tahoma" pitchFamily="34" charset="0"/>
              </a:rPr>
              <a:t> </a:t>
            </a:r>
            <a:r>
              <a:rPr lang="en-US" dirty="0" smtClean="0">
                <a:latin typeface="Tahoma" pitchFamily="34" charset="0"/>
                <a:cs typeface="Tahoma" pitchFamily="34" charset="0"/>
              </a:rPr>
              <a:t>I heard and my inward parts trembled</a:t>
            </a:r>
            <a:r>
              <a:rPr lang="en-US" dirty="0" smtClean="0">
                <a:latin typeface="Tahoma" pitchFamily="34" charset="0"/>
                <a:cs typeface="Tahoma" pitchFamily="34" charset="0"/>
              </a:rPr>
              <a:t>, at </a:t>
            </a:r>
            <a:r>
              <a:rPr lang="en-US" dirty="0" smtClean="0">
                <a:latin typeface="Tahoma" pitchFamily="34" charset="0"/>
                <a:cs typeface="Tahoma" pitchFamily="34" charset="0"/>
              </a:rPr>
              <a:t>the sound my lips quivered</a:t>
            </a:r>
            <a:r>
              <a:rPr lang="en-US" dirty="0" smtClean="0">
                <a:latin typeface="Tahoma" pitchFamily="34" charset="0"/>
                <a:cs typeface="Tahoma" pitchFamily="34" charset="0"/>
              </a:rPr>
              <a:t>.  Decay </a:t>
            </a:r>
            <a:r>
              <a:rPr lang="en-US" dirty="0" smtClean="0">
                <a:latin typeface="Tahoma" pitchFamily="34" charset="0"/>
                <a:cs typeface="Tahoma" pitchFamily="34" charset="0"/>
              </a:rPr>
              <a:t>enters my </a:t>
            </a:r>
            <a:r>
              <a:rPr lang="en-US" dirty="0" smtClean="0">
                <a:latin typeface="Tahoma" pitchFamily="34" charset="0"/>
                <a:cs typeface="Tahoma" pitchFamily="34" charset="0"/>
              </a:rPr>
              <a:t>bones, and </a:t>
            </a:r>
            <a:r>
              <a:rPr lang="en-US" dirty="0" smtClean="0">
                <a:latin typeface="Tahoma" pitchFamily="34" charset="0"/>
                <a:cs typeface="Tahoma" pitchFamily="34" charset="0"/>
              </a:rPr>
              <a:t>in my place I tremble</a:t>
            </a:r>
            <a:r>
              <a:rPr lang="en-US" dirty="0" smtClean="0">
                <a:latin typeface="Tahoma" pitchFamily="34" charset="0"/>
                <a:cs typeface="Tahoma" pitchFamily="34" charset="0"/>
              </a:rPr>
              <a:t>.  Because </a:t>
            </a:r>
            <a:r>
              <a:rPr lang="en-US" dirty="0" smtClean="0">
                <a:latin typeface="Tahoma" pitchFamily="34" charset="0"/>
                <a:cs typeface="Tahoma" pitchFamily="34" charset="0"/>
              </a:rPr>
              <a:t>I must wait quietly for the day of distress</a:t>
            </a:r>
            <a:r>
              <a:rPr lang="en-US" dirty="0" smtClean="0">
                <a:latin typeface="Tahoma" pitchFamily="34" charset="0"/>
                <a:cs typeface="Tahoma" pitchFamily="34" charset="0"/>
              </a:rPr>
              <a:t>, for </a:t>
            </a:r>
            <a:r>
              <a:rPr lang="en-US" dirty="0" smtClean="0">
                <a:latin typeface="Tahoma" pitchFamily="34" charset="0"/>
                <a:cs typeface="Tahoma" pitchFamily="34" charset="0"/>
              </a:rPr>
              <a:t>the people to arise who will invade us</a:t>
            </a:r>
            <a:r>
              <a:rPr lang="en-US" dirty="0" smtClean="0">
                <a:latin typeface="Tahoma" pitchFamily="34" charset="0"/>
                <a:cs typeface="Tahoma" pitchFamily="34" charset="0"/>
              </a:rPr>
              <a:t>. Though </a:t>
            </a:r>
            <a:r>
              <a:rPr lang="en-US" dirty="0" smtClean="0">
                <a:latin typeface="Tahoma" pitchFamily="34" charset="0"/>
                <a:cs typeface="Tahoma" pitchFamily="34" charset="0"/>
              </a:rPr>
              <a:t>the fig tree should not </a:t>
            </a:r>
            <a:r>
              <a:rPr lang="en-US" dirty="0" smtClean="0">
                <a:latin typeface="Tahoma" pitchFamily="34" charset="0"/>
                <a:cs typeface="Tahoma" pitchFamily="34" charset="0"/>
              </a:rPr>
              <a:t>blossom and </a:t>
            </a:r>
            <a:r>
              <a:rPr lang="en-US" dirty="0" smtClean="0">
                <a:latin typeface="Tahoma" pitchFamily="34" charset="0"/>
                <a:cs typeface="Tahoma" pitchFamily="34" charset="0"/>
              </a:rPr>
              <a:t>there be no fruit on the vines</a:t>
            </a:r>
            <a:r>
              <a:rPr lang="en-US" dirty="0" smtClean="0">
                <a:latin typeface="Tahoma" pitchFamily="34" charset="0"/>
                <a:cs typeface="Tahoma" pitchFamily="34" charset="0"/>
              </a:rPr>
              <a:t>, though </a:t>
            </a:r>
            <a:r>
              <a:rPr lang="en-US" dirty="0" smtClean="0">
                <a:latin typeface="Tahoma" pitchFamily="34" charset="0"/>
                <a:cs typeface="Tahoma" pitchFamily="34" charset="0"/>
              </a:rPr>
              <a:t>the yield of the olive should </a:t>
            </a:r>
            <a:r>
              <a:rPr lang="en-US" dirty="0" smtClean="0">
                <a:latin typeface="Tahoma" pitchFamily="34" charset="0"/>
                <a:cs typeface="Tahoma" pitchFamily="34" charset="0"/>
              </a:rPr>
              <a:t>fail and </a:t>
            </a:r>
            <a:r>
              <a:rPr lang="en-US" dirty="0" smtClean="0">
                <a:latin typeface="Tahoma" pitchFamily="34" charset="0"/>
                <a:cs typeface="Tahoma" pitchFamily="34" charset="0"/>
              </a:rPr>
              <a:t>the fields produce no food</a:t>
            </a:r>
            <a:r>
              <a:rPr lang="en-US" dirty="0" smtClean="0">
                <a:latin typeface="Tahoma" pitchFamily="34" charset="0"/>
                <a:cs typeface="Tahoma" pitchFamily="34" charset="0"/>
              </a:rPr>
              <a:t>, though </a:t>
            </a:r>
            <a:r>
              <a:rPr lang="en-US" dirty="0" smtClean="0">
                <a:latin typeface="Tahoma" pitchFamily="34" charset="0"/>
                <a:cs typeface="Tahoma" pitchFamily="34" charset="0"/>
              </a:rPr>
              <a:t>the flock should be cut off from the </a:t>
            </a:r>
            <a:r>
              <a:rPr lang="en-US" dirty="0" smtClean="0">
                <a:latin typeface="Tahoma" pitchFamily="34" charset="0"/>
                <a:cs typeface="Tahoma" pitchFamily="34" charset="0"/>
              </a:rPr>
              <a:t>fold and </a:t>
            </a:r>
            <a:r>
              <a:rPr lang="en-US" dirty="0" smtClean="0">
                <a:latin typeface="Tahoma" pitchFamily="34" charset="0"/>
                <a:cs typeface="Tahoma" pitchFamily="34" charset="0"/>
              </a:rPr>
              <a:t>there be no cattle in the stalls, </a:t>
            </a:r>
            <a:r>
              <a:rPr lang="en-US" dirty="0" smtClean="0">
                <a:latin typeface="Tahoma" pitchFamily="34" charset="0"/>
                <a:cs typeface="Tahoma" pitchFamily="34" charset="0"/>
              </a:rPr>
              <a:t>  yet </a:t>
            </a:r>
            <a:r>
              <a:rPr lang="en-US" dirty="0" smtClean="0">
                <a:latin typeface="Tahoma" pitchFamily="34" charset="0"/>
                <a:cs typeface="Tahoma" pitchFamily="34" charset="0"/>
              </a:rPr>
              <a:t>I will exult in the Lord</a:t>
            </a:r>
            <a:r>
              <a:rPr lang="en-US" dirty="0" smtClean="0">
                <a:latin typeface="Tahoma" pitchFamily="34" charset="0"/>
                <a:cs typeface="Tahoma" pitchFamily="34" charset="0"/>
              </a:rPr>
              <a:t>, I </a:t>
            </a:r>
            <a:r>
              <a:rPr lang="en-US" dirty="0" smtClean="0">
                <a:latin typeface="Tahoma" pitchFamily="34" charset="0"/>
                <a:cs typeface="Tahoma" pitchFamily="34" charset="0"/>
              </a:rPr>
              <a:t>will rejoice in the God of my salvation. </a:t>
            </a:r>
          </a:p>
          <a:p>
            <a:endParaRPr lang="en-US" dirty="0" smtClean="0">
              <a:latin typeface="Tahoma" pitchFamily="34" charset="0"/>
              <a:cs typeface="Tahoma" pitchFamily="34" charset="0"/>
            </a:endParaRPr>
          </a:p>
          <a:p>
            <a:endParaRPr lang="en-US" dirty="0" smtClean="0">
              <a:latin typeface="Tahoma" pitchFamily="34" charset="0"/>
              <a:cs typeface="Tahoma" pitchFamily="34" charset="0"/>
            </a:endParaRPr>
          </a:p>
          <a:p>
            <a:endParaRPr lang="en-US" dirty="0">
              <a:latin typeface="Tahoma" pitchFamily="34" charset="0"/>
              <a:cs typeface="Tahoma"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pPr algn="ctr"/>
            <a:r>
              <a:rPr lang="en-US" dirty="0" smtClean="0"/>
              <a:t>BUT BABYLON IS SINFUL</a:t>
            </a:r>
            <a:endParaRPr lang="en-US" dirty="0"/>
          </a:p>
        </p:txBody>
      </p:sp>
      <p:sp>
        <p:nvSpPr>
          <p:cNvPr id="3" name="Content Placeholder 2"/>
          <p:cNvSpPr>
            <a:spLocks noGrp="1"/>
          </p:cNvSpPr>
          <p:nvPr>
            <p:ph idx="1"/>
          </p:nvPr>
        </p:nvSpPr>
        <p:spPr>
          <a:xfrm>
            <a:off x="914400" y="1447800"/>
            <a:ext cx="8019288" cy="5410200"/>
          </a:xfrm>
        </p:spPr>
        <p:txBody>
          <a:bodyPr>
            <a:normAutofit fontScale="85000" lnSpcReduction="20000"/>
          </a:bodyPr>
          <a:lstStyle/>
          <a:p>
            <a:r>
              <a:rPr lang="en-US" b="1" dirty="0" smtClean="0">
                <a:solidFill>
                  <a:schemeClr val="tx2">
                    <a:lumMod val="50000"/>
                  </a:schemeClr>
                </a:solidFill>
                <a:latin typeface="Tahoma" pitchFamily="34" charset="0"/>
                <a:cs typeface="Tahoma" pitchFamily="34" charset="0"/>
              </a:rPr>
              <a:t>2 Kings 25:8-11  </a:t>
            </a:r>
            <a:r>
              <a:rPr lang="en-US" dirty="0" smtClean="0">
                <a:solidFill>
                  <a:schemeClr val="tx2">
                    <a:lumMod val="50000"/>
                  </a:schemeClr>
                </a:solidFill>
                <a:latin typeface="Tahoma" pitchFamily="34" charset="0"/>
                <a:cs typeface="Tahoma" pitchFamily="34" charset="0"/>
              </a:rPr>
              <a:t>Now on the seventh day of the fifth month, which was the nineteenth year of King Nebuchadnezzar, king of Babylon, </a:t>
            </a:r>
            <a:r>
              <a:rPr lang="en-US" dirty="0" err="1" smtClean="0">
                <a:solidFill>
                  <a:schemeClr val="tx2">
                    <a:lumMod val="50000"/>
                  </a:schemeClr>
                </a:solidFill>
                <a:latin typeface="Tahoma" pitchFamily="34" charset="0"/>
                <a:cs typeface="Tahoma" pitchFamily="34" charset="0"/>
              </a:rPr>
              <a:t>Nebuzaradan</a:t>
            </a:r>
            <a:r>
              <a:rPr lang="en-US" dirty="0" smtClean="0">
                <a:solidFill>
                  <a:schemeClr val="tx2">
                    <a:lumMod val="50000"/>
                  </a:schemeClr>
                </a:solidFill>
                <a:latin typeface="Tahoma" pitchFamily="34" charset="0"/>
                <a:cs typeface="Tahoma" pitchFamily="34" charset="0"/>
              </a:rPr>
              <a:t> the captain of the guard, a servant of the king of Babylon, came to Jerusalem. He burned the house of the Lord, the king's house, and all the houses of Jerusalem; even every great house he burned with fire.  So all the army of the Chaldeans who were with the captain of the guard broke down the walls around Jerusalem. Then the rest of the people who were left in the city and the deserters who had deserted to the king of Babylon and the rest of the people, </a:t>
            </a:r>
            <a:r>
              <a:rPr lang="en-US" dirty="0" err="1" smtClean="0">
                <a:solidFill>
                  <a:schemeClr val="tx2">
                    <a:lumMod val="50000"/>
                  </a:schemeClr>
                </a:solidFill>
                <a:latin typeface="Tahoma" pitchFamily="34" charset="0"/>
                <a:cs typeface="Tahoma" pitchFamily="34" charset="0"/>
              </a:rPr>
              <a:t>Nebuzaradan</a:t>
            </a:r>
            <a:r>
              <a:rPr lang="en-US" dirty="0" smtClean="0">
                <a:solidFill>
                  <a:schemeClr val="tx2">
                    <a:lumMod val="50000"/>
                  </a:schemeClr>
                </a:solidFill>
                <a:latin typeface="Tahoma" pitchFamily="34" charset="0"/>
                <a:cs typeface="Tahoma" pitchFamily="34" charset="0"/>
              </a:rPr>
              <a:t> the captain of the guard carried away into exile. </a:t>
            </a:r>
          </a:p>
          <a:p>
            <a:endParaRPr lang="en-US" dirty="0" smtClean="0">
              <a:solidFill>
                <a:schemeClr val="tx2">
                  <a:lumMod val="50000"/>
                </a:schemeClr>
              </a:solidFill>
              <a:latin typeface="Tahoma" pitchFamily="34" charset="0"/>
              <a:cs typeface="Tahoma" pitchFamily="34" charset="0"/>
            </a:endParaRPr>
          </a:p>
          <a:p>
            <a:endParaRPr lang="en-US" dirty="0" smtClean="0">
              <a:solidFill>
                <a:schemeClr val="tx2">
                  <a:lumMod val="50000"/>
                </a:schemeClr>
              </a:solidFill>
              <a:latin typeface="Tahoma" pitchFamily="34" charset="0"/>
              <a:cs typeface="Tahoma" pitchFamily="34" charset="0"/>
            </a:endParaRPr>
          </a:p>
          <a:p>
            <a:endParaRPr lang="en-US" dirty="0">
              <a:solidFill>
                <a:schemeClr val="tx2">
                  <a:lumMod val="50000"/>
                </a:schemeClr>
              </a:solidFill>
              <a:latin typeface="Tahoma" pitchFamily="34" charset="0"/>
              <a:cs typeface="Tahoma"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868362"/>
          </a:xfrm>
        </p:spPr>
        <p:txBody>
          <a:bodyPr/>
          <a:lstStyle/>
          <a:p>
            <a:pPr algn="ctr"/>
            <a:r>
              <a:rPr lang="en-US" dirty="0" smtClean="0"/>
              <a:t>FALSE PROPHETS</a:t>
            </a:r>
            <a:endParaRPr lang="en-US" dirty="0"/>
          </a:p>
        </p:txBody>
      </p:sp>
      <p:sp>
        <p:nvSpPr>
          <p:cNvPr id="3" name="Content Placeholder 2"/>
          <p:cNvSpPr>
            <a:spLocks noGrp="1"/>
          </p:cNvSpPr>
          <p:nvPr>
            <p:ph idx="1"/>
          </p:nvPr>
        </p:nvSpPr>
        <p:spPr>
          <a:xfrm>
            <a:off x="990600" y="1219200"/>
            <a:ext cx="8153400" cy="5638800"/>
          </a:xfrm>
        </p:spPr>
        <p:txBody>
          <a:bodyPr>
            <a:normAutofit/>
          </a:bodyPr>
          <a:lstStyle/>
          <a:p>
            <a:pPr>
              <a:lnSpc>
                <a:spcPct val="90000"/>
              </a:lnSpc>
            </a:pPr>
            <a:r>
              <a:rPr lang="en-US" sz="2800" b="1" dirty="0" smtClean="0">
                <a:solidFill>
                  <a:schemeClr val="bg2">
                    <a:lumMod val="10000"/>
                  </a:schemeClr>
                </a:solidFill>
                <a:latin typeface="Tahoma" pitchFamily="34" charset="0"/>
                <a:cs typeface="Tahoma" pitchFamily="34" charset="0"/>
              </a:rPr>
              <a:t>Ezekiel 21:27-29 </a:t>
            </a:r>
            <a:r>
              <a:rPr lang="en-US" sz="2800" dirty="0" smtClean="0">
                <a:solidFill>
                  <a:schemeClr val="bg2">
                    <a:lumMod val="10000"/>
                  </a:schemeClr>
                </a:solidFill>
                <a:latin typeface="Tahoma" pitchFamily="34" charset="0"/>
                <a:cs typeface="Tahoma" pitchFamily="34" charset="0"/>
              </a:rPr>
              <a:t>'A ruin, a ruin, a ruin, I will make it. This also will be no more until He comes whose right it is, and I will give it to Him.’ And you, son of man, prophesy and say, 'Thus says the Lord God concerning the sons of </a:t>
            </a:r>
            <a:r>
              <a:rPr lang="en-US" sz="2800" dirty="0" err="1" smtClean="0">
                <a:solidFill>
                  <a:schemeClr val="bg2">
                    <a:lumMod val="10000"/>
                  </a:schemeClr>
                </a:solidFill>
                <a:latin typeface="Tahoma" pitchFamily="34" charset="0"/>
                <a:cs typeface="Tahoma" pitchFamily="34" charset="0"/>
              </a:rPr>
              <a:t>Ammon</a:t>
            </a:r>
            <a:r>
              <a:rPr lang="en-US" sz="2800" dirty="0" smtClean="0">
                <a:solidFill>
                  <a:schemeClr val="bg2">
                    <a:lumMod val="10000"/>
                  </a:schemeClr>
                </a:solidFill>
                <a:latin typeface="Tahoma" pitchFamily="34" charset="0"/>
                <a:cs typeface="Tahoma" pitchFamily="34" charset="0"/>
              </a:rPr>
              <a:t> and concerning their reproach,' and say: 'A sword, a sword is drawn, polished for the slaughter, to cause it to consume, that it may be like lightning— while they see for you false visions, while they divine lies for you—to place you on the necks of the wicked who are slain, whose day has come, in the time of the punishment of the end. </a:t>
            </a:r>
          </a:p>
          <a:p>
            <a:pPr>
              <a:lnSpc>
                <a:spcPct val="90000"/>
              </a:lnSpc>
            </a:pPr>
            <a:r>
              <a:rPr lang="en-US" sz="2800" dirty="0" smtClean="0">
                <a:solidFill>
                  <a:schemeClr val="bg2">
                    <a:lumMod val="10000"/>
                  </a:schemeClr>
                </a:solidFill>
                <a:latin typeface="Tahoma" pitchFamily="34" charset="0"/>
                <a:cs typeface="Tahoma" pitchFamily="34" charset="0"/>
              </a:rPr>
              <a:t>Amman betrayed Judah and rejoiced at the fall</a:t>
            </a:r>
          </a:p>
          <a:p>
            <a:pPr>
              <a:lnSpc>
                <a:spcPct val="90000"/>
              </a:lnSpc>
            </a:pPr>
            <a:endParaRPr lang="en-US" sz="2800" dirty="0" smtClean="0">
              <a:solidFill>
                <a:schemeClr val="bg2">
                  <a:lumMod val="10000"/>
                </a:schemeClr>
              </a:solidFill>
              <a:latin typeface="Tahoma" pitchFamily="34" charset="0"/>
              <a:cs typeface="Tahoma" pitchFamily="34" charset="0"/>
            </a:endParaRPr>
          </a:p>
          <a:p>
            <a:pPr>
              <a:lnSpc>
                <a:spcPct val="90000"/>
              </a:lnSpc>
            </a:pPr>
            <a:endParaRPr lang="en-US" sz="2800" dirty="0" smtClean="0">
              <a:solidFill>
                <a:schemeClr val="bg2">
                  <a:lumMod val="10000"/>
                </a:schemeClr>
              </a:solidFill>
              <a:latin typeface="Tahoma" pitchFamily="34" charset="0"/>
              <a:cs typeface="Tahoma" pitchFamily="34" charset="0"/>
            </a:endParaRPr>
          </a:p>
          <a:p>
            <a:endParaRPr lang="en-US" sz="2800" dirty="0" smtClean="0">
              <a:solidFill>
                <a:schemeClr val="bg2">
                  <a:lumMod val="10000"/>
                </a:schemeClr>
              </a:solidFill>
              <a:latin typeface="Tahoma" pitchFamily="34" charset="0"/>
              <a:cs typeface="Tahoma" pitchFamily="34" charset="0"/>
            </a:endParaRPr>
          </a:p>
          <a:p>
            <a:endParaRPr lang="en-US" sz="2800" dirty="0" smtClean="0">
              <a:solidFill>
                <a:schemeClr val="bg2">
                  <a:lumMod val="10000"/>
                </a:schemeClr>
              </a:solidFill>
              <a:latin typeface="Tahoma" pitchFamily="34" charset="0"/>
              <a:cs typeface="Tahoma" pitchFamily="34" charset="0"/>
            </a:endParaRPr>
          </a:p>
          <a:p>
            <a:endParaRPr lang="en-US" sz="2800" dirty="0" smtClean="0">
              <a:solidFill>
                <a:schemeClr val="bg2">
                  <a:lumMod val="10000"/>
                </a:schemeClr>
              </a:solidFill>
              <a:latin typeface="Tahoma" pitchFamily="34" charset="0"/>
              <a:cs typeface="Tahoma" pitchFamily="34" charset="0"/>
            </a:endParaRPr>
          </a:p>
          <a:p>
            <a:endParaRPr lang="en-US" sz="2800" dirty="0" smtClean="0">
              <a:solidFill>
                <a:schemeClr val="bg2">
                  <a:lumMod val="10000"/>
                </a:schemeClr>
              </a:solidFill>
              <a:latin typeface="Tahoma" pitchFamily="34" charset="0"/>
              <a:cs typeface="Tahoma" pitchFamily="34" charset="0"/>
            </a:endParaRPr>
          </a:p>
          <a:p>
            <a:endParaRPr lang="en-US" sz="2800" dirty="0" smtClean="0">
              <a:solidFill>
                <a:schemeClr val="bg2">
                  <a:lumMod val="10000"/>
                </a:schemeClr>
              </a:solidFill>
              <a:latin typeface="Tahoma" pitchFamily="34" charset="0"/>
              <a:cs typeface="Tahoma" pitchFamily="34" charset="0"/>
            </a:endParaRPr>
          </a:p>
          <a:p>
            <a:endParaRPr lang="en-US" dirty="0" smtClean="0">
              <a:solidFill>
                <a:schemeClr val="bg2">
                  <a:lumMod val="10000"/>
                </a:schemeClr>
              </a:solidFill>
            </a:endParaRPr>
          </a:p>
          <a:p>
            <a:endParaRPr lang="en-US" dirty="0">
              <a:solidFill>
                <a:schemeClr val="bg2">
                  <a:lumMod val="10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866888" cy="1143000"/>
          </a:xfrm>
        </p:spPr>
        <p:txBody>
          <a:bodyPr/>
          <a:lstStyle/>
          <a:p>
            <a:pPr algn="ctr"/>
            <a:r>
              <a:rPr lang="en-US" dirty="0" smtClean="0"/>
              <a:t>DAVID’S LINEAGE</a:t>
            </a:r>
            <a:endParaRPr lang="en-US" dirty="0"/>
          </a:p>
        </p:txBody>
      </p:sp>
      <p:sp>
        <p:nvSpPr>
          <p:cNvPr id="3" name="Content Placeholder 2"/>
          <p:cNvSpPr>
            <a:spLocks noGrp="1"/>
          </p:cNvSpPr>
          <p:nvPr>
            <p:ph idx="1"/>
          </p:nvPr>
        </p:nvSpPr>
        <p:spPr>
          <a:xfrm>
            <a:off x="914400" y="1447800"/>
            <a:ext cx="8229600" cy="5410200"/>
          </a:xfrm>
        </p:spPr>
        <p:txBody>
          <a:bodyPr>
            <a:normAutofit lnSpcReduction="10000"/>
          </a:bodyPr>
          <a:lstStyle/>
          <a:p>
            <a:r>
              <a:rPr lang="en-US" sz="2800" dirty="0" smtClean="0">
                <a:solidFill>
                  <a:schemeClr val="bg2">
                    <a:lumMod val="10000"/>
                  </a:schemeClr>
                </a:solidFill>
                <a:latin typeface="Tahoma" pitchFamily="34" charset="0"/>
                <a:cs typeface="Tahoma" pitchFamily="34" charset="0"/>
              </a:rPr>
              <a:t>The line of David wouldn’t be restored until Christ</a:t>
            </a:r>
          </a:p>
          <a:p>
            <a:r>
              <a:rPr lang="en-US" sz="2800" b="1" dirty="0" smtClean="0">
                <a:solidFill>
                  <a:schemeClr val="bg2">
                    <a:lumMod val="10000"/>
                  </a:schemeClr>
                </a:solidFill>
                <a:latin typeface="Tahoma" pitchFamily="34" charset="0"/>
                <a:cs typeface="Tahoma" pitchFamily="34" charset="0"/>
              </a:rPr>
              <a:t>Zechariah 9:9  </a:t>
            </a:r>
            <a:r>
              <a:rPr lang="en-US" sz="2800" dirty="0" smtClean="0">
                <a:solidFill>
                  <a:schemeClr val="bg2">
                    <a:lumMod val="10000"/>
                  </a:schemeClr>
                </a:solidFill>
                <a:latin typeface="Tahoma" pitchFamily="34" charset="0"/>
                <a:cs typeface="Tahoma" pitchFamily="34" charset="0"/>
              </a:rPr>
              <a:t>Rejoice greatly, O daughter of Zion!  Shout in triumph, O daughter of Jerusalem!   Behold, your king is coming to you; He is just and endowed with salvation, humble, and mounted on a donkey, even on a colt, the foal of a donkey. </a:t>
            </a:r>
          </a:p>
          <a:p>
            <a:r>
              <a:rPr lang="en-US" sz="2800" b="1" dirty="0" smtClean="0">
                <a:solidFill>
                  <a:schemeClr val="bg2">
                    <a:lumMod val="10000"/>
                  </a:schemeClr>
                </a:solidFill>
                <a:latin typeface="Tahoma" pitchFamily="34" charset="0"/>
                <a:cs typeface="Tahoma" pitchFamily="34" charset="0"/>
              </a:rPr>
              <a:t>Matthew 21:9  </a:t>
            </a:r>
            <a:r>
              <a:rPr lang="en-US" sz="2800" dirty="0" smtClean="0">
                <a:solidFill>
                  <a:schemeClr val="bg2">
                    <a:lumMod val="10000"/>
                  </a:schemeClr>
                </a:solidFill>
                <a:latin typeface="Tahoma" pitchFamily="34" charset="0"/>
                <a:cs typeface="Tahoma" pitchFamily="34" charset="0"/>
              </a:rPr>
              <a:t>The crowds going ahead of Him, and those who followed, were shouting, "Hosanna to the Son of David; Blessed is He who comes in the name of the Lord;     Hosanna in the highest!" </a:t>
            </a:r>
          </a:p>
          <a:p>
            <a:endParaRPr lang="en-US" sz="2800" dirty="0" smtClean="0">
              <a:solidFill>
                <a:schemeClr val="bg2">
                  <a:lumMod val="10000"/>
                </a:schemeClr>
              </a:solidFill>
              <a:latin typeface="Tahoma" pitchFamily="34" charset="0"/>
              <a:cs typeface="Tahoma" pitchFamily="34" charset="0"/>
            </a:endParaRPr>
          </a:p>
          <a:p>
            <a:endParaRPr lang="en-US" sz="2800" dirty="0" smtClean="0">
              <a:solidFill>
                <a:schemeClr val="bg2">
                  <a:lumMod val="10000"/>
                </a:schemeClr>
              </a:solidFill>
              <a:latin typeface="Tahoma" pitchFamily="34" charset="0"/>
              <a:cs typeface="Tahoma" pitchFamily="34" charset="0"/>
            </a:endParaRPr>
          </a:p>
          <a:p>
            <a:endParaRPr lang="en-US" sz="2800" dirty="0" smtClean="0">
              <a:solidFill>
                <a:schemeClr val="bg2">
                  <a:lumMod val="10000"/>
                </a:schemeClr>
              </a:solidFill>
              <a:latin typeface="Tahoma" pitchFamily="34" charset="0"/>
              <a:cs typeface="Tahoma" pitchFamily="34" charset="0"/>
            </a:endParaRPr>
          </a:p>
          <a:p>
            <a:endParaRPr lang="en-US" sz="2800" dirty="0" smtClean="0">
              <a:solidFill>
                <a:schemeClr val="bg2">
                  <a:lumMod val="10000"/>
                </a:schemeClr>
              </a:solidFill>
              <a:latin typeface="Tahoma" pitchFamily="34" charset="0"/>
              <a:cs typeface="Tahoma" pitchFamily="34" charset="0"/>
            </a:endParaRPr>
          </a:p>
          <a:p>
            <a:endParaRPr lang="en-US" sz="2800" dirty="0" smtClean="0">
              <a:solidFill>
                <a:schemeClr val="bg2">
                  <a:lumMod val="10000"/>
                </a:schemeClr>
              </a:solidFill>
              <a:latin typeface="Tahoma" pitchFamily="34" charset="0"/>
              <a:cs typeface="Tahoma" pitchFamily="34" charset="0"/>
            </a:endParaRPr>
          </a:p>
          <a:p>
            <a:endParaRPr lang="en-US" sz="2800" dirty="0">
              <a:solidFill>
                <a:schemeClr val="bg2">
                  <a:lumMod val="10000"/>
                </a:schemeClr>
              </a:solidFill>
              <a:latin typeface="Tahoma" pitchFamily="34" charset="0"/>
              <a:cs typeface="Tahoma"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pPr algn="ctr"/>
            <a:r>
              <a:rPr lang="en-US" dirty="0" smtClean="0">
                <a:latin typeface="Tahoma" pitchFamily="34" charset="0"/>
                <a:cs typeface="Tahoma" pitchFamily="34" charset="0"/>
              </a:rPr>
              <a:t>CONCLUSIONS</a:t>
            </a:r>
            <a:endParaRPr lang="en-US" dirty="0">
              <a:latin typeface="Tahoma" pitchFamily="34" charset="0"/>
              <a:cs typeface="Tahoma" pitchFamily="34" charset="0"/>
            </a:endParaRPr>
          </a:p>
        </p:txBody>
      </p:sp>
      <p:sp>
        <p:nvSpPr>
          <p:cNvPr id="3" name="Content Placeholder 2"/>
          <p:cNvSpPr>
            <a:spLocks noGrp="1"/>
          </p:cNvSpPr>
          <p:nvPr>
            <p:ph idx="1"/>
          </p:nvPr>
        </p:nvSpPr>
        <p:spPr>
          <a:xfrm>
            <a:off x="990600" y="1447800"/>
            <a:ext cx="8153400" cy="5410200"/>
          </a:xfrm>
        </p:spPr>
        <p:txBody>
          <a:bodyPr>
            <a:normAutofit fontScale="92500"/>
          </a:bodyPr>
          <a:lstStyle/>
          <a:p>
            <a:r>
              <a:rPr lang="en-US" dirty="0" smtClean="0">
                <a:solidFill>
                  <a:schemeClr val="tx2">
                    <a:lumMod val="50000"/>
                  </a:schemeClr>
                </a:solidFill>
                <a:latin typeface="Tahoma" pitchFamily="34" charset="0"/>
                <a:cs typeface="Tahoma" pitchFamily="34" charset="0"/>
              </a:rPr>
              <a:t>God had set up the government of Israel</a:t>
            </a:r>
          </a:p>
          <a:p>
            <a:r>
              <a:rPr lang="en-US" dirty="0" smtClean="0">
                <a:solidFill>
                  <a:schemeClr val="tx2">
                    <a:lumMod val="50000"/>
                  </a:schemeClr>
                </a:solidFill>
                <a:latin typeface="Tahoma" pitchFamily="34" charset="0"/>
                <a:cs typeface="Tahoma" pitchFamily="34" charset="0"/>
              </a:rPr>
              <a:t>The people wanted a king like everyone else</a:t>
            </a:r>
          </a:p>
          <a:p>
            <a:r>
              <a:rPr lang="en-US" dirty="0" smtClean="0">
                <a:solidFill>
                  <a:schemeClr val="tx2">
                    <a:lumMod val="50000"/>
                  </a:schemeClr>
                </a:solidFill>
                <a:latin typeface="Tahoma" pitchFamily="34" charset="0"/>
                <a:cs typeface="Tahoma" pitchFamily="34" charset="0"/>
              </a:rPr>
              <a:t>The kings were mostly bad; some started good and finished bad</a:t>
            </a:r>
          </a:p>
          <a:p>
            <a:r>
              <a:rPr lang="en-US" dirty="0" smtClean="0">
                <a:solidFill>
                  <a:schemeClr val="tx2">
                    <a:lumMod val="50000"/>
                  </a:schemeClr>
                </a:solidFill>
                <a:latin typeface="Tahoma" pitchFamily="34" charset="0"/>
                <a:cs typeface="Tahoma" pitchFamily="34" charset="0"/>
              </a:rPr>
              <a:t>False prophets gave the messages that the people wanted to </a:t>
            </a:r>
            <a:r>
              <a:rPr lang="en-US" dirty="0" smtClean="0">
                <a:solidFill>
                  <a:schemeClr val="tx2">
                    <a:lumMod val="50000"/>
                  </a:schemeClr>
                </a:solidFill>
                <a:latin typeface="Tahoma" pitchFamily="34" charset="0"/>
                <a:cs typeface="Tahoma" pitchFamily="34" charset="0"/>
              </a:rPr>
              <a:t>hear</a:t>
            </a:r>
          </a:p>
          <a:p>
            <a:r>
              <a:rPr lang="en-US" dirty="0" smtClean="0">
                <a:solidFill>
                  <a:schemeClr val="tx2">
                    <a:lumMod val="50000"/>
                  </a:schemeClr>
                </a:solidFill>
                <a:latin typeface="Tahoma" pitchFamily="34" charset="0"/>
                <a:cs typeface="Tahoma" pitchFamily="34" charset="0"/>
              </a:rPr>
              <a:t>But God had people standing watch who heard from Him</a:t>
            </a:r>
          </a:p>
          <a:p>
            <a:r>
              <a:rPr lang="en-US" dirty="0" smtClean="0">
                <a:solidFill>
                  <a:schemeClr val="tx2">
                    <a:lumMod val="50000"/>
                  </a:schemeClr>
                </a:solidFill>
                <a:latin typeface="Tahoma" pitchFamily="34" charset="0"/>
                <a:cs typeface="Tahoma" pitchFamily="34" charset="0"/>
              </a:rPr>
              <a:t>God will use a sinful nation to judge one that knows about Him but </a:t>
            </a:r>
            <a:r>
              <a:rPr lang="en-US" smtClean="0">
                <a:solidFill>
                  <a:schemeClr val="tx2">
                    <a:lumMod val="50000"/>
                  </a:schemeClr>
                </a:solidFill>
                <a:latin typeface="Tahoma" pitchFamily="34" charset="0"/>
                <a:cs typeface="Tahoma" pitchFamily="34" charset="0"/>
              </a:rPr>
              <a:t>won’t serve Him</a:t>
            </a:r>
            <a:endParaRPr lang="en-US" dirty="0" smtClean="0">
              <a:solidFill>
                <a:schemeClr val="tx2">
                  <a:lumMod val="50000"/>
                </a:schemeClr>
              </a:solidFill>
              <a:latin typeface="Tahoma" pitchFamily="34" charset="0"/>
              <a:cs typeface="Tahoma" pitchFamily="34" charset="0"/>
            </a:endParaRPr>
          </a:p>
          <a:p>
            <a:endParaRPr lang="en-US" dirty="0">
              <a:solidFill>
                <a:schemeClr val="bg2">
                  <a:lumMod val="10000"/>
                </a:schemeClr>
              </a:solidFill>
              <a:latin typeface="Tahoma" pitchFamily="34" charset="0"/>
              <a:cs typeface="Tahoma"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584</TotalTime>
  <Words>926</Words>
  <Application>Microsoft Office PowerPoint</Application>
  <PresentationFormat>On-screen Show (4:3)</PresentationFormat>
  <Paragraphs>54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Solstice</vt:lpstr>
      <vt:lpstr>REVERENCE FOR GOD’S PROMISES</vt:lpstr>
      <vt:lpstr>EZEKIEL SEES FINAL DESTRUCTION</vt:lpstr>
      <vt:lpstr>ZEDEKIAH’S REBELLION</vt:lpstr>
      <vt:lpstr>WHAT IS BABYLON?</vt:lpstr>
      <vt:lpstr>HABAKKUK’S LAMENT</vt:lpstr>
      <vt:lpstr>BUT BABYLON IS SINFUL</vt:lpstr>
      <vt:lpstr>FALSE PROPHETS</vt:lpstr>
      <vt:lpstr>DAVID’S LINEAGE</vt:lpstr>
      <vt:lpstr>CONCLUSIONS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REVERENCE FOR GOD’S PROMISES</dc:title>
  <dc:creator> </dc:creator>
  <cp:lastModifiedBy> </cp:lastModifiedBy>
  <cp:revision>4</cp:revision>
  <dcterms:created xsi:type="dcterms:W3CDTF">2013-01-20T19:58:50Z</dcterms:created>
  <dcterms:modified xsi:type="dcterms:W3CDTF">2013-02-04T15:39:00Z</dcterms:modified>
</cp:coreProperties>
</file>